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63"/>
  </p:notesMasterIdLst>
  <p:handoutMasterIdLst>
    <p:handoutMasterId r:id="rId64"/>
  </p:handoutMasterIdLst>
  <p:sldIdLst>
    <p:sldId id="354" r:id="rId2"/>
    <p:sldId id="355" r:id="rId3"/>
    <p:sldId id="269" r:id="rId4"/>
    <p:sldId id="280" r:id="rId5"/>
    <p:sldId id="270" r:id="rId6"/>
    <p:sldId id="281" r:id="rId7"/>
    <p:sldId id="273" r:id="rId8"/>
    <p:sldId id="274" r:id="rId9"/>
    <p:sldId id="333" r:id="rId10"/>
    <p:sldId id="334" r:id="rId11"/>
    <p:sldId id="335" r:id="rId12"/>
    <p:sldId id="282" r:id="rId13"/>
    <p:sldId id="283" r:id="rId14"/>
    <p:sldId id="336" r:id="rId15"/>
    <p:sldId id="284" r:id="rId16"/>
    <p:sldId id="285" r:id="rId17"/>
    <p:sldId id="337" r:id="rId18"/>
    <p:sldId id="338" r:id="rId19"/>
    <p:sldId id="339" r:id="rId20"/>
    <p:sldId id="286" r:id="rId21"/>
    <p:sldId id="340" r:id="rId22"/>
    <p:sldId id="341" r:id="rId23"/>
    <p:sldId id="342" r:id="rId24"/>
    <p:sldId id="288" r:id="rId25"/>
    <p:sldId id="343" r:id="rId26"/>
    <p:sldId id="344" r:id="rId27"/>
    <p:sldId id="276" r:id="rId28"/>
    <p:sldId id="345" r:id="rId29"/>
    <p:sldId id="277" r:id="rId30"/>
    <p:sldId id="278" r:id="rId31"/>
    <p:sldId id="346" r:id="rId32"/>
    <p:sldId id="347" r:id="rId33"/>
    <p:sldId id="279" r:id="rId34"/>
    <p:sldId id="291" r:id="rId35"/>
    <p:sldId id="292" r:id="rId36"/>
    <p:sldId id="302" r:id="rId37"/>
    <p:sldId id="303" r:id="rId38"/>
    <p:sldId id="305" r:id="rId39"/>
    <p:sldId id="306" r:id="rId40"/>
    <p:sldId id="307" r:id="rId41"/>
    <p:sldId id="348" r:id="rId42"/>
    <p:sldId id="295" r:id="rId43"/>
    <p:sldId id="296" r:id="rId44"/>
    <p:sldId id="298" r:id="rId45"/>
    <p:sldId id="316" r:id="rId46"/>
    <p:sldId id="349" r:id="rId47"/>
    <p:sldId id="317" r:id="rId48"/>
    <p:sldId id="318" r:id="rId49"/>
    <p:sldId id="319" r:id="rId50"/>
    <p:sldId id="320" r:id="rId51"/>
    <p:sldId id="350" r:id="rId52"/>
    <p:sldId id="315" r:id="rId53"/>
    <p:sldId id="321" r:id="rId54"/>
    <p:sldId id="351" r:id="rId55"/>
    <p:sldId id="322" r:id="rId56"/>
    <p:sldId id="328" r:id="rId57"/>
    <p:sldId id="352" r:id="rId58"/>
    <p:sldId id="323" r:id="rId59"/>
    <p:sldId id="326" r:id="rId60"/>
    <p:sldId id="353" r:id="rId61"/>
    <p:sldId id="331"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8000FF"/>
    <a:srgbClr val="6666FF"/>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6" autoAdjust="0"/>
    <p:restoredTop sz="76894" autoAdjust="0"/>
  </p:normalViewPr>
  <p:slideViewPr>
    <p:cSldViewPr>
      <p:cViewPr varScale="1">
        <p:scale>
          <a:sx n="57" d="100"/>
          <a:sy n="57" d="100"/>
        </p:scale>
        <p:origin x="1566" y="4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4.xml"/><Relationship Id="rId18" Type="http://schemas.openxmlformats.org/officeDocument/2006/relationships/slide" Target="slides/slide36.xml"/><Relationship Id="rId26" Type="http://schemas.openxmlformats.org/officeDocument/2006/relationships/slide" Target="slides/slide61.xml"/><Relationship Id="rId3" Type="http://schemas.openxmlformats.org/officeDocument/2006/relationships/slide" Target="slides/slide4.xml"/><Relationship Id="rId21" Type="http://schemas.openxmlformats.org/officeDocument/2006/relationships/slide" Target="slides/slide40.xml"/><Relationship Id="rId7" Type="http://schemas.openxmlformats.org/officeDocument/2006/relationships/slide" Target="slides/slide13.xml"/><Relationship Id="rId12" Type="http://schemas.openxmlformats.org/officeDocument/2006/relationships/slide" Target="slides/slide20.xml"/><Relationship Id="rId17" Type="http://schemas.openxmlformats.org/officeDocument/2006/relationships/slide" Target="slides/slide34.xml"/><Relationship Id="rId25" Type="http://schemas.openxmlformats.org/officeDocument/2006/relationships/slide" Target="slides/slide52.xml"/><Relationship Id="rId2" Type="http://schemas.openxmlformats.org/officeDocument/2006/relationships/slide" Target="slides/slide3.xml"/><Relationship Id="rId16" Type="http://schemas.openxmlformats.org/officeDocument/2006/relationships/slide" Target="slides/slide33.xml"/><Relationship Id="rId20" Type="http://schemas.openxmlformats.org/officeDocument/2006/relationships/slide" Target="slides/slide39.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19.xml"/><Relationship Id="rId24" Type="http://schemas.openxmlformats.org/officeDocument/2006/relationships/slide" Target="slides/slide44.xml"/><Relationship Id="rId5" Type="http://schemas.openxmlformats.org/officeDocument/2006/relationships/slide" Target="slides/slide7.xml"/><Relationship Id="rId15" Type="http://schemas.openxmlformats.org/officeDocument/2006/relationships/slide" Target="slides/slide30.xml"/><Relationship Id="rId23" Type="http://schemas.openxmlformats.org/officeDocument/2006/relationships/slide" Target="slides/slide43.xml"/><Relationship Id="rId10" Type="http://schemas.openxmlformats.org/officeDocument/2006/relationships/slide" Target="slides/slide16.xml"/><Relationship Id="rId19" Type="http://schemas.openxmlformats.org/officeDocument/2006/relationships/slide" Target="slides/slide37.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29.xml"/><Relationship Id="rId22"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28641-2417-B341-BDCC-47285D1F6C6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F70BA48B-2A3D-B54F-B09E-5121C16CAC75}">
      <dgm:prSet custT="1"/>
      <dgm:spPr>
        <a:solidFill>
          <a:schemeClr val="accent3"/>
        </a:solidFill>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Weighed </a:t>
          </a:r>
        </a:p>
        <a:p>
          <a:pPr rtl="0"/>
          <a:r>
            <a:rPr lang="en-US" sz="1050" b="1" dirty="0" smtClean="0">
              <a:effectLst>
                <a:outerShdw blurRad="38100" dist="38100" dir="2700000" algn="tl">
                  <a:srgbClr val="000000">
                    <a:alpha val="43137"/>
                  </a:srgbClr>
                </a:outerShdw>
              </a:effectLst>
            </a:rPr>
            <a:t>30 </a:t>
          </a:r>
        </a:p>
        <a:p>
          <a:pPr rtl="0"/>
          <a:r>
            <a:rPr lang="en-US" sz="1050" b="1" dirty="0" smtClean="0">
              <a:effectLst>
                <a:outerShdw blurRad="38100" dist="38100" dir="2700000" algn="tl">
                  <a:srgbClr val="000000">
                    <a:alpha val="43137"/>
                  </a:srgbClr>
                </a:outerShdw>
              </a:effectLst>
            </a:rPr>
            <a:t>tons</a:t>
          </a:r>
          <a:endParaRPr lang="en-US" sz="1050" b="1" dirty="0">
            <a:effectLst>
              <a:outerShdw blurRad="38100" dist="38100" dir="2700000" algn="tl">
                <a:srgbClr val="000000">
                  <a:alpha val="43137"/>
                </a:srgbClr>
              </a:outerShdw>
            </a:effectLst>
          </a:endParaRPr>
        </a:p>
      </dgm:t>
    </dgm:pt>
    <dgm:pt modelId="{9F2D49E3-5853-594F-A5B3-083CD0F613C6}" type="parTrans" cxnId="{9E3EBC7F-FDC3-C94E-8058-D02369F88F85}">
      <dgm:prSet/>
      <dgm:spPr/>
      <dgm:t>
        <a:bodyPr/>
        <a:lstStyle/>
        <a:p>
          <a:endParaRPr lang="en-US"/>
        </a:p>
      </dgm:t>
    </dgm:pt>
    <dgm:pt modelId="{F719C99A-AF4B-BD48-B8FA-C7F4EDC2F4FB}" type="sibTrans" cxnId="{9E3EBC7F-FDC3-C94E-8058-D02369F88F85}">
      <dgm:prSet/>
      <dgm:spPr/>
      <dgm:t>
        <a:bodyPr/>
        <a:lstStyle/>
        <a:p>
          <a:endParaRPr lang="en-US"/>
        </a:p>
      </dgm:t>
    </dgm:pt>
    <dgm:pt modelId="{F02483DA-7CF6-2E44-B9CE-17FFE286BC6E}">
      <dgm:prSet custT="1"/>
      <dgm:spPr>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Occupied </a:t>
          </a:r>
        </a:p>
        <a:p>
          <a:pPr rtl="0"/>
          <a:r>
            <a:rPr lang="en-US" sz="1050" b="1" dirty="0" smtClean="0">
              <a:effectLst>
                <a:outerShdw blurRad="38100" dist="38100" dir="2700000" algn="tl">
                  <a:srgbClr val="000000">
                    <a:alpha val="43137"/>
                  </a:srgbClr>
                </a:outerShdw>
              </a:effectLst>
            </a:rPr>
            <a:t>1500 </a:t>
          </a:r>
        </a:p>
        <a:p>
          <a:pPr rtl="0"/>
          <a:r>
            <a:rPr lang="en-US" sz="1050" b="1" dirty="0" smtClean="0">
              <a:effectLst>
                <a:outerShdw blurRad="38100" dist="38100" dir="2700000" algn="tl">
                  <a:srgbClr val="000000">
                    <a:alpha val="43137"/>
                  </a:srgbClr>
                </a:outerShdw>
              </a:effectLst>
            </a:rPr>
            <a:t>square</a:t>
          </a:r>
        </a:p>
        <a:p>
          <a:pPr rtl="0"/>
          <a:r>
            <a:rPr lang="en-US" sz="1050" b="1" dirty="0" smtClean="0">
              <a:effectLst>
                <a:outerShdw blurRad="38100" dist="38100" dir="2700000" algn="tl">
                  <a:srgbClr val="000000">
                    <a:alpha val="43137"/>
                  </a:srgbClr>
                </a:outerShdw>
              </a:effectLst>
            </a:rPr>
            <a:t> feet </a:t>
          </a:r>
        </a:p>
        <a:p>
          <a:pPr rtl="0"/>
          <a:r>
            <a:rPr lang="en-US" sz="1050" b="1" dirty="0" smtClean="0">
              <a:effectLst>
                <a:outerShdw blurRad="38100" dist="38100" dir="2700000" algn="tl">
                  <a:srgbClr val="000000">
                    <a:alpha val="43137"/>
                  </a:srgbClr>
                </a:outerShdw>
              </a:effectLst>
            </a:rPr>
            <a:t>of</a:t>
          </a:r>
        </a:p>
        <a:p>
          <a:pPr rtl="0"/>
          <a:r>
            <a:rPr lang="en-US" sz="1050" b="1" dirty="0" smtClean="0">
              <a:effectLst>
                <a:outerShdw blurRad="38100" dist="38100" dir="2700000" algn="tl">
                  <a:srgbClr val="000000">
                    <a:alpha val="43137"/>
                  </a:srgbClr>
                </a:outerShdw>
              </a:effectLst>
            </a:rPr>
            <a:t> floor </a:t>
          </a:r>
        </a:p>
        <a:p>
          <a:pPr rtl="0"/>
          <a:r>
            <a:rPr lang="en-US" sz="1050" b="1" dirty="0" smtClean="0">
              <a:effectLst>
                <a:outerShdw blurRad="38100" dist="38100" dir="2700000" algn="tl">
                  <a:srgbClr val="000000">
                    <a:alpha val="43137"/>
                  </a:srgbClr>
                </a:outerShdw>
              </a:effectLst>
            </a:rPr>
            <a:t>space</a:t>
          </a:r>
          <a:endParaRPr lang="en-US" sz="1050" b="1" dirty="0">
            <a:effectLst>
              <a:outerShdw blurRad="38100" dist="38100" dir="2700000" algn="tl">
                <a:srgbClr val="000000">
                  <a:alpha val="43137"/>
                </a:srgbClr>
              </a:outerShdw>
            </a:effectLst>
          </a:endParaRPr>
        </a:p>
      </dgm:t>
    </dgm:pt>
    <dgm:pt modelId="{1BEAAD57-4C0C-594A-96F5-EB1F0052E708}" type="parTrans" cxnId="{AD3D2F6B-2355-1A43-B3E8-10256B76F36D}">
      <dgm:prSet/>
      <dgm:spPr/>
      <dgm:t>
        <a:bodyPr/>
        <a:lstStyle/>
        <a:p>
          <a:endParaRPr lang="en-US"/>
        </a:p>
      </dgm:t>
    </dgm:pt>
    <dgm:pt modelId="{D7E2CAD3-7F92-3441-A93E-93633E8CD6F7}" type="sibTrans" cxnId="{AD3D2F6B-2355-1A43-B3E8-10256B76F36D}">
      <dgm:prSet/>
      <dgm:spPr/>
      <dgm:t>
        <a:bodyPr/>
        <a:lstStyle/>
        <a:p>
          <a:endParaRPr lang="en-US"/>
        </a:p>
      </dgm:t>
    </dgm:pt>
    <dgm:pt modelId="{94375650-C888-3A44-A0C6-7E577AB21A98}">
      <dgm:prSet custT="1"/>
      <dgm:spPr>
        <a:solidFill>
          <a:schemeClr val="accent3"/>
        </a:solidFill>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Contained</a:t>
          </a:r>
        </a:p>
        <a:p>
          <a:pPr rtl="0"/>
          <a:r>
            <a:rPr lang="en-US" sz="1050" b="1" dirty="0" smtClean="0">
              <a:effectLst>
                <a:outerShdw blurRad="38100" dist="38100" dir="2700000" algn="tl">
                  <a:srgbClr val="000000">
                    <a:alpha val="43137"/>
                  </a:srgbClr>
                </a:outerShdw>
              </a:effectLst>
            </a:rPr>
            <a:t>more </a:t>
          </a:r>
        </a:p>
        <a:p>
          <a:pPr rtl="0"/>
          <a:r>
            <a:rPr lang="en-US" sz="1050" b="1" dirty="0" smtClean="0">
              <a:effectLst>
                <a:outerShdw blurRad="38100" dist="38100" dir="2700000" algn="tl">
                  <a:srgbClr val="000000">
                    <a:alpha val="43137"/>
                  </a:srgbClr>
                </a:outerShdw>
              </a:effectLst>
            </a:rPr>
            <a:t>than</a:t>
          </a:r>
        </a:p>
        <a:p>
          <a:pPr rtl="0"/>
          <a:r>
            <a:rPr lang="en-US" sz="1050" b="1" dirty="0" smtClean="0">
              <a:effectLst>
                <a:outerShdw blurRad="38100" dist="38100" dir="2700000" algn="tl">
                  <a:srgbClr val="000000">
                    <a:alpha val="43137"/>
                  </a:srgbClr>
                </a:outerShdw>
              </a:effectLst>
            </a:rPr>
            <a:t> 18,000 </a:t>
          </a:r>
        </a:p>
        <a:p>
          <a:pPr rtl="0"/>
          <a:r>
            <a:rPr lang="en-US" sz="1050" b="1" dirty="0" smtClean="0">
              <a:effectLst>
                <a:outerShdw blurRad="38100" dist="38100" dir="2700000" algn="tl">
                  <a:srgbClr val="000000">
                    <a:alpha val="43137"/>
                  </a:srgbClr>
                </a:outerShdw>
              </a:effectLst>
            </a:rPr>
            <a:t>vacuum</a:t>
          </a:r>
        </a:p>
        <a:p>
          <a:pPr rtl="0"/>
          <a:r>
            <a:rPr lang="en-US" sz="1050" b="1" dirty="0" smtClean="0">
              <a:effectLst>
                <a:outerShdw blurRad="38100" dist="38100" dir="2700000" algn="tl">
                  <a:srgbClr val="000000">
                    <a:alpha val="43137"/>
                  </a:srgbClr>
                </a:outerShdw>
              </a:effectLst>
            </a:rPr>
            <a:t> tubes</a:t>
          </a:r>
          <a:endParaRPr lang="en-US" sz="1050" b="1" dirty="0">
            <a:effectLst>
              <a:outerShdw blurRad="38100" dist="38100" dir="2700000" algn="tl">
                <a:srgbClr val="000000">
                  <a:alpha val="43137"/>
                </a:srgbClr>
              </a:outerShdw>
            </a:effectLst>
          </a:endParaRPr>
        </a:p>
      </dgm:t>
    </dgm:pt>
    <dgm:pt modelId="{AB8ABD81-94F4-824A-86CD-571263EC2F8B}" type="parTrans" cxnId="{F988A990-C572-764C-A4F7-04A9E4A2BE4C}">
      <dgm:prSet/>
      <dgm:spPr/>
      <dgm:t>
        <a:bodyPr/>
        <a:lstStyle/>
        <a:p>
          <a:endParaRPr lang="en-US"/>
        </a:p>
      </dgm:t>
    </dgm:pt>
    <dgm:pt modelId="{6D5215AC-4037-BD4A-A1F9-9AE39D954339}" type="sibTrans" cxnId="{F988A990-C572-764C-A4F7-04A9E4A2BE4C}">
      <dgm:prSet/>
      <dgm:spPr/>
      <dgm:t>
        <a:bodyPr/>
        <a:lstStyle/>
        <a:p>
          <a:endParaRPr lang="en-US"/>
        </a:p>
      </dgm:t>
    </dgm:pt>
    <dgm:pt modelId="{C34CFD14-EBA2-3041-8306-270926D48E88}">
      <dgm:prSet custT="1"/>
      <dgm:spPr>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140 kW </a:t>
          </a:r>
        </a:p>
        <a:p>
          <a:pPr rtl="0"/>
          <a:r>
            <a:rPr lang="en-US" sz="1050" b="1" dirty="0" smtClean="0">
              <a:effectLst>
                <a:outerShdw blurRad="38100" dist="38100" dir="2700000" algn="tl">
                  <a:srgbClr val="000000">
                    <a:alpha val="43137"/>
                  </a:srgbClr>
                </a:outerShdw>
              </a:effectLst>
            </a:rPr>
            <a:t>Power</a:t>
          </a:r>
        </a:p>
        <a:p>
          <a:pPr rtl="0"/>
          <a:r>
            <a:rPr lang="en-US" sz="1050" b="1" dirty="0" smtClean="0">
              <a:effectLst>
                <a:outerShdw blurRad="38100" dist="38100" dir="2700000" algn="tl">
                  <a:srgbClr val="000000">
                    <a:alpha val="43137"/>
                  </a:srgbClr>
                </a:outerShdw>
              </a:effectLst>
            </a:rPr>
            <a:t>consumption</a:t>
          </a:r>
          <a:endParaRPr lang="en-US" sz="1050" b="1" dirty="0">
            <a:effectLst>
              <a:outerShdw blurRad="38100" dist="38100" dir="2700000" algn="tl">
                <a:srgbClr val="000000">
                  <a:alpha val="43137"/>
                </a:srgbClr>
              </a:outerShdw>
            </a:effectLst>
          </a:endParaRPr>
        </a:p>
      </dgm:t>
    </dgm:pt>
    <dgm:pt modelId="{E98D93E2-224E-7F45-BFD9-AAFA046C98FE}" type="parTrans" cxnId="{0E5ACF81-4A1D-6249-B137-A162D87EE525}">
      <dgm:prSet/>
      <dgm:spPr/>
      <dgm:t>
        <a:bodyPr/>
        <a:lstStyle/>
        <a:p>
          <a:endParaRPr lang="en-US"/>
        </a:p>
      </dgm:t>
    </dgm:pt>
    <dgm:pt modelId="{D8721CE7-86F7-B141-BDD2-907DFA14A225}" type="sibTrans" cxnId="{0E5ACF81-4A1D-6249-B137-A162D87EE525}">
      <dgm:prSet/>
      <dgm:spPr/>
      <dgm:t>
        <a:bodyPr/>
        <a:lstStyle/>
        <a:p>
          <a:endParaRPr lang="en-US"/>
        </a:p>
      </dgm:t>
    </dgm:pt>
    <dgm:pt modelId="{BD2465CE-1FFF-C24D-ADD5-6AFD3AC52BFE}">
      <dgm:prSet custT="1"/>
      <dgm:spPr>
        <a:solidFill>
          <a:schemeClr val="accent3"/>
        </a:solidFill>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Capable</a:t>
          </a:r>
        </a:p>
        <a:p>
          <a:pPr rtl="0"/>
          <a:r>
            <a:rPr lang="en-US" sz="1050" b="1" dirty="0" smtClean="0">
              <a:effectLst>
                <a:outerShdw blurRad="38100" dist="38100" dir="2700000" algn="tl">
                  <a:srgbClr val="000000">
                    <a:alpha val="43137"/>
                  </a:srgbClr>
                </a:outerShdw>
              </a:effectLst>
            </a:rPr>
            <a:t> of</a:t>
          </a:r>
        </a:p>
        <a:p>
          <a:pPr rtl="0"/>
          <a:r>
            <a:rPr lang="en-US" sz="1050" b="1" dirty="0" smtClean="0">
              <a:effectLst>
                <a:outerShdw blurRad="38100" dist="38100" dir="2700000" algn="tl">
                  <a:srgbClr val="000000">
                    <a:alpha val="43137"/>
                  </a:srgbClr>
                </a:outerShdw>
              </a:effectLst>
            </a:rPr>
            <a:t> 5000</a:t>
          </a:r>
        </a:p>
        <a:p>
          <a:pPr rtl="0"/>
          <a:r>
            <a:rPr lang="en-US" sz="1050" b="1" dirty="0" smtClean="0">
              <a:effectLst>
                <a:outerShdw blurRad="38100" dist="38100" dir="2700000" algn="tl">
                  <a:srgbClr val="000000">
                    <a:alpha val="43137"/>
                  </a:srgbClr>
                </a:outerShdw>
              </a:effectLst>
            </a:rPr>
            <a:t> additions </a:t>
          </a:r>
        </a:p>
        <a:p>
          <a:pPr rtl="0"/>
          <a:r>
            <a:rPr lang="en-US" sz="1050" b="1" dirty="0" smtClean="0">
              <a:effectLst>
                <a:outerShdw blurRad="38100" dist="38100" dir="2700000" algn="tl">
                  <a:srgbClr val="000000">
                    <a:alpha val="43137"/>
                  </a:srgbClr>
                </a:outerShdw>
              </a:effectLst>
            </a:rPr>
            <a:t>per </a:t>
          </a:r>
        </a:p>
        <a:p>
          <a:pPr rtl="0"/>
          <a:r>
            <a:rPr lang="en-US" sz="1050" b="1" dirty="0" smtClean="0">
              <a:effectLst>
                <a:outerShdw blurRad="38100" dist="38100" dir="2700000" algn="tl">
                  <a:srgbClr val="000000">
                    <a:alpha val="43137"/>
                  </a:srgbClr>
                </a:outerShdw>
              </a:effectLst>
            </a:rPr>
            <a:t>second</a:t>
          </a:r>
          <a:endParaRPr lang="en-US" sz="1050" b="1" dirty="0">
            <a:effectLst>
              <a:outerShdw blurRad="38100" dist="38100" dir="2700000" algn="tl">
                <a:srgbClr val="000000">
                  <a:alpha val="43137"/>
                </a:srgbClr>
              </a:outerShdw>
            </a:effectLst>
          </a:endParaRPr>
        </a:p>
      </dgm:t>
    </dgm:pt>
    <dgm:pt modelId="{166ED6B4-7F12-1A44-AE3F-E07A5FAC738B}" type="parTrans" cxnId="{E57A694F-2826-224D-946E-1E66E42165E8}">
      <dgm:prSet/>
      <dgm:spPr/>
      <dgm:t>
        <a:bodyPr/>
        <a:lstStyle/>
        <a:p>
          <a:endParaRPr lang="en-US"/>
        </a:p>
      </dgm:t>
    </dgm:pt>
    <dgm:pt modelId="{FFE0DE03-0A1F-AC41-B842-664E9CE4606B}" type="sibTrans" cxnId="{E57A694F-2826-224D-946E-1E66E42165E8}">
      <dgm:prSet/>
      <dgm:spPr/>
      <dgm:t>
        <a:bodyPr/>
        <a:lstStyle/>
        <a:p>
          <a:endParaRPr lang="en-US"/>
        </a:p>
      </dgm:t>
    </dgm:pt>
    <dgm:pt modelId="{30E0722D-81DE-C34D-AE26-4717CC2CCBCB}">
      <dgm:prSet custT="1"/>
      <dgm:spPr>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Decimal </a:t>
          </a:r>
        </a:p>
        <a:p>
          <a:pPr rtl="0"/>
          <a:r>
            <a:rPr lang="en-US" sz="1050" b="1" dirty="0" smtClean="0">
              <a:effectLst>
                <a:outerShdw blurRad="38100" dist="38100" dir="2700000" algn="tl">
                  <a:srgbClr val="000000">
                    <a:alpha val="43137"/>
                  </a:srgbClr>
                </a:outerShdw>
              </a:effectLst>
            </a:rPr>
            <a:t>rather </a:t>
          </a:r>
        </a:p>
        <a:p>
          <a:pPr rtl="0"/>
          <a:r>
            <a:rPr lang="en-US" sz="1050" b="1" dirty="0" smtClean="0">
              <a:effectLst>
                <a:outerShdw blurRad="38100" dist="38100" dir="2700000" algn="tl">
                  <a:srgbClr val="000000">
                    <a:alpha val="43137"/>
                  </a:srgbClr>
                </a:outerShdw>
              </a:effectLst>
            </a:rPr>
            <a:t>than</a:t>
          </a:r>
        </a:p>
        <a:p>
          <a:pPr rtl="0"/>
          <a:r>
            <a:rPr lang="en-US" sz="1050" b="1" dirty="0" smtClean="0">
              <a:effectLst>
                <a:outerShdw blurRad="38100" dist="38100" dir="2700000" algn="tl">
                  <a:srgbClr val="000000">
                    <a:alpha val="43137"/>
                  </a:srgbClr>
                </a:outerShdw>
              </a:effectLst>
            </a:rPr>
            <a:t> binary </a:t>
          </a:r>
        </a:p>
        <a:p>
          <a:pPr rtl="0"/>
          <a:r>
            <a:rPr lang="en-US" sz="1050" b="1" dirty="0" smtClean="0">
              <a:effectLst>
                <a:outerShdw blurRad="38100" dist="38100" dir="2700000" algn="tl">
                  <a:srgbClr val="000000">
                    <a:alpha val="43137"/>
                  </a:srgbClr>
                </a:outerShdw>
              </a:effectLst>
            </a:rPr>
            <a:t>machine</a:t>
          </a:r>
          <a:endParaRPr lang="en-US" sz="1050" b="1" dirty="0">
            <a:effectLst>
              <a:outerShdw blurRad="38100" dist="38100" dir="2700000" algn="tl">
                <a:srgbClr val="000000">
                  <a:alpha val="43137"/>
                </a:srgbClr>
              </a:outerShdw>
            </a:effectLst>
          </a:endParaRPr>
        </a:p>
      </dgm:t>
    </dgm:pt>
    <dgm:pt modelId="{E64ECDC3-E646-3B4F-8EB5-37CC0BDE8520}" type="parTrans" cxnId="{D7DB1010-1ED4-9B48-BE61-95293BF8F9C0}">
      <dgm:prSet/>
      <dgm:spPr/>
      <dgm:t>
        <a:bodyPr/>
        <a:lstStyle/>
        <a:p>
          <a:endParaRPr lang="en-US"/>
        </a:p>
      </dgm:t>
    </dgm:pt>
    <dgm:pt modelId="{04808F15-F678-3540-80D3-F78C312C53DF}" type="sibTrans" cxnId="{D7DB1010-1ED4-9B48-BE61-95293BF8F9C0}">
      <dgm:prSet/>
      <dgm:spPr/>
      <dgm:t>
        <a:bodyPr/>
        <a:lstStyle/>
        <a:p>
          <a:endParaRPr lang="en-US"/>
        </a:p>
      </dgm:t>
    </dgm:pt>
    <dgm:pt modelId="{0253558E-FCA9-8244-A643-348797FAB9E4}">
      <dgm:prSet custT="1"/>
      <dgm:spPr>
        <a:solidFill>
          <a:schemeClr val="accent3"/>
        </a:solidFill>
        <a:ln>
          <a:solidFill>
            <a:schemeClr val="tx2"/>
          </a:solidFill>
        </a:ln>
        <a:effectLst/>
      </dgm:spPr>
      <dgm:t>
        <a:bodyPr/>
        <a:lstStyle/>
        <a:p>
          <a:pPr rtl="0"/>
          <a:r>
            <a:rPr lang="en-US" sz="1050" b="1" dirty="0" smtClean="0">
              <a:effectLst>
                <a:outerShdw blurRad="38100" dist="38100" dir="2700000" algn="tl">
                  <a:srgbClr val="000000">
                    <a:alpha val="43137"/>
                  </a:srgbClr>
                </a:outerShdw>
              </a:effectLst>
            </a:rPr>
            <a:t>Memory </a:t>
          </a:r>
        </a:p>
        <a:p>
          <a:pPr rtl="0"/>
          <a:r>
            <a:rPr lang="en-US" sz="1050" b="1" dirty="0" smtClean="0">
              <a:effectLst>
                <a:outerShdw blurRad="38100" dist="38100" dir="2700000" algn="tl">
                  <a:srgbClr val="000000">
                    <a:alpha val="43137"/>
                  </a:srgbClr>
                </a:outerShdw>
              </a:effectLst>
            </a:rPr>
            <a:t>consisted </a:t>
          </a:r>
        </a:p>
        <a:p>
          <a:pPr rtl="0"/>
          <a:r>
            <a:rPr lang="en-US" sz="1050" b="1" dirty="0" smtClean="0">
              <a:effectLst>
                <a:outerShdw blurRad="38100" dist="38100" dir="2700000" algn="tl">
                  <a:srgbClr val="000000">
                    <a:alpha val="43137"/>
                  </a:srgbClr>
                </a:outerShdw>
              </a:effectLst>
            </a:rPr>
            <a:t>of  20 accumulators, </a:t>
          </a:r>
        </a:p>
        <a:p>
          <a:pPr rtl="0"/>
          <a:r>
            <a:rPr lang="en-US" sz="1050" b="1" dirty="0" smtClean="0">
              <a:effectLst>
                <a:outerShdw blurRad="38100" dist="38100" dir="2700000" algn="tl">
                  <a:srgbClr val="000000">
                    <a:alpha val="43137"/>
                  </a:srgbClr>
                </a:outerShdw>
              </a:effectLst>
            </a:rPr>
            <a:t>each</a:t>
          </a:r>
        </a:p>
        <a:p>
          <a:pPr rtl="0"/>
          <a:r>
            <a:rPr lang="en-US" sz="1050" b="1" dirty="0" smtClean="0">
              <a:effectLst>
                <a:outerShdw blurRad="38100" dist="38100" dir="2700000" algn="tl">
                  <a:srgbClr val="000000">
                    <a:alpha val="43137"/>
                  </a:srgbClr>
                </a:outerShdw>
              </a:effectLst>
            </a:rPr>
            <a:t> capable</a:t>
          </a:r>
        </a:p>
        <a:p>
          <a:pPr rtl="0"/>
          <a:r>
            <a:rPr lang="en-US" sz="1050" b="1" dirty="0" smtClean="0">
              <a:effectLst>
                <a:outerShdw blurRad="38100" dist="38100" dir="2700000" algn="tl">
                  <a:srgbClr val="000000">
                    <a:alpha val="43137"/>
                  </a:srgbClr>
                </a:outerShdw>
              </a:effectLst>
            </a:rPr>
            <a:t> of </a:t>
          </a:r>
        </a:p>
        <a:p>
          <a:pPr rtl="0"/>
          <a:r>
            <a:rPr lang="en-US" sz="1050" b="1" dirty="0" smtClean="0">
              <a:effectLst>
                <a:outerShdw blurRad="38100" dist="38100" dir="2700000" algn="tl">
                  <a:srgbClr val="000000">
                    <a:alpha val="43137"/>
                  </a:srgbClr>
                </a:outerShdw>
              </a:effectLst>
            </a:rPr>
            <a:t>holding </a:t>
          </a:r>
        </a:p>
        <a:p>
          <a:pPr rtl="0"/>
          <a:r>
            <a:rPr lang="en-US" sz="1050" b="1" dirty="0" smtClean="0">
              <a:effectLst>
                <a:outerShdw blurRad="38100" dist="38100" dir="2700000" algn="tl">
                  <a:srgbClr val="000000">
                    <a:alpha val="43137"/>
                  </a:srgbClr>
                </a:outerShdw>
              </a:effectLst>
            </a:rPr>
            <a:t>a </a:t>
          </a:r>
        </a:p>
        <a:p>
          <a:pPr rtl="0"/>
          <a:r>
            <a:rPr lang="en-US" sz="1050" b="1" dirty="0" smtClean="0">
              <a:effectLst>
                <a:outerShdw blurRad="38100" dist="38100" dir="2700000" algn="tl">
                  <a:srgbClr val="000000">
                    <a:alpha val="43137"/>
                  </a:srgbClr>
                </a:outerShdw>
              </a:effectLst>
            </a:rPr>
            <a:t>10 digit </a:t>
          </a:r>
        </a:p>
        <a:p>
          <a:pPr rtl="0"/>
          <a:r>
            <a:rPr lang="en-US" sz="1050" b="1" dirty="0" smtClean="0">
              <a:effectLst>
                <a:outerShdw blurRad="38100" dist="38100" dir="2700000" algn="tl">
                  <a:srgbClr val="000000">
                    <a:alpha val="43137"/>
                  </a:srgbClr>
                </a:outerShdw>
              </a:effectLst>
            </a:rPr>
            <a:t>number</a:t>
          </a:r>
          <a:endParaRPr lang="en-US" sz="1050" b="1" dirty="0">
            <a:effectLst>
              <a:outerShdw blurRad="38100" dist="38100" dir="2700000" algn="tl">
                <a:srgbClr val="000000">
                  <a:alpha val="43137"/>
                </a:srgbClr>
              </a:outerShdw>
            </a:effectLst>
          </a:endParaRPr>
        </a:p>
      </dgm:t>
    </dgm:pt>
    <dgm:pt modelId="{32B013DD-780D-6142-B7B9-D80382F3EBF1}" type="parTrans" cxnId="{BE549E63-B706-6F47-A515-A2F0A3C50E3A}">
      <dgm:prSet/>
      <dgm:spPr/>
      <dgm:t>
        <a:bodyPr/>
        <a:lstStyle/>
        <a:p>
          <a:endParaRPr lang="en-US"/>
        </a:p>
      </dgm:t>
    </dgm:pt>
    <dgm:pt modelId="{2267D7AE-C262-7943-AF02-1BDB495502E5}" type="sibTrans" cxnId="{BE549E63-B706-6F47-A515-A2F0A3C50E3A}">
      <dgm:prSet/>
      <dgm:spPr/>
      <dgm:t>
        <a:bodyPr/>
        <a:lstStyle/>
        <a:p>
          <a:endParaRPr lang="en-US"/>
        </a:p>
      </dgm:t>
    </dgm:pt>
    <dgm:pt modelId="{DB6AC2BA-0B75-684B-94ED-1AE2D9C9F707}">
      <dgm:prSet custT="1"/>
      <dgm:spPr>
        <a:ln>
          <a:solidFill>
            <a:schemeClr val="tx2"/>
          </a:solidFill>
        </a:ln>
        <a:effectLst/>
      </dgm:spPr>
      <dgm:t>
        <a:bodyPr/>
        <a:lstStyle/>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Major</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 drawback </a:t>
          </a:r>
        </a:p>
        <a:p>
          <a:pPr rtl="0">
            <a:lnSpc>
              <a:spcPct val="150000"/>
            </a:lnSpc>
            <a:spcBef>
              <a:spcPts val="0"/>
            </a:spcBef>
            <a:spcAft>
              <a:spcPts val="600"/>
            </a:spcAft>
          </a:pPr>
          <a:r>
            <a:rPr lang="en-GB" sz="1050" b="1" dirty="0" smtClean="0">
              <a:effectLst>
                <a:outerShdw blurRad="38100" dist="38100" dir="2700000" algn="tl">
                  <a:srgbClr val="000000">
                    <a:alpha val="43137"/>
                  </a:srgbClr>
                </a:outerShdw>
              </a:effectLst>
            </a:rPr>
            <a:t>was the need</a:t>
          </a:r>
        </a:p>
        <a:p>
          <a:pPr rtl="0">
            <a:lnSpc>
              <a:spcPct val="150000"/>
            </a:lnSpc>
            <a:spcBef>
              <a:spcPts val="0"/>
            </a:spcBef>
            <a:spcAft>
              <a:spcPts val="600"/>
            </a:spcAft>
          </a:pPr>
          <a:r>
            <a:rPr lang="en-GB" sz="1050" b="1" dirty="0" smtClean="0">
              <a:effectLst>
                <a:outerShdw blurRad="38100" dist="38100" dir="2700000" algn="tl">
                  <a:srgbClr val="000000">
                    <a:alpha val="43137"/>
                  </a:srgbClr>
                </a:outerShdw>
              </a:effectLst>
            </a:rPr>
            <a:t> for manual programming</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 by setting </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switches </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and </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plugging/</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unplugging </a:t>
          </a:r>
        </a:p>
        <a:p>
          <a:pPr rtl="0">
            <a:lnSpc>
              <a:spcPct val="90000"/>
            </a:lnSpc>
            <a:spcBef>
              <a:spcPct val="0"/>
            </a:spcBef>
            <a:spcAft>
              <a:spcPct val="35000"/>
            </a:spcAft>
          </a:pPr>
          <a:r>
            <a:rPr lang="en-GB" sz="1050" b="1" dirty="0" smtClean="0">
              <a:effectLst>
                <a:outerShdw blurRad="38100" dist="38100" dir="2700000" algn="tl">
                  <a:srgbClr val="000000">
                    <a:alpha val="43137"/>
                  </a:srgbClr>
                </a:outerShdw>
              </a:effectLst>
            </a:rPr>
            <a:t>cables</a:t>
          </a:r>
          <a:endParaRPr lang="en-US" sz="1050" b="1" dirty="0">
            <a:effectLst>
              <a:outerShdw blurRad="38100" dist="38100" dir="2700000" algn="tl">
                <a:srgbClr val="000000">
                  <a:alpha val="43137"/>
                </a:srgbClr>
              </a:outerShdw>
            </a:effectLst>
          </a:endParaRPr>
        </a:p>
      </dgm:t>
    </dgm:pt>
    <dgm:pt modelId="{2AEA05D9-338A-E245-9FDB-3CAAE51AEF73}" type="parTrans" cxnId="{BAFFEA74-A6C3-2945-860F-8E6FD5A45DD8}">
      <dgm:prSet/>
      <dgm:spPr/>
      <dgm:t>
        <a:bodyPr/>
        <a:lstStyle/>
        <a:p>
          <a:endParaRPr lang="en-US"/>
        </a:p>
      </dgm:t>
    </dgm:pt>
    <dgm:pt modelId="{71ED023E-4DCF-C34D-98EA-406EFD2ACB04}" type="sibTrans" cxnId="{BAFFEA74-A6C3-2945-860F-8E6FD5A45DD8}">
      <dgm:prSet/>
      <dgm:spPr/>
      <dgm:t>
        <a:bodyPr/>
        <a:lstStyle/>
        <a:p>
          <a:endParaRPr lang="en-US"/>
        </a:p>
      </dgm:t>
    </dgm:pt>
    <dgm:pt modelId="{654DFD37-2367-B448-A2F8-71AB755166DE}" type="pres">
      <dgm:prSet presAssocID="{E3628641-2417-B341-BDCC-47285D1F6C68}" presName="Name0" presStyleCnt="0">
        <dgm:presLayoutVars>
          <dgm:dir/>
          <dgm:resizeHandles val="exact"/>
        </dgm:presLayoutVars>
      </dgm:prSet>
      <dgm:spPr/>
      <dgm:t>
        <a:bodyPr/>
        <a:lstStyle/>
        <a:p>
          <a:endParaRPr lang="en-US"/>
        </a:p>
      </dgm:t>
    </dgm:pt>
    <dgm:pt modelId="{87B18C8D-A7AF-7D4C-97BE-7296A4D1F7E4}" type="pres">
      <dgm:prSet presAssocID="{F70BA48B-2A3D-B54F-B09E-5121C16CAC75}" presName="node" presStyleLbl="node1" presStyleIdx="0" presStyleCnt="8" custScaleX="83100">
        <dgm:presLayoutVars>
          <dgm:bulletEnabled val="1"/>
        </dgm:presLayoutVars>
      </dgm:prSet>
      <dgm:spPr/>
      <dgm:t>
        <a:bodyPr/>
        <a:lstStyle/>
        <a:p>
          <a:endParaRPr lang="en-US"/>
        </a:p>
      </dgm:t>
    </dgm:pt>
    <dgm:pt modelId="{4DBB3A3B-E597-B54B-BFA6-A19EC10F6AC4}" type="pres">
      <dgm:prSet presAssocID="{F719C99A-AF4B-BD48-B8FA-C7F4EDC2F4FB}" presName="sibTrans" presStyleCnt="0"/>
      <dgm:spPr/>
    </dgm:pt>
    <dgm:pt modelId="{11D6AB6E-035D-1F42-9027-7BD2139C4CDA}" type="pres">
      <dgm:prSet presAssocID="{F02483DA-7CF6-2E44-B9CE-17FFE286BC6E}" presName="node" presStyleLbl="node1" presStyleIdx="1" presStyleCnt="8">
        <dgm:presLayoutVars>
          <dgm:bulletEnabled val="1"/>
        </dgm:presLayoutVars>
      </dgm:prSet>
      <dgm:spPr/>
      <dgm:t>
        <a:bodyPr/>
        <a:lstStyle/>
        <a:p>
          <a:endParaRPr lang="en-US"/>
        </a:p>
      </dgm:t>
    </dgm:pt>
    <dgm:pt modelId="{38EDF939-1E4C-BF45-86DC-80C4FE0D1CF9}" type="pres">
      <dgm:prSet presAssocID="{D7E2CAD3-7F92-3441-A93E-93633E8CD6F7}" presName="sibTrans" presStyleCnt="0"/>
      <dgm:spPr/>
    </dgm:pt>
    <dgm:pt modelId="{E3383C09-73C1-5D40-A98D-98CD09DF88CC}" type="pres">
      <dgm:prSet presAssocID="{94375650-C888-3A44-A0C6-7E577AB21A98}" presName="node" presStyleLbl="node1" presStyleIdx="2" presStyleCnt="8">
        <dgm:presLayoutVars>
          <dgm:bulletEnabled val="1"/>
        </dgm:presLayoutVars>
      </dgm:prSet>
      <dgm:spPr/>
      <dgm:t>
        <a:bodyPr/>
        <a:lstStyle/>
        <a:p>
          <a:endParaRPr lang="en-US"/>
        </a:p>
      </dgm:t>
    </dgm:pt>
    <dgm:pt modelId="{8050D159-82B8-914F-9D68-FF7840ECE628}" type="pres">
      <dgm:prSet presAssocID="{6D5215AC-4037-BD4A-A1F9-9AE39D954339}" presName="sibTrans" presStyleCnt="0"/>
      <dgm:spPr/>
    </dgm:pt>
    <dgm:pt modelId="{41D4DD1D-B174-8F49-80E9-D6E0DD13203C}" type="pres">
      <dgm:prSet presAssocID="{C34CFD14-EBA2-3041-8306-270926D48E88}" presName="node" presStyleLbl="node1" presStyleIdx="3" presStyleCnt="8">
        <dgm:presLayoutVars>
          <dgm:bulletEnabled val="1"/>
        </dgm:presLayoutVars>
      </dgm:prSet>
      <dgm:spPr/>
      <dgm:t>
        <a:bodyPr/>
        <a:lstStyle/>
        <a:p>
          <a:endParaRPr lang="en-US"/>
        </a:p>
      </dgm:t>
    </dgm:pt>
    <dgm:pt modelId="{C20EDA11-5F19-0B49-A551-4CB0E6EFF8EC}" type="pres">
      <dgm:prSet presAssocID="{D8721CE7-86F7-B141-BDD2-907DFA14A225}" presName="sibTrans" presStyleCnt="0"/>
      <dgm:spPr/>
    </dgm:pt>
    <dgm:pt modelId="{28CF9760-770D-BC43-BCBB-3E054F62DF7E}" type="pres">
      <dgm:prSet presAssocID="{BD2465CE-1FFF-C24D-ADD5-6AFD3AC52BFE}" presName="node" presStyleLbl="node1" presStyleIdx="4" presStyleCnt="8">
        <dgm:presLayoutVars>
          <dgm:bulletEnabled val="1"/>
        </dgm:presLayoutVars>
      </dgm:prSet>
      <dgm:spPr/>
      <dgm:t>
        <a:bodyPr/>
        <a:lstStyle/>
        <a:p>
          <a:endParaRPr lang="en-US"/>
        </a:p>
      </dgm:t>
    </dgm:pt>
    <dgm:pt modelId="{4A65FFFD-AA7D-5847-971B-BABEB843317E}" type="pres">
      <dgm:prSet presAssocID="{FFE0DE03-0A1F-AC41-B842-664E9CE4606B}" presName="sibTrans" presStyleCnt="0"/>
      <dgm:spPr/>
    </dgm:pt>
    <dgm:pt modelId="{8F6F069F-3B2A-D04B-83E9-79D44DE162D7}" type="pres">
      <dgm:prSet presAssocID="{30E0722D-81DE-C34D-AE26-4717CC2CCBCB}" presName="node" presStyleLbl="node1" presStyleIdx="5" presStyleCnt="8">
        <dgm:presLayoutVars>
          <dgm:bulletEnabled val="1"/>
        </dgm:presLayoutVars>
      </dgm:prSet>
      <dgm:spPr/>
      <dgm:t>
        <a:bodyPr/>
        <a:lstStyle/>
        <a:p>
          <a:endParaRPr lang="en-US"/>
        </a:p>
      </dgm:t>
    </dgm:pt>
    <dgm:pt modelId="{8F229911-0FA3-7E46-9DC4-CD38B92062D1}" type="pres">
      <dgm:prSet presAssocID="{04808F15-F678-3540-80D3-F78C312C53DF}" presName="sibTrans" presStyleCnt="0"/>
      <dgm:spPr/>
    </dgm:pt>
    <dgm:pt modelId="{38248C2E-AE25-8144-AD90-E1533BA57C3B}" type="pres">
      <dgm:prSet presAssocID="{0253558E-FCA9-8244-A643-348797FAB9E4}" presName="node" presStyleLbl="node1" presStyleIdx="6" presStyleCnt="8" custScaleX="124588">
        <dgm:presLayoutVars>
          <dgm:bulletEnabled val="1"/>
        </dgm:presLayoutVars>
      </dgm:prSet>
      <dgm:spPr/>
      <dgm:t>
        <a:bodyPr/>
        <a:lstStyle/>
        <a:p>
          <a:endParaRPr lang="en-US"/>
        </a:p>
      </dgm:t>
    </dgm:pt>
    <dgm:pt modelId="{BD9BB113-073E-EB4F-A556-111121227DC4}" type="pres">
      <dgm:prSet presAssocID="{2267D7AE-C262-7943-AF02-1BDB495502E5}" presName="sibTrans" presStyleCnt="0"/>
      <dgm:spPr/>
    </dgm:pt>
    <dgm:pt modelId="{B210253B-B61E-0549-8DAB-E1DCD3BBE08E}" type="pres">
      <dgm:prSet presAssocID="{DB6AC2BA-0B75-684B-94ED-1AE2D9C9F707}" presName="node" presStyleLbl="node1" presStyleIdx="7" presStyleCnt="8" custScaleX="118491">
        <dgm:presLayoutVars>
          <dgm:bulletEnabled val="1"/>
        </dgm:presLayoutVars>
      </dgm:prSet>
      <dgm:spPr/>
      <dgm:t>
        <a:bodyPr/>
        <a:lstStyle/>
        <a:p>
          <a:endParaRPr lang="en-US"/>
        </a:p>
      </dgm:t>
    </dgm:pt>
  </dgm:ptLst>
  <dgm:cxnLst>
    <dgm:cxn modelId="{D7DB1010-1ED4-9B48-BE61-95293BF8F9C0}" srcId="{E3628641-2417-B341-BDCC-47285D1F6C68}" destId="{30E0722D-81DE-C34D-AE26-4717CC2CCBCB}" srcOrd="5" destOrd="0" parTransId="{E64ECDC3-E646-3B4F-8EB5-37CC0BDE8520}" sibTransId="{04808F15-F678-3540-80D3-F78C312C53DF}"/>
    <dgm:cxn modelId="{05C8DF49-FFDE-8A45-9AB9-B0194BD0B45F}" type="presOf" srcId="{30E0722D-81DE-C34D-AE26-4717CC2CCBCB}" destId="{8F6F069F-3B2A-D04B-83E9-79D44DE162D7}" srcOrd="0" destOrd="0" presId="urn:microsoft.com/office/officeart/2005/8/layout/hList6"/>
    <dgm:cxn modelId="{3E7F59A8-B541-6646-8798-9DCE0A0C43E3}" type="presOf" srcId="{E3628641-2417-B341-BDCC-47285D1F6C68}" destId="{654DFD37-2367-B448-A2F8-71AB755166DE}" srcOrd="0" destOrd="0" presId="urn:microsoft.com/office/officeart/2005/8/layout/hList6"/>
    <dgm:cxn modelId="{E880CED5-9B66-5848-AB40-7C11B094D012}" type="presOf" srcId="{DB6AC2BA-0B75-684B-94ED-1AE2D9C9F707}" destId="{B210253B-B61E-0549-8DAB-E1DCD3BBE08E}" srcOrd="0" destOrd="0" presId="urn:microsoft.com/office/officeart/2005/8/layout/hList6"/>
    <dgm:cxn modelId="{0E5ACF81-4A1D-6249-B137-A162D87EE525}" srcId="{E3628641-2417-B341-BDCC-47285D1F6C68}" destId="{C34CFD14-EBA2-3041-8306-270926D48E88}" srcOrd="3" destOrd="0" parTransId="{E98D93E2-224E-7F45-BFD9-AAFA046C98FE}" sibTransId="{D8721CE7-86F7-B141-BDD2-907DFA14A225}"/>
    <dgm:cxn modelId="{BE549E63-B706-6F47-A515-A2F0A3C50E3A}" srcId="{E3628641-2417-B341-BDCC-47285D1F6C68}" destId="{0253558E-FCA9-8244-A643-348797FAB9E4}" srcOrd="6" destOrd="0" parTransId="{32B013DD-780D-6142-B7B9-D80382F3EBF1}" sibTransId="{2267D7AE-C262-7943-AF02-1BDB495502E5}"/>
    <dgm:cxn modelId="{1576CD29-641A-C042-A365-A05A940DFFC0}" type="presOf" srcId="{0253558E-FCA9-8244-A643-348797FAB9E4}" destId="{38248C2E-AE25-8144-AD90-E1533BA57C3B}" srcOrd="0" destOrd="0" presId="urn:microsoft.com/office/officeart/2005/8/layout/hList6"/>
    <dgm:cxn modelId="{9E3EBC7F-FDC3-C94E-8058-D02369F88F85}" srcId="{E3628641-2417-B341-BDCC-47285D1F6C68}" destId="{F70BA48B-2A3D-B54F-B09E-5121C16CAC75}" srcOrd="0" destOrd="0" parTransId="{9F2D49E3-5853-594F-A5B3-083CD0F613C6}" sibTransId="{F719C99A-AF4B-BD48-B8FA-C7F4EDC2F4FB}"/>
    <dgm:cxn modelId="{13A273BE-EA6C-0B4B-B31D-AE26A4E4E6A7}" type="presOf" srcId="{94375650-C888-3A44-A0C6-7E577AB21A98}" destId="{E3383C09-73C1-5D40-A98D-98CD09DF88CC}" srcOrd="0" destOrd="0" presId="urn:microsoft.com/office/officeart/2005/8/layout/hList6"/>
    <dgm:cxn modelId="{5B1F0076-2E5D-B04F-A8FE-BD1DC77FB8C0}" type="presOf" srcId="{F70BA48B-2A3D-B54F-B09E-5121C16CAC75}" destId="{87B18C8D-A7AF-7D4C-97BE-7296A4D1F7E4}" srcOrd="0" destOrd="0" presId="urn:microsoft.com/office/officeart/2005/8/layout/hList6"/>
    <dgm:cxn modelId="{E57A694F-2826-224D-946E-1E66E42165E8}" srcId="{E3628641-2417-B341-BDCC-47285D1F6C68}" destId="{BD2465CE-1FFF-C24D-ADD5-6AFD3AC52BFE}" srcOrd="4" destOrd="0" parTransId="{166ED6B4-7F12-1A44-AE3F-E07A5FAC738B}" sibTransId="{FFE0DE03-0A1F-AC41-B842-664E9CE4606B}"/>
    <dgm:cxn modelId="{AD3D2F6B-2355-1A43-B3E8-10256B76F36D}" srcId="{E3628641-2417-B341-BDCC-47285D1F6C68}" destId="{F02483DA-7CF6-2E44-B9CE-17FFE286BC6E}" srcOrd="1" destOrd="0" parTransId="{1BEAAD57-4C0C-594A-96F5-EB1F0052E708}" sibTransId="{D7E2CAD3-7F92-3441-A93E-93633E8CD6F7}"/>
    <dgm:cxn modelId="{01ED5E8F-98C3-E44D-BE17-291A0A6ADE5F}" type="presOf" srcId="{BD2465CE-1FFF-C24D-ADD5-6AFD3AC52BFE}" destId="{28CF9760-770D-BC43-BCBB-3E054F62DF7E}" srcOrd="0" destOrd="0" presId="urn:microsoft.com/office/officeart/2005/8/layout/hList6"/>
    <dgm:cxn modelId="{F988A990-C572-764C-A4F7-04A9E4A2BE4C}" srcId="{E3628641-2417-B341-BDCC-47285D1F6C68}" destId="{94375650-C888-3A44-A0C6-7E577AB21A98}" srcOrd="2" destOrd="0" parTransId="{AB8ABD81-94F4-824A-86CD-571263EC2F8B}" sibTransId="{6D5215AC-4037-BD4A-A1F9-9AE39D954339}"/>
    <dgm:cxn modelId="{A336BB50-EDC7-7144-8652-E93A817AC929}" type="presOf" srcId="{C34CFD14-EBA2-3041-8306-270926D48E88}" destId="{41D4DD1D-B174-8F49-80E9-D6E0DD13203C}" srcOrd="0" destOrd="0" presId="urn:microsoft.com/office/officeart/2005/8/layout/hList6"/>
    <dgm:cxn modelId="{B8AC1A0F-531D-1F46-B6F6-15A34CA8B806}" type="presOf" srcId="{F02483DA-7CF6-2E44-B9CE-17FFE286BC6E}" destId="{11D6AB6E-035D-1F42-9027-7BD2139C4CDA}" srcOrd="0" destOrd="0" presId="urn:microsoft.com/office/officeart/2005/8/layout/hList6"/>
    <dgm:cxn modelId="{BAFFEA74-A6C3-2945-860F-8E6FD5A45DD8}" srcId="{E3628641-2417-B341-BDCC-47285D1F6C68}" destId="{DB6AC2BA-0B75-684B-94ED-1AE2D9C9F707}" srcOrd="7" destOrd="0" parTransId="{2AEA05D9-338A-E245-9FDB-3CAAE51AEF73}" sibTransId="{71ED023E-4DCF-C34D-98EA-406EFD2ACB04}"/>
    <dgm:cxn modelId="{5E5C33C2-631E-BE43-9361-7177698D65B2}" type="presParOf" srcId="{654DFD37-2367-B448-A2F8-71AB755166DE}" destId="{87B18C8D-A7AF-7D4C-97BE-7296A4D1F7E4}" srcOrd="0" destOrd="0" presId="urn:microsoft.com/office/officeart/2005/8/layout/hList6"/>
    <dgm:cxn modelId="{C76C093A-4CDD-0342-8D10-C10E93BD6F44}" type="presParOf" srcId="{654DFD37-2367-B448-A2F8-71AB755166DE}" destId="{4DBB3A3B-E597-B54B-BFA6-A19EC10F6AC4}" srcOrd="1" destOrd="0" presId="urn:microsoft.com/office/officeart/2005/8/layout/hList6"/>
    <dgm:cxn modelId="{161C9924-54C0-D644-A5AF-E3DD07423BC6}" type="presParOf" srcId="{654DFD37-2367-B448-A2F8-71AB755166DE}" destId="{11D6AB6E-035D-1F42-9027-7BD2139C4CDA}" srcOrd="2" destOrd="0" presId="urn:microsoft.com/office/officeart/2005/8/layout/hList6"/>
    <dgm:cxn modelId="{83B0724C-16F9-984F-9DEE-78C864D1968F}" type="presParOf" srcId="{654DFD37-2367-B448-A2F8-71AB755166DE}" destId="{38EDF939-1E4C-BF45-86DC-80C4FE0D1CF9}" srcOrd="3" destOrd="0" presId="urn:microsoft.com/office/officeart/2005/8/layout/hList6"/>
    <dgm:cxn modelId="{C80E338B-1961-6044-9396-5AF7B2FA6586}" type="presParOf" srcId="{654DFD37-2367-B448-A2F8-71AB755166DE}" destId="{E3383C09-73C1-5D40-A98D-98CD09DF88CC}" srcOrd="4" destOrd="0" presId="urn:microsoft.com/office/officeart/2005/8/layout/hList6"/>
    <dgm:cxn modelId="{41A5EB98-8A40-2246-BAC0-DB62CF8DA34C}" type="presParOf" srcId="{654DFD37-2367-B448-A2F8-71AB755166DE}" destId="{8050D159-82B8-914F-9D68-FF7840ECE628}" srcOrd="5" destOrd="0" presId="urn:microsoft.com/office/officeart/2005/8/layout/hList6"/>
    <dgm:cxn modelId="{ECCAD511-1453-5F43-B7ED-E9C7E99B8B63}" type="presParOf" srcId="{654DFD37-2367-B448-A2F8-71AB755166DE}" destId="{41D4DD1D-B174-8F49-80E9-D6E0DD13203C}" srcOrd="6" destOrd="0" presId="urn:microsoft.com/office/officeart/2005/8/layout/hList6"/>
    <dgm:cxn modelId="{29034C44-30EB-EE46-B889-C3BE3F514336}" type="presParOf" srcId="{654DFD37-2367-B448-A2F8-71AB755166DE}" destId="{C20EDA11-5F19-0B49-A551-4CB0E6EFF8EC}" srcOrd="7" destOrd="0" presId="urn:microsoft.com/office/officeart/2005/8/layout/hList6"/>
    <dgm:cxn modelId="{3A55D9A7-1552-F349-B926-6E96CDA1F633}" type="presParOf" srcId="{654DFD37-2367-B448-A2F8-71AB755166DE}" destId="{28CF9760-770D-BC43-BCBB-3E054F62DF7E}" srcOrd="8" destOrd="0" presId="urn:microsoft.com/office/officeart/2005/8/layout/hList6"/>
    <dgm:cxn modelId="{00FF15C1-C0C3-EB4F-9956-B6DA6629437C}" type="presParOf" srcId="{654DFD37-2367-B448-A2F8-71AB755166DE}" destId="{4A65FFFD-AA7D-5847-971B-BABEB843317E}" srcOrd="9" destOrd="0" presId="urn:microsoft.com/office/officeart/2005/8/layout/hList6"/>
    <dgm:cxn modelId="{816B98B8-BDCA-E649-9E4A-E9D26CA0B3FE}" type="presParOf" srcId="{654DFD37-2367-B448-A2F8-71AB755166DE}" destId="{8F6F069F-3B2A-D04B-83E9-79D44DE162D7}" srcOrd="10" destOrd="0" presId="urn:microsoft.com/office/officeart/2005/8/layout/hList6"/>
    <dgm:cxn modelId="{BECB93CA-1DC6-BC43-9266-E9A115DD69A3}" type="presParOf" srcId="{654DFD37-2367-B448-A2F8-71AB755166DE}" destId="{8F229911-0FA3-7E46-9DC4-CD38B92062D1}" srcOrd="11" destOrd="0" presId="urn:microsoft.com/office/officeart/2005/8/layout/hList6"/>
    <dgm:cxn modelId="{908C35FD-CF7B-4D40-A34D-FAF65875708C}" type="presParOf" srcId="{654DFD37-2367-B448-A2F8-71AB755166DE}" destId="{38248C2E-AE25-8144-AD90-E1533BA57C3B}" srcOrd="12" destOrd="0" presId="urn:microsoft.com/office/officeart/2005/8/layout/hList6"/>
    <dgm:cxn modelId="{1C32389F-B206-D24B-A7AF-800410D2ECE0}" type="presParOf" srcId="{654DFD37-2367-B448-A2F8-71AB755166DE}" destId="{BD9BB113-073E-EB4F-A556-111121227DC4}" srcOrd="13" destOrd="0" presId="urn:microsoft.com/office/officeart/2005/8/layout/hList6"/>
    <dgm:cxn modelId="{09DE8E06-10CD-6642-8A90-6BA0F2A9D86C}" type="presParOf" srcId="{654DFD37-2367-B448-A2F8-71AB755166DE}" destId="{B210253B-B61E-0549-8DAB-E1DCD3BBE08E}" srcOrd="1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370916-7821-BC47-86C3-DDEA474FDAE6}"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4D2A45B-408A-0347-A55C-50241904CD4A}">
      <dgm:prSet/>
      <dgm:spPr/>
      <dgm:t>
        <a:bodyPr/>
        <a:lstStyle/>
        <a:p>
          <a:pPr rtl="0"/>
          <a:r>
            <a:rPr lang="en-US" dirty="0" smtClean="0"/>
            <a:t>Small to large systems, implying different cost constraints and different needs for optimization and reuse</a:t>
          </a:r>
          <a:endParaRPr lang="en-US" dirty="0"/>
        </a:p>
      </dgm:t>
    </dgm:pt>
    <dgm:pt modelId="{AD787C61-7A7A-3440-B1F0-7DE5FFA00F3F}" type="parTrans" cxnId="{4B1D8A3B-F85C-3B4D-9B4B-DF01AE15CBD9}">
      <dgm:prSet/>
      <dgm:spPr/>
      <dgm:t>
        <a:bodyPr/>
        <a:lstStyle/>
        <a:p>
          <a:endParaRPr lang="en-US"/>
        </a:p>
      </dgm:t>
    </dgm:pt>
    <dgm:pt modelId="{A5B05B49-19A7-3348-9A36-922BCC8099FF}" type="sibTrans" cxnId="{4B1D8A3B-F85C-3B4D-9B4B-DF01AE15CBD9}">
      <dgm:prSet/>
      <dgm:spPr/>
      <dgm:t>
        <a:bodyPr/>
        <a:lstStyle/>
        <a:p>
          <a:endParaRPr lang="en-US"/>
        </a:p>
      </dgm:t>
    </dgm:pt>
    <dgm:pt modelId="{BD6EB414-FBAC-784D-A358-341089D5106D}">
      <dgm:prSet/>
      <dgm:spPr/>
      <dgm:t>
        <a:bodyPr/>
        <a:lstStyle/>
        <a:p>
          <a:pPr rtl="0"/>
          <a:r>
            <a:rPr lang="en-US" dirty="0" smtClean="0"/>
            <a:t>Relaxed to very strict requirements and combinations of different quality requirements with respect to safety, reliability, real-time and flexibility</a:t>
          </a:r>
          <a:endParaRPr lang="en-US" dirty="0"/>
        </a:p>
      </dgm:t>
    </dgm:pt>
    <dgm:pt modelId="{06EA00F2-6AB6-1246-B98B-46B7FB3A80D3}" type="parTrans" cxnId="{96A3EAE6-64A5-754E-AC14-77F39A36043E}">
      <dgm:prSet/>
      <dgm:spPr/>
      <dgm:t>
        <a:bodyPr/>
        <a:lstStyle/>
        <a:p>
          <a:endParaRPr lang="en-US"/>
        </a:p>
      </dgm:t>
    </dgm:pt>
    <dgm:pt modelId="{BAEA27F5-D69B-8E42-B3F7-8DB060860B4E}" type="sibTrans" cxnId="{96A3EAE6-64A5-754E-AC14-77F39A36043E}">
      <dgm:prSet/>
      <dgm:spPr/>
      <dgm:t>
        <a:bodyPr/>
        <a:lstStyle/>
        <a:p>
          <a:endParaRPr lang="en-US"/>
        </a:p>
      </dgm:t>
    </dgm:pt>
    <dgm:pt modelId="{17C72029-AA74-C44F-9BD2-17F9CDC39698}">
      <dgm:prSet/>
      <dgm:spPr/>
      <dgm:t>
        <a:bodyPr/>
        <a:lstStyle/>
        <a:p>
          <a:pPr rtl="0"/>
          <a:r>
            <a:rPr lang="en-US" dirty="0" smtClean="0"/>
            <a:t>Short to long life times</a:t>
          </a:r>
          <a:endParaRPr lang="en-US" dirty="0"/>
        </a:p>
      </dgm:t>
    </dgm:pt>
    <dgm:pt modelId="{CB5DB68F-B577-DD44-A3D8-C18191199D25}" type="parTrans" cxnId="{ABD485DD-8230-D44D-A65F-BD2FF03DDEA0}">
      <dgm:prSet/>
      <dgm:spPr/>
      <dgm:t>
        <a:bodyPr/>
        <a:lstStyle/>
        <a:p>
          <a:endParaRPr lang="en-US"/>
        </a:p>
      </dgm:t>
    </dgm:pt>
    <dgm:pt modelId="{3FF97070-DEB1-E943-86C0-C8617FEF31C8}" type="sibTrans" cxnId="{ABD485DD-8230-D44D-A65F-BD2FF03DDEA0}">
      <dgm:prSet/>
      <dgm:spPr/>
      <dgm:t>
        <a:bodyPr/>
        <a:lstStyle/>
        <a:p>
          <a:endParaRPr lang="en-US"/>
        </a:p>
      </dgm:t>
    </dgm:pt>
    <dgm:pt modelId="{67766214-4425-0740-B0FE-DEB2ED6723C6}">
      <dgm:prSet/>
      <dgm:spPr/>
      <dgm:t>
        <a:bodyPr/>
        <a:lstStyle/>
        <a:p>
          <a:pPr rtl="0"/>
          <a:r>
            <a:rPr lang="en-US" dirty="0" smtClean="0"/>
            <a:t>Different environmental conditions in terms of radiation, vibrations, and humidity</a:t>
          </a:r>
          <a:endParaRPr lang="en-US" dirty="0"/>
        </a:p>
      </dgm:t>
    </dgm:pt>
    <dgm:pt modelId="{FE22DBB2-7BCF-6A46-9C95-A9E99D1EE4EC}" type="parTrans" cxnId="{6462F909-32D6-924F-ADB4-84B0128217C8}">
      <dgm:prSet/>
      <dgm:spPr/>
      <dgm:t>
        <a:bodyPr/>
        <a:lstStyle/>
        <a:p>
          <a:endParaRPr lang="en-US"/>
        </a:p>
      </dgm:t>
    </dgm:pt>
    <dgm:pt modelId="{57DA10D3-6BC3-2549-9693-1CB1247D3C86}" type="sibTrans" cxnId="{6462F909-32D6-924F-ADB4-84B0128217C8}">
      <dgm:prSet/>
      <dgm:spPr/>
      <dgm:t>
        <a:bodyPr/>
        <a:lstStyle/>
        <a:p>
          <a:endParaRPr lang="en-US"/>
        </a:p>
      </dgm:t>
    </dgm:pt>
    <dgm:pt modelId="{AF12209E-6564-6B49-88A7-A92B6FAE76CB}">
      <dgm:prSet/>
      <dgm:spPr/>
      <dgm:t>
        <a:bodyPr/>
        <a:lstStyle/>
        <a:p>
          <a:pPr rtl="0"/>
          <a:r>
            <a:rPr lang="en-US" dirty="0" smtClean="0"/>
            <a:t>Different application characteristics resulting in static versus dynamic loads, slow to fast speed, compute versus interface intensive tasks, and/or combinations thereof</a:t>
          </a:r>
          <a:endParaRPr lang="en-US" dirty="0"/>
        </a:p>
      </dgm:t>
    </dgm:pt>
    <dgm:pt modelId="{372FA670-AE19-9646-9C62-55162999835C}" type="parTrans" cxnId="{43CAB501-58BF-D74C-A46E-E9595FE36310}">
      <dgm:prSet/>
      <dgm:spPr/>
      <dgm:t>
        <a:bodyPr/>
        <a:lstStyle/>
        <a:p>
          <a:endParaRPr lang="en-US"/>
        </a:p>
      </dgm:t>
    </dgm:pt>
    <dgm:pt modelId="{26165932-946F-5B4C-9A83-52650077065A}" type="sibTrans" cxnId="{43CAB501-58BF-D74C-A46E-E9595FE36310}">
      <dgm:prSet/>
      <dgm:spPr/>
      <dgm:t>
        <a:bodyPr/>
        <a:lstStyle/>
        <a:p>
          <a:endParaRPr lang="en-US"/>
        </a:p>
      </dgm:t>
    </dgm:pt>
    <dgm:pt modelId="{06CB7568-AEAA-1341-A3B4-C9AE42F93250}">
      <dgm:prSet/>
      <dgm:spPr/>
      <dgm:t>
        <a:bodyPr/>
        <a:lstStyle/>
        <a:p>
          <a:pPr rtl="0"/>
          <a:r>
            <a:rPr lang="en-GB" dirty="0" smtClean="0"/>
            <a:t>Different models of computation ranging from discrete event systems to hybrid systems</a:t>
          </a:r>
          <a:endParaRPr lang="en-GB" dirty="0"/>
        </a:p>
      </dgm:t>
    </dgm:pt>
    <dgm:pt modelId="{B8E2D048-E5B7-8040-A381-4202F3B451E6}" type="parTrans" cxnId="{D094100F-99E0-6843-81EB-945481A0CAE0}">
      <dgm:prSet/>
      <dgm:spPr/>
      <dgm:t>
        <a:bodyPr/>
        <a:lstStyle/>
        <a:p>
          <a:endParaRPr lang="en-US"/>
        </a:p>
      </dgm:t>
    </dgm:pt>
    <dgm:pt modelId="{49309F1D-A19B-174C-A148-EA315C0C8B41}" type="sibTrans" cxnId="{D094100F-99E0-6843-81EB-945481A0CAE0}">
      <dgm:prSet/>
      <dgm:spPr/>
      <dgm:t>
        <a:bodyPr/>
        <a:lstStyle/>
        <a:p>
          <a:endParaRPr lang="en-US"/>
        </a:p>
      </dgm:t>
    </dgm:pt>
    <dgm:pt modelId="{ED39875A-1A29-0A42-92DA-920A14DB0B38}" type="pres">
      <dgm:prSet presAssocID="{90370916-7821-BC47-86C3-DDEA474FDAE6}" presName="compositeShape" presStyleCnt="0">
        <dgm:presLayoutVars>
          <dgm:chMax val="7"/>
          <dgm:dir/>
          <dgm:resizeHandles val="exact"/>
        </dgm:presLayoutVars>
      </dgm:prSet>
      <dgm:spPr/>
      <dgm:t>
        <a:bodyPr/>
        <a:lstStyle/>
        <a:p>
          <a:endParaRPr lang="en-US"/>
        </a:p>
      </dgm:t>
    </dgm:pt>
    <dgm:pt modelId="{41033495-0AB5-3347-9F41-3A6420976391}" type="pres">
      <dgm:prSet presAssocID="{14D2A45B-408A-0347-A55C-50241904CD4A}" presName="circ1" presStyleLbl="vennNode1" presStyleIdx="0" presStyleCnt="6"/>
      <dgm:spPr/>
    </dgm:pt>
    <dgm:pt modelId="{FF3AA9C1-436C-1549-99D1-43046F12F793}" type="pres">
      <dgm:prSet presAssocID="{14D2A45B-408A-0347-A55C-50241904CD4A}" presName="circ1Tx" presStyleLbl="revTx" presStyleIdx="0" presStyleCnt="0">
        <dgm:presLayoutVars>
          <dgm:chMax val="0"/>
          <dgm:chPref val="0"/>
          <dgm:bulletEnabled val="1"/>
        </dgm:presLayoutVars>
      </dgm:prSet>
      <dgm:spPr/>
      <dgm:t>
        <a:bodyPr/>
        <a:lstStyle/>
        <a:p>
          <a:endParaRPr lang="en-US"/>
        </a:p>
      </dgm:t>
    </dgm:pt>
    <dgm:pt modelId="{158B2BE4-01B1-9744-9781-5BE2B4266500}" type="pres">
      <dgm:prSet presAssocID="{BD6EB414-FBAC-784D-A358-341089D5106D}" presName="circ2" presStyleLbl="vennNode1" presStyleIdx="1" presStyleCnt="6"/>
      <dgm:spPr/>
    </dgm:pt>
    <dgm:pt modelId="{6BCC764E-9EE4-9346-9CC8-D998ECBE2C51}" type="pres">
      <dgm:prSet presAssocID="{BD6EB414-FBAC-784D-A358-341089D5106D}" presName="circ2Tx" presStyleLbl="revTx" presStyleIdx="0" presStyleCnt="0">
        <dgm:presLayoutVars>
          <dgm:chMax val="0"/>
          <dgm:chPref val="0"/>
          <dgm:bulletEnabled val="1"/>
        </dgm:presLayoutVars>
      </dgm:prSet>
      <dgm:spPr/>
      <dgm:t>
        <a:bodyPr/>
        <a:lstStyle/>
        <a:p>
          <a:endParaRPr lang="en-US"/>
        </a:p>
      </dgm:t>
    </dgm:pt>
    <dgm:pt modelId="{A22763CB-40A3-1245-8A84-C4C458A50E95}" type="pres">
      <dgm:prSet presAssocID="{17C72029-AA74-C44F-9BD2-17F9CDC39698}" presName="circ3" presStyleLbl="vennNode1" presStyleIdx="2" presStyleCnt="6"/>
      <dgm:spPr/>
    </dgm:pt>
    <dgm:pt modelId="{E39AB48A-A32E-0046-BC36-44911CD0CA26}" type="pres">
      <dgm:prSet presAssocID="{17C72029-AA74-C44F-9BD2-17F9CDC39698}" presName="circ3Tx" presStyleLbl="revTx" presStyleIdx="0" presStyleCnt="0">
        <dgm:presLayoutVars>
          <dgm:chMax val="0"/>
          <dgm:chPref val="0"/>
          <dgm:bulletEnabled val="1"/>
        </dgm:presLayoutVars>
      </dgm:prSet>
      <dgm:spPr/>
      <dgm:t>
        <a:bodyPr/>
        <a:lstStyle/>
        <a:p>
          <a:endParaRPr lang="en-US"/>
        </a:p>
      </dgm:t>
    </dgm:pt>
    <dgm:pt modelId="{F9664937-969B-E246-9007-2F61E9AEFDD6}" type="pres">
      <dgm:prSet presAssocID="{67766214-4425-0740-B0FE-DEB2ED6723C6}" presName="circ4" presStyleLbl="vennNode1" presStyleIdx="3" presStyleCnt="6"/>
      <dgm:spPr/>
    </dgm:pt>
    <dgm:pt modelId="{D6FBAE12-6862-0D40-BDF7-BF7144E1B78B}" type="pres">
      <dgm:prSet presAssocID="{67766214-4425-0740-B0FE-DEB2ED6723C6}" presName="circ4Tx" presStyleLbl="revTx" presStyleIdx="0" presStyleCnt="0">
        <dgm:presLayoutVars>
          <dgm:chMax val="0"/>
          <dgm:chPref val="0"/>
          <dgm:bulletEnabled val="1"/>
        </dgm:presLayoutVars>
      </dgm:prSet>
      <dgm:spPr/>
      <dgm:t>
        <a:bodyPr/>
        <a:lstStyle/>
        <a:p>
          <a:endParaRPr lang="en-US"/>
        </a:p>
      </dgm:t>
    </dgm:pt>
    <dgm:pt modelId="{D31D91C6-3EA7-7642-A6A0-57D68BB4EE01}" type="pres">
      <dgm:prSet presAssocID="{AF12209E-6564-6B49-88A7-A92B6FAE76CB}" presName="circ5" presStyleLbl="vennNode1" presStyleIdx="4" presStyleCnt="6"/>
      <dgm:spPr/>
    </dgm:pt>
    <dgm:pt modelId="{E837185F-40ED-C743-A4C8-6859F93A220A}" type="pres">
      <dgm:prSet presAssocID="{AF12209E-6564-6B49-88A7-A92B6FAE76CB}" presName="circ5Tx" presStyleLbl="revTx" presStyleIdx="0" presStyleCnt="0">
        <dgm:presLayoutVars>
          <dgm:chMax val="0"/>
          <dgm:chPref val="0"/>
          <dgm:bulletEnabled val="1"/>
        </dgm:presLayoutVars>
      </dgm:prSet>
      <dgm:spPr/>
      <dgm:t>
        <a:bodyPr/>
        <a:lstStyle/>
        <a:p>
          <a:endParaRPr lang="en-US"/>
        </a:p>
      </dgm:t>
    </dgm:pt>
    <dgm:pt modelId="{62C008ED-3847-1A46-9E8A-7E967D7B7478}" type="pres">
      <dgm:prSet presAssocID="{06CB7568-AEAA-1341-A3B4-C9AE42F93250}" presName="circ6" presStyleLbl="vennNode1" presStyleIdx="5" presStyleCnt="6"/>
      <dgm:spPr/>
    </dgm:pt>
    <dgm:pt modelId="{6B8C8901-D616-5640-B70F-B0FA41B1FCE4}" type="pres">
      <dgm:prSet presAssocID="{06CB7568-AEAA-1341-A3B4-C9AE42F93250}" presName="circ6Tx" presStyleLbl="revTx" presStyleIdx="0" presStyleCnt="0">
        <dgm:presLayoutVars>
          <dgm:chMax val="0"/>
          <dgm:chPref val="0"/>
          <dgm:bulletEnabled val="1"/>
        </dgm:presLayoutVars>
      </dgm:prSet>
      <dgm:spPr/>
      <dgm:t>
        <a:bodyPr/>
        <a:lstStyle/>
        <a:p>
          <a:endParaRPr lang="en-US"/>
        </a:p>
      </dgm:t>
    </dgm:pt>
  </dgm:ptLst>
  <dgm:cxnLst>
    <dgm:cxn modelId="{6462F909-32D6-924F-ADB4-84B0128217C8}" srcId="{90370916-7821-BC47-86C3-DDEA474FDAE6}" destId="{67766214-4425-0740-B0FE-DEB2ED6723C6}" srcOrd="3" destOrd="0" parTransId="{FE22DBB2-7BCF-6A46-9C95-A9E99D1EE4EC}" sibTransId="{57DA10D3-6BC3-2549-9693-1CB1247D3C86}"/>
    <dgm:cxn modelId="{DD86F99E-918D-B24A-B7A7-BD028950C715}" type="presOf" srcId="{14D2A45B-408A-0347-A55C-50241904CD4A}" destId="{FF3AA9C1-436C-1549-99D1-43046F12F793}" srcOrd="0" destOrd="0" presId="urn:microsoft.com/office/officeart/2005/8/layout/venn1"/>
    <dgm:cxn modelId="{DC01FC84-1402-1749-B0B8-99E6B3743A41}" type="presOf" srcId="{BD6EB414-FBAC-784D-A358-341089D5106D}" destId="{6BCC764E-9EE4-9346-9CC8-D998ECBE2C51}" srcOrd="0" destOrd="0" presId="urn:microsoft.com/office/officeart/2005/8/layout/venn1"/>
    <dgm:cxn modelId="{6362D8D6-9C52-A04B-B6A5-D945BC6DA07E}" type="presOf" srcId="{90370916-7821-BC47-86C3-DDEA474FDAE6}" destId="{ED39875A-1A29-0A42-92DA-920A14DB0B38}" srcOrd="0" destOrd="0" presId="urn:microsoft.com/office/officeart/2005/8/layout/venn1"/>
    <dgm:cxn modelId="{D094100F-99E0-6843-81EB-945481A0CAE0}" srcId="{90370916-7821-BC47-86C3-DDEA474FDAE6}" destId="{06CB7568-AEAA-1341-A3B4-C9AE42F93250}" srcOrd="5" destOrd="0" parTransId="{B8E2D048-E5B7-8040-A381-4202F3B451E6}" sibTransId="{49309F1D-A19B-174C-A148-EA315C0C8B41}"/>
    <dgm:cxn modelId="{9B21E836-F8B6-A043-9C8D-00E3A687000A}" type="presOf" srcId="{06CB7568-AEAA-1341-A3B4-C9AE42F93250}" destId="{6B8C8901-D616-5640-B70F-B0FA41B1FCE4}" srcOrd="0" destOrd="0" presId="urn:microsoft.com/office/officeart/2005/8/layout/venn1"/>
    <dgm:cxn modelId="{4B1D8A3B-F85C-3B4D-9B4B-DF01AE15CBD9}" srcId="{90370916-7821-BC47-86C3-DDEA474FDAE6}" destId="{14D2A45B-408A-0347-A55C-50241904CD4A}" srcOrd="0" destOrd="0" parTransId="{AD787C61-7A7A-3440-B1F0-7DE5FFA00F3F}" sibTransId="{A5B05B49-19A7-3348-9A36-922BCC8099FF}"/>
    <dgm:cxn modelId="{96A3EAE6-64A5-754E-AC14-77F39A36043E}" srcId="{90370916-7821-BC47-86C3-DDEA474FDAE6}" destId="{BD6EB414-FBAC-784D-A358-341089D5106D}" srcOrd="1" destOrd="0" parTransId="{06EA00F2-6AB6-1246-B98B-46B7FB3A80D3}" sibTransId="{BAEA27F5-D69B-8E42-B3F7-8DB060860B4E}"/>
    <dgm:cxn modelId="{9649D16F-BD59-7148-A504-BFD4DDF7CB05}" type="presOf" srcId="{AF12209E-6564-6B49-88A7-A92B6FAE76CB}" destId="{E837185F-40ED-C743-A4C8-6859F93A220A}" srcOrd="0" destOrd="0" presId="urn:microsoft.com/office/officeart/2005/8/layout/venn1"/>
    <dgm:cxn modelId="{442FE8A5-E5B9-4C4F-BD04-6DD2EE9A8B7F}" type="presOf" srcId="{17C72029-AA74-C44F-9BD2-17F9CDC39698}" destId="{E39AB48A-A32E-0046-BC36-44911CD0CA26}" srcOrd="0" destOrd="0" presId="urn:microsoft.com/office/officeart/2005/8/layout/venn1"/>
    <dgm:cxn modelId="{ABD485DD-8230-D44D-A65F-BD2FF03DDEA0}" srcId="{90370916-7821-BC47-86C3-DDEA474FDAE6}" destId="{17C72029-AA74-C44F-9BD2-17F9CDC39698}" srcOrd="2" destOrd="0" parTransId="{CB5DB68F-B577-DD44-A3D8-C18191199D25}" sibTransId="{3FF97070-DEB1-E943-86C0-C8617FEF31C8}"/>
    <dgm:cxn modelId="{43CAB501-58BF-D74C-A46E-E9595FE36310}" srcId="{90370916-7821-BC47-86C3-DDEA474FDAE6}" destId="{AF12209E-6564-6B49-88A7-A92B6FAE76CB}" srcOrd="4" destOrd="0" parTransId="{372FA670-AE19-9646-9C62-55162999835C}" sibTransId="{26165932-946F-5B4C-9A83-52650077065A}"/>
    <dgm:cxn modelId="{DACB7935-C5E2-034B-9975-691ED299E49E}" type="presOf" srcId="{67766214-4425-0740-B0FE-DEB2ED6723C6}" destId="{D6FBAE12-6862-0D40-BDF7-BF7144E1B78B}" srcOrd="0" destOrd="0" presId="urn:microsoft.com/office/officeart/2005/8/layout/venn1"/>
    <dgm:cxn modelId="{DC99E899-8498-1F44-A8FB-12462F496FA4}" type="presParOf" srcId="{ED39875A-1A29-0A42-92DA-920A14DB0B38}" destId="{41033495-0AB5-3347-9F41-3A6420976391}" srcOrd="0" destOrd="0" presId="urn:microsoft.com/office/officeart/2005/8/layout/venn1"/>
    <dgm:cxn modelId="{45A610C6-B239-D64D-A12A-BFA19EE6B638}" type="presParOf" srcId="{ED39875A-1A29-0A42-92DA-920A14DB0B38}" destId="{FF3AA9C1-436C-1549-99D1-43046F12F793}" srcOrd="1" destOrd="0" presId="urn:microsoft.com/office/officeart/2005/8/layout/venn1"/>
    <dgm:cxn modelId="{4539A6D7-813C-F44C-9550-94C8D40C0B04}" type="presParOf" srcId="{ED39875A-1A29-0A42-92DA-920A14DB0B38}" destId="{158B2BE4-01B1-9744-9781-5BE2B4266500}" srcOrd="2" destOrd="0" presId="urn:microsoft.com/office/officeart/2005/8/layout/venn1"/>
    <dgm:cxn modelId="{7F4F9E58-AD59-F044-A5B8-D70C41288263}" type="presParOf" srcId="{ED39875A-1A29-0A42-92DA-920A14DB0B38}" destId="{6BCC764E-9EE4-9346-9CC8-D998ECBE2C51}" srcOrd="3" destOrd="0" presId="urn:microsoft.com/office/officeart/2005/8/layout/venn1"/>
    <dgm:cxn modelId="{8FFC1542-6211-EB44-8126-2784CBAE3792}" type="presParOf" srcId="{ED39875A-1A29-0A42-92DA-920A14DB0B38}" destId="{A22763CB-40A3-1245-8A84-C4C458A50E95}" srcOrd="4" destOrd="0" presId="urn:microsoft.com/office/officeart/2005/8/layout/venn1"/>
    <dgm:cxn modelId="{FE401798-042C-4340-B726-27CE423F4B9E}" type="presParOf" srcId="{ED39875A-1A29-0A42-92DA-920A14DB0B38}" destId="{E39AB48A-A32E-0046-BC36-44911CD0CA26}" srcOrd="5" destOrd="0" presId="urn:microsoft.com/office/officeart/2005/8/layout/venn1"/>
    <dgm:cxn modelId="{BE9CEC68-C62A-504F-A2E6-AD90493FBDD6}" type="presParOf" srcId="{ED39875A-1A29-0A42-92DA-920A14DB0B38}" destId="{F9664937-969B-E246-9007-2F61E9AEFDD6}" srcOrd="6" destOrd="0" presId="urn:microsoft.com/office/officeart/2005/8/layout/venn1"/>
    <dgm:cxn modelId="{B7374FC7-7D0E-D047-AB9C-42EC8F6D7117}" type="presParOf" srcId="{ED39875A-1A29-0A42-92DA-920A14DB0B38}" destId="{D6FBAE12-6862-0D40-BDF7-BF7144E1B78B}" srcOrd="7" destOrd="0" presId="urn:microsoft.com/office/officeart/2005/8/layout/venn1"/>
    <dgm:cxn modelId="{D23A060D-C69F-2D46-B9C8-0827AC0F1180}" type="presParOf" srcId="{ED39875A-1A29-0A42-92DA-920A14DB0B38}" destId="{D31D91C6-3EA7-7642-A6A0-57D68BB4EE01}" srcOrd="8" destOrd="0" presId="urn:microsoft.com/office/officeart/2005/8/layout/venn1"/>
    <dgm:cxn modelId="{62D28971-DEA8-9C49-BC51-304B22308CEC}" type="presParOf" srcId="{ED39875A-1A29-0A42-92DA-920A14DB0B38}" destId="{E837185F-40ED-C743-A4C8-6859F93A220A}" srcOrd="9" destOrd="0" presId="urn:microsoft.com/office/officeart/2005/8/layout/venn1"/>
    <dgm:cxn modelId="{84711627-81A9-384D-B80C-CAFEF10D75C1}" type="presParOf" srcId="{ED39875A-1A29-0A42-92DA-920A14DB0B38}" destId="{62C008ED-3847-1A46-9E8A-7E967D7B7478}" srcOrd="10" destOrd="0" presId="urn:microsoft.com/office/officeart/2005/8/layout/venn1"/>
    <dgm:cxn modelId="{852AD82B-95E6-8347-A805-E2711F093624}" type="presParOf" srcId="{ED39875A-1A29-0A42-92DA-920A14DB0B38}" destId="{6B8C8901-D616-5640-B70F-B0FA41B1FCE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28ADB0-0C6E-844D-986A-D78924F97CD2}"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5EC0D355-B3AA-3B40-9722-1423FF83A6A4}">
      <dgm:prSet/>
      <dgm:spPr>
        <a:ln>
          <a:solidFill>
            <a:schemeClr val="accent1"/>
          </a:solidFill>
        </a:ln>
        <a:effectLst/>
        <a:scene3d>
          <a:camera prst="orthographicFront"/>
          <a:lightRig rig="threePt" dir="t"/>
        </a:scene3d>
        <a:sp3d>
          <a:bevelT w="165100" prst="coolSlant"/>
          <a:bevelB w="165100" prst="coolSlant"/>
        </a:sp3d>
      </dgm:spPr>
      <dgm:t>
        <a:bodyPr/>
        <a:lstStyle/>
        <a:p>
          <a:pPr algn="ctr" rtl="0"/>
          <a:r>
            <a:rPr lang="en-US" dirty="0" smtClean="0"/>
            <a:t>Written in a high-level language, making it portable across different machines</a:t>
          </a:r>
          <a:endParaRPr lang="en-US" dirty="0"/>
        </a:p>
      </dgm:t>
    </dgm:pt>
    <dgm:pt modelId="{31ACE049-0454-754D-9474-9D0633718D17}" type="parTrans" cxnId="{D9D5C203-AD37-A044-B243-16E8139502B2}">
      <dgm:prSet/>
      <dgm:spPr/>
      <dgm:t>
        <a:bodyPr/>
        <a:lstStyle/>
        <a:p>
          <a:endParaRPr lang="en-US"/>
        </a:p>
      </dgm:t>
    </dgm:pt>
    <dgm:pt modelId="{73E61BFB-0779-E54F-8FBD-7FA9740ADE0B}" type="sibTrans" cxnId="{D9D5C203-AD37-A044-B243-16E8139502B2}">
      <dgm:prSet/>
      <dgm:spPr>
        <a:ln>
          <a:solidFill>
            <a:schemeClr val="accent3"/>
          </a:solidFill>
        </a:ln>
      </dgm:spPr>
      <dgm:t>
        <a:bodyPr/>
        <a:lstStyle/>
        <a:p>
          <a:endParaRPr lang="en-US" dirty="0"/>
        </a:p>
      </dgm:t>
    </dgm:pt>
    <dgm:pt modelId="{AF4A6E9E-730E-8C49-A165-B2F015911DDD}">
      <dgm:prSet/>
      <dgm:spPr>
        <a:ln>
          <a:solidFill>
            <a:schemeClr val="accent1"/>
          </a:solidFill>
        </a:ln>
        <a:scene3d>
          <a:camera prst="orthographicFront"/>
          <a:lightRig rig="threePt" dir="t"/>
        </a:scene3d>
        <a:sp3d>
          <a:bevelT w="165100" prst="coolSlant"/>
          <a:bevelB w="165100" prst="coolSlant"/>
        </a:sp3d>
      </dgm:spPr>
      <dgm:t>
        <a:bodyPr/>
        <a:lstStyle/>
        <a:p>
          <a:pPr algn="ctr" rtl="0"/>
          <a:r>
            <a:rPr lang="en-US" dirty="0" smtClean="0"/>
            <a:t>Representative of a particular kind of programming style, such as system programming, numerical programming, or commercial programming</a:t>
          </a:r>
          <a:endParaRPr lang="en-US" dirty="0"/>
        </a:p>
      </dgm:t>
    </dgm:pt>
    <dgm:pt modelId="{AAAF32CA-611D-4543-B229-6987550274D2}" type="parTrans" cxnId="{A148B1BC-5162-E945-8B49-0AC972A78C70}">
      <dgm:prSet/>
      <dgm:spPr/>
      <dgm:t>
        <a:bodyPr/>
        <a:lstStyle/>
        <a:p>
          <a:endParaRPr lang="en-US"/>
        </a:p>
      </dgm:t>
    </dgm:pt>
    <dgm:pt modelId="{DF65EF2D-0AE8-F14A-BCF3-1A53F141E03D}" type="sibTrans" cxnId="{A148B1BC-5162-E945-8B49-0AC972A78C70}">
      <dgm:prSet/>
      <dgm:spPr>
        <a:ln>
          <a:solidFill>
            <a:schemeClr val="accent3"/>
          </a:solidFill>
        </a:ln>
      </dgm:spPr>
      <dgm:t>
        <a:bodyPr/>
        <a:lstStyle/>
        <a:p>
          <a:endParaRPr lang="en-US" dirty="0"/>
        </a:p>
      </dgm:t>
    </dgm:pt>
    <dgm:pt modelId="{0F6BBA97-CD26-A041-A7CB-2CA3859C977A}">
      <dgm:prSet/>
      <dgm:spPr>
        <a:ln>
          <a:solidFill>
            <a:schemeClr val="accent1"/>
          </a:solidFill>
        </a:ln>
        <a:scene3d>
          <a:camera prst="orthographicFront"/>
          <a:lightRig rig="threePt" dir="t"/>
        </a:scene3d>
        <a:sp3d>
          <a:bevelT w="165100" prst="coolSlant"/>
          <a:bevelB w="165100" prst="coolSlant"/>
        </a:sp3d>
      </dgm:spPr>
      <dgm:t>
        <a:bodyPr/>
        <a:lstStyle/>
        <a:p>
          <a:pPr algn="ctr" rtl="0"/>
          <a:r>
            <a:rPr lang="en-US" dirty="0" smtClean="0"/>
            <a:t>Can be measured easily</a:t>
          </a:r>
          <a:endParaRPr lang="en-US" dirty="0"/>
        </a:p>
      </dgm:t>
    </dgm:pt>
    <dgm:pt modelId="{CEF608ED-36C0-B847-AAA2-3889DB4A4AC4}" type="parTrans" cxnId="{55FB8823-951C-2348-B069-14A8A62091A1}">
      <dgm:prSet/>
      <dgm:spPr/>
      <dgm:t>
        <a:bodyPr/>
        <a:lstStyle/>
        <a:p>
          <a:endParaRPr lang="en-US"/>
        </a:p>
      </dgm:t>
    </dgm:pt>
    <dgm:pt modelId="{A72A6949-DA06-BD49-B36F-E92C6874C2D8}" type="sibTrans" cxnId="{55FB8823-951C-2348-B069-14A8A62091A1}">
      <dgm:prSet/>
      <dgm:spPr>
        <a:ln>
          <a:solidFill>
            <a:schemeClr val="accent3"/>
          </a:solidFill>
        </a:ln>
      </dgm:spPr>
      <dgm:t>
        <a:bodyPr/>
        <a:lstStyle/>
        <a:p>
          <a:endParaRPr lang="en-US" dirty="0"/>
        </a:p>
      </dgm:t>
    </dgm:pt>
    <dgm:pt modelId="{92481D80-3EE4-5D45-AE6A-43ED4FC48E22}">
      <dgm:prSet/>
      <dgm:spPr>
        <a:ln>
          <a:solidFill>
            <a:schemeClr val="accent1"/>
          </a:solidFill>
        </a:ln>
        <a:scene3d>
          <a:camera prst="orthographicFront"/>
          <a:lightRig rig="threePt" dir="t"/>
        </a:scene3d>
        <a:sp3d>
          <a:bevelT w="165100" prst="coolSlant"/>
          <a:bevelB w="165100" prst="coolSlant"/>
        </a:sp3d>
      </dgm:spPr>
      <dgm:t>
        <a:bodyPr/>
        <a:lstStyle/>
        <a:p>
          <a:pPr algn="ctr" rtl="0"/>
          <a:r>
            <a:rPr lang="en-GB" dirty="0" smtClean="0"/>
            <a:t>Has wide distribution</a:t>
          </a:r>
          <a:endParaRPr lang="en-GB" dirty="0"/>
        </a:p>
      </dgm:t>
    </dgm:pt>
    <dgm:pt modelId="{6565CA33-58B1-3243-B5AB-BC9DA147115C}" type="parTrans" cxnId="{7476E8E5-332A-1D4B-8B83-8FE1D48799F9}">
      <dgm:prSet/>
      <dgm:spPr/>
      <dgm:t>
        <a:bodyPr/>
        <a:lstStyle/>
        <a:p>
          <a:endParaRPr lang="en-US"/>
        </a:p>
      </dgm:t>
    </dgm:pt>
    <dgm:pt modelId="{A4EBB907-1BF6-4F40-B8B5-AF02BD3ECEAD}" type="sibTrans" cxnId="{7476E8E5-332A-1D4B-8B83-8FE1D48799F9}">
      <dgm:prSet/>
      <dgm:spPr/>
      <dgm:t>
        <a:bodyPr/>
        <a:lstStyle/>
        <a:p>
          <a:endParaRPr lang="en-US"/>
        </a:p>
      </dgm:t>
    </dgm:pt>
    <dgm:pt modelId="{2B10A146-5241-E24F-8D23-B11567B88D2B}" type="pres">
      <dgm:prSet presAssocID="{2328ADB0-0C6E-844D-986A-D78924F97CD2}" presName="outerComposite" presStyleCnt="0">
        <dgm:presLayoutVars>
          <dgm:chMax val="5"/>
          <dgm:dir/>
          <dgm:resizeHandles val="exact"/>
        </dgm:presLayoutVars>
      </dgm:prSet>
      <dgm:spPr/>
      <dgm:t>
        <a:bodyPr/>
        <a:lstStyle/>
        <a:p>
          <a:endParaRPr lang="en-US"/>
        </a:p>
      </dgm:t>
    </dgm:pt>
    <dgm:pt modelId="{82E6565C-511D-D340-9687-37EF71072D99}" type="pres">
      <dgm:prSet presAssocID="{2328ADB0-0C6E-844D-986A-D78924F97CD2}" presName="dummyMaxCanvas" presStyleCnt="0">
        <dgm:presLayoutVars/>
      </dgm:prSet>
      <dgm:spPr/>
    </dgm:pt>
    <dgm:pt modelId="{3FB7AC59-D6DC-4F44-84F2-29DA474D74CF}" type="pres">
      <dgm:prSet presAssocID="{2328ADB0-0C6E-844D-986A-D78924F97CD2}" presName="FourNodes_1" presStyleLbl="node1" presStyleIdx="0" presStyleCnt="4">
        <dgm:presLayoutVars>
          <dgm:bulletEnabled val="1"/>
        </dgm:presLayoutVars>
      </dgm:prSet>
      <dgm:spPr/>
      <dgm:t>
        <a:bodyPr/>
        <a:lstStyle/>
        <a:p>
          <a:endParaRPr lang="en-US"/>
        </a:p>
      </dgm:t>
    </dgm:pt>
    <dgm:pt modelId="{BE198E4C-159B-6540-849C-1F82BF77DDC8}" type="pres">
      <dgm:prSet presAssocID="{2328ADB0-0C6E-844D-986A-D78924F97CD2}" presName="FourNodes_2" presStyleLbl="node1" presStyleIdx="1" presStyleCnt="4">
        <dgm:presLayoutVars>
          <dgm:bulletEnabled val="1"/>
        </dgm:presLayoutVars>
      </dgm:prSet>
      <dgm:spPr/>
      <dgm:t>
        <a:bodyPr/>
        <a:lstStyle/>
        <a:p>
          <a:endParaRPr lang="en-US"/>
        </a:p>
      </dgm:t>
    </dgm:pt>
    <dgm:pt modelId="{ACAFA80A-0BCB-1042-ACB8-FC4E1FD857C5}" type="pres">
      <dgm:prSet presAssocID="{2328ADB0-0C6E-844D-986A-D78924F97CD2}" presName="FourNodes_3" presStyleLbl="node1" presStyleIdx="2" presStyleCnt="4">
        <dgm:presLayoutVars>
          <dgm:bulletEnabled val="1"/>
        </dgm:presLayoutVars>
      </dgm:prSet>
      <dgm:spPr/>
      <dgm:t>
        <a:bodyPr/>
        <a:lstStyle/>
        <a:p>
          <a:endParaRPr lang="en-US"/>
        </a:p>
      </dgm:t>
    </dgm:pt>
    <dgm:pt modelId="{3F8A40D9-CC87-EE4A-BCCE-B553653323FB}" type="pres">
      <dgm:prSet presAssocID="{2328ADB0-0C6E-844D-986A-D78924F97CD2}" presName="FourNodes_4" presStyleLbl="node1" presStyleIdx="3" presStyleCnt="4">
        <dgm:presLayoutVars>
          <dgm:bulletEnabled val="1"/>
        </dgm:presLayoutVars>
      </dgm:prSet>
      <dgm:spPr/>
      <dgm:t>
        <a:bodyPr/>
        <a:lstStyle/>
        <a:p>
          <a:endParaRPr lang="en-US"/>
        </a:p>
      </dgm:t>
    </dgm:pt>
    <dgm:pt modelId="{4EF1933C-DE72-7F45-B920-D4AEF34E569A}" type="pres">
      <dgm:prSet presAssocID="{2328ADB0-0C6E-844D-986A-D78924F97CD2}" presName="FourConn_1-2" presStyleLbl="fgAccFollowNode1" presStyleIdx="0" presStyleCnt="3">
        <dgm:presLayoutVars>
          <dgm:bulletEnabled val="1"/>
        </dgm:presLayoutVars>
      </dgm:prSet>
      <dgm:spPr/>
      <dgm:t>
        <a:bodyPr/>
        <a:lstStyle/>
        <a:p>
          <a:endParaRPr lang="en-US"/>
        </a:p>
      </dgm:t>
    </dgm:pt>
    <dgm:pt modelId="{1661AFAE-0979-E646-930F-1B108FD5DB94}" type="pres">
      <dgm:prSet presAssocID="{2328ADB0-0C6E-844D-986A-D78924F97CD2}" presName="FourConn_2-3" presStyleLbl="fgAccFollowNode1" presStyleIdx="1" presStyleCnt="3">
        <dgm:presLayoutVars>
          <dgm:bulletEnabled val="1"/>
        </dgm:presLayoutVars>
      </dgm:prSet>
      <dgm:spPr/>
      <dgm:t>
        <a:bodyPr/>
        <a:lstStyle/>
        <a:p>
          <a:endParaRPr lang="en-US"/>
        </a:p>
      </dgm:t>
    </dgm:pt>
    <dgm:pt modelId="{3F80178D-5562-2A43-8AF5-77891A80BE3D}" type="pres">
      <dgm:prSet presAssocID="{2328ADB0-0C6E-844D-986A-D78924F97CD2}" presName="FourConn_3-4" presStyleLbl="fgAccFollowNode1" presStyleIdx="2" presStyleCnt="3">
        <dgm:presLayoutVars>
          <dgm:bulletEnabled val="1"/>
        </dgm:presLayoutVars>
      </dgm:prSet>
      <dgm:spPr/>
      <dgm:t>
        <a:bodyPr/>
        <a:lstStyle/>
        <a:p>
          <a:endParaRPr lang="en-US"/>
        </a:p>
      </dgm:t>
    </dgm:pt>
    <dgm:pt modelId="{E7276E0A-40DE-0B48-9CE5-58AA9DC88AB5}" type="pres">
      <dgm:prSet presAssocID="{2328ADB0-0C6E-844D-986A-D78924F97CD2}" presName="FourNodes_1_text" presStyleLbl="node1" presStyleIdx="3" presStyleCnt="4">
        <dgm:presLayoutVars>
          <dgm:bulletEnabled val="1"/>
        </dgm:presLayoutVars>
      </dgm:prSet>
      <dgm:spPr/>
      <dgm:t>
        <a:bodyPr/>
        <a:lstStyle/>
        <a:p>
          <a:endParaRPr lang="en-US"/>
        </a:p>
      </dgm:t>
    </dgm:pt>
    <dgm:pt modelId="{24FE964B-A5AA-3347-9557-37EECD39CDEF}" type="pres">
      <dgm:prSet presAssocID="{2328ADB0-0C6E-844D-986A-D78924F97CD2}" presName="FourNodes_2_text" presStyleLbl="node1" presStyleIdx="3" presStyleCnt="4">
        <dgm:presLayoutVars>
          <dgm:bulletEnabled val="1"/>
        </dgm:presLayoutVars>
      </dgm:prSet>
      <dgm:spPr/>
      <dgm:t>
        <a:bodyPr/>
        <a:lstStyle/>
        <a:p>
          <a:endParaRPr lang="en-US"/>
        </a:p>
      </dgm:t>
    </dgm:pt>
    <dgm:pt modelId="{C6F9E919-F827-F94E-9627-7DE41328C483}" type="pres">
      <dgm:prSet presAssocID="{2328ADB0-0C6E-844D-986A-D78924F97CD2}" presName="FourNodes_3_text" presStyleLbl="node1" presStyleIdx="3" presStyleCnt="4">
        <dgm:presLayoutVars>
          <dgm:bulletEnabled val="1"/>
        </dgm:presLayoutVars>
      </dgm:prSet>
      <dgm:spPr/>
      <dgm:t>
        <a:bodyPr/>
        <a:lstStyle/>
        <a:p>
          <a:endParaRPr lang="en-US"/>
        </a:p>
      </dgm:t>
    </dgm:pt>
    <dgm:pt modelId="{CD86A631-B949-624A-A1EF-688036E4CF45}" type="pres">
      <dgm:prSet presAssocID="{2328ADB0-0C6E-844D-986A-D78924F97CD2}" presName="FourNodes_4_text" presStyleLbl="node1" presStyleIdx="3" presStyleCnt="4">
        <dgm:presLayoutVars>
          <dgm:bulletEnabled val="1"/>
        </dgm:presLayoutVars>
      </dgm:prSet>
      <dgm:spPr/>
      <dgm:t>
        <a:bodyPr/>
        <a:lstStyle/>
        <a:p>
          <a:endParaRPr lang="en-US"/>
        </a:p>
      </dgm:t>
    </dgm:pt>
  </dgm:ptLst>
  <dgm:cxnLst>
    <dgm:cxn modelId="{1AB01467-AAD2-C74E-9368-7A0AFF18FEAE}" type="presOf" srcId="{AF4A6E9E-730E-8C49-A165-B2F015911DDD}" destId="{24FE964B-A5AA-3347-9557-37EECD39CDEF}" srcOrd="1" destOrd="0" presId="urn:microsoft.com/office/officeart/2005/8/layout/vProcess5"/>
    <dgm:cxn modelId="{55FB8823-951C-2348-B069-14A8A62091A1}" srcId="{2328ADB0-0C6E-844D-986A-D78924F97CD2}" destId="{0F6BBA97-CD26-A041-A7CB-2CA3859C977A}" srcOrd="2" destOrd="0" parTransId="{CEF608ED-36C0-B847-AAA2-3889DB4A4AC4}" sibTransId="{A72A6949-DA06-BD49-B36F-E92C6874C2D8}"/>
    <dgm:cxn modelId="{9F6268C6-8DB5-B241-832A-F146B7E5813F}" type="presOf" srcId="{73E61BFB-0779-E54F-8FBD-7FA9740ADE0B}" destId="{4EF1933C-DE72-7F45-B920-D4AEF34E569A}" srcOrd="0" destOrd="0" presId="urn:microsoft.com/office/officeart/2005/8/layout/vProcess5"/>
    <dgm:cxn modelId="{E1F06775-C118-0445-A8AE-51EA7C3A29DE}" type="presOf" srcId="{92481D80-3EE4-5D45-AE6A-43ED4FC48E22}" destId="{CD86A631-B949-624A-A1EF-688036E4CF45}" srcOrd="1" destOrd="0" presId="urn:microsoft.com/office/officeart/2005/8/layout/vProcess5"/>
    <dgm:cxn modelId="{D9D5C203-AD37-A044-B243-16E8139502B2}" srcId="{2328ADB0-0C6E-844D-986A-D78924F97CD2}" destId="{5EC0D355-B3AA-3B40-9722-1423FF83A6A4}" srcOrd="0" destOrd="0" parTransId="{31ACE049-0454-754D-9474-9D0633718D17}" sibTransId="{73E61BFB-0779-E54F-8FBD-7FA9740ADE0B}"/>
    <dgm:cxn modelId="{82D47367-9518-F746-9603-C65E2DCD902A}" type="presOf" srcId="{2328ADB0-0C6E-844D-986A-D78924F97CD2}" destId="{2B10A146-5241-E24F-8D23-B11567B88D2B}" srcOrd="0" destOrd="0" presId="urn:microsoft.com/office/officeart/2005/8/layout/vProcess5"/>
    <dgm:cxn modelId="{FC70914E-A6A8-1D4B-BE5C-ABFD76B8355B}" type="presOf" srcId="{0F6BBA97-CD26-A041-A7CB-2CA3859C977A}" destId="{C6F9E919-F827-F94E-9627-7DE41328C483}" srcOrd="1" destOrd="0" presId="urn:microsoft.com/office/officeart/2005/8/layout/vProcess5"/>
    <dgm:cxn modelId="{0B6043A6-FDE5-C740-85F7-9E2BF48BD41D}" type="presOf" srcId="{92481D80-3EE4-5D45-AE6A-43ED4FC48E22}" destId="{3F8A40D9-CC87-EE4A-BCCE-B553653323FB}" srcOrd="0" destOrd="0" presId="urn:microsoft.com/office/officeart/2005/8/layout/vProcess5"/>
    <dgm:cxn modelId="{4990D8AA-57F9-7F42-B865-2C8BFF6918D0}" type="presOf" srcId="{DF65EF2D-0AE8-F14A-BCF3-1A53F141E03D}" destId="{1661AFAE-0979-E646-930F-1B108FD5DB94}" srcOrd="0" destOrd="0" presId="urn:microsoft.com/office/officeart/2005/8/layout/vProcess5"/>
    <dgm:cxn modelId="{E6FA39D3-0ABC-F34F-83B3-A6B1934BE9F2}" type="presOf" srcId="{5EC0D355-B3AA-3B40-9722-1423FF83A6A4}" destId="{3FB7AC59-D6DC-4F44-84F2-29DA474D74CF}" srcOrd="0" destOrd="0" presId="urn:microsoft.com/office/officeart/2005/8/layout/vProcess5"/>
    <dgm:cxn modelId="{33E18EA8-16CB-5B44-9EA5-C06BB5FE3F96}" type="presOf" srcId="{5EC0D355-B3AA-3B40-9722-1423FF83A6A4}" destId="{E7276E0A-40DE-0B48-9CE5-58AA9DC88AB5}" srcOrd="1" destOrd="0" presId="urn:microsoft.com/office/officeart/2005/8/layout/vProcess5"/>
    <dgm:cxn modelId="{78E71AD1-7FD6-B54F-8AA7-44297C3CDA60}" type="presOf" srcId="{AF4A6E9E-730E-8C49-A165-B2F015911DDD}" destId="{BE198E4C-159B-6540-849C-1F82BF77DDC8}" srcOrd="0" destOrd="0" presId="urn:microsoft.com/office/officeart/2005/8/layout/vProcess5"/>
    <dgm:cxn modelId="{F519D9B4-DE78-7540-8BFB-82A11861C10C}" type="presOf" srcId="{0F6BBA97-CD26-A041-A7CB-2CA3859C977A}" destId="{ACAFA80A-0BCB-1042-ACB8-FC4E1FD857C5}" srcOrd="0" destOrd="0" presId="urn:microsoft.com/office/officeart/2005/8/layout/vProcess5"/>
    <dgm:cxn modelId="{A148B1BC-5162-E945-8B49-0AC972A78C70}" srcId="{2328ADB0-0C6E-844D-986A-D78924F97CD2}" destId="{AF4A6E9E-730E-8C49-A165-B2F015911DDD}" srcOrd="1" destOrd="0" parTransId="{AAAF32CA-611D-4543-B229-6987550274D2}" sibTransId="{DF65EF2D-0AE8-F14A-BCF3-1A53F141E03D}"/>
    <dgm:cxn modelId="{7476E8E5-332A-1D4B-8B83-8FE1D48799F9}" srcId="{2328ADB0-0C6E-844D-986A-D78924F97CD2}" destId="{92481D80-3EE4-5D45-AE6A-43ED4FC48E22}" srcOrd="3" destOrd="0" parTransId="{6565CA33-58B1-3243-B5AB-BC9DA147115C}" sibTransId="{A4EBB907-1BF6-4F40-B8B5-AF02BD3ECEAD}"/>
    <dgm:cxn modelId="{7C6074EC-EED5-AF43-97F0-83F27CA098C2}" type="presOf" srcId="{A72A6949-DA06-BD49-B36F-E92C6874C2D8}" destId="{3F80178D-5562-2A43-8AF5-77891A80BE3D}" srcOrd="0" destOrd="0" presId="urn:microsoft.com/office/officeart/2005/8/layout/vProcess5"/>
    <dgm:cxn modelId="{0D164842-D8E0-D443-A308-11EFC9CB8C83}" type="presParOf" srcId="{2B10A146-5241-E24F-8D23-B11567B88D2B}" destId="{82E6565C-511D-D340-9687-37EF71072D99}" srcOrd="0" destOrd="0" presId="urn:microsoft.com/office/officeart/2005/8/layout/vProcess5"/>
    <dgm:cxn modelId="{4F10E07F-CC04-C94C-B993-D482A36D0595}" type="presParOf" srcId="{2B10A146-5241-E24F-8D23-B11567B88D2B}" destId="{3FB7AC59-D6DC-4F44-84F2-29DA474D74CF}" srcOrd="1" destOrd="0" presId="urn:microsoft.com/office/officeart/2005/8/layout/vProcess5"/>
    <dgm:cxn modelId="{10FC79E3-C311-BD4E-AB94-D205A6E17133}" type="presParOf" srcId="{2B10A146-5241-E24F-8D23-B11567B88D2B}" destId="{BE198E4C-159B-6540-849C-1F82BF77DDC8}" srcOrd="2" destOrd="0" presId="urn:microsoft.com/office/officeart/2005/8/layout/vProcess5"/>
    <dgm:cxn modelId="{75D80B8F-6095-6E47-8EA8-ADF56E17FD49}" type="presParOf" srcId="{2B10A146-5241-E24F-8D23-B11567B88D2B}" destId="{ACAFA80A-0BCB-1042-ACB8-FC4E1FD857C5}" srcOrd="3" destOrd="0" presId="urn:microsoft.com/office/officeart/2005/8/layout/vProcess5"/>
    <dgm:cxn modelId="{E9B2EADC-754B-434B-99BA-D08DCA743715}" type="presParOf" srcId="{2B10A146-5241-E24F-8D23-B11567B88D2B}" destId="{3F8A40D9-CC87-EE4A-BCCE-B553653323FB}" srcOrd="4" destOrd="0" presId="urn:microsoft.com/office/officeart/2005/8/layout/vProcess5"/>
    <dgm:cxn modelId="{D02D88E2-D17A-8343-9E45-8A0BD847BE64}" type="presParOf" srcId="{2B10A146-5241-E24F-8D23-B11567B88D2B}" destId="{4EF1933C-DE72-7F45-B920-D4AEF34E569A}" srcOrd="5" destOrd="0" presId="urn:microsoft.com/office/officeart/2005/8/layout/vProcess5"/>
    <dgm:cxn modelId="{2F81339B-FB53-F04A-8753-D77A96FBCEEB}" type="presParOf" srcId="{2B10A146-5241-E24F-8D23-B11567B88D2B}" destId="{1661AFAE-0979-E646-930F-1B108FD5DB94}" srcOrd="6" destOrd="0" presId="urn:microsoft.com/office/officeart/2005/8/layout/vProcess5"/>
    <dgm:cxn modelId="{16873250-4736-3545-8F47-0F71461CB3F4}" type="presParOf" srcId="{2B10A146-5241-E24F-8D23-B11567B88D2B}" destId="{3F80178D-5562-2A43-8AF5-77891A80BE3D}" srcOrd="7" destOrd="0" presId="urn:microsoft.com/office/officeart/2005/8/layout/vProcess5"/>
    <dgm:cxn modelId="{6B85F77B-133B-EB45-9690-D094F7DA9F4B}" type="presParOf" srcId="{2B10A146-5241-E24F-8D23-B11567B88D2B}" destId="{E7276E0A-40DE-0B48-9CE5-58AA9DC88AB5}" srcOrd="8" destOrd="0" presId="urn:microsoft.com/office/officeart/2005/8/layout/vProcess5"/>
    <dgm:cxn modelId="{85E70C50-EA90-A74C-9E17-5D7BF00D71A7}" type="presParOf" srcId="{2B10A146-5241-E24F-8D23-B11567B88D2B}" destId="{24FE964B-A5AA-3347-9557-37EECD39CDEF}" srcOrd="9" destOrd="0" presId="urn:microsoft.com/office/officeart/2005/8/layout/vProcess5"/>
    <dgm:cxn modelId="{19F8BE9F-614F-144A-851E-4F82C75F6894}" type="presParOf" srcId="{2B10A146-5241-E24F-8D23-B11567B88D2B}" destId="{C6F9E919-F827-F94E-9627-7DE41328C483}" srcOrd="10" destOrd="0" presId="urn:microsoft.com/office/officeart/2005/8/layout/vProcess5"/>
    <dgm:cxn modelId="{D948EAA9-E943-474E-AC3B-0627DFDC2F30}" type="presParOf" srcId="{2B10A146-5241-E24F-8D23-B11567B88D2B}" destId="{CD86A631-B949-624A-A1EF-688036E4CF4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09AF2-9AE1-FB41-99AF-0443389F04C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663F6C-82B1-D142-9476-2B6261508F49}">
      <dgm:prSet/>
      <dgm:spPr/>
      <dgm:t>
        <a:bodyPr/>
        <a:lstStyle/>
        <a:p>
          <a:pPr rtl="0"/>
          <a:r>
            <a:rPr lang="en-US" b="1" dirty="0" smtClean="0">
              <a:effectLst>
                <a:outerShdw blurRad="38100" dist="38100" dir="2700000" algn="tl">
                  <a:srgbClr val="000000">
                    <a:alpha val="43137"/>
                  </a:srgbClr>
                </a:outerShdw>
              </a:effectLst>
            </a:rPr>
            <a:t>Memory buffer register (MBR)</a:t>
          </a:r>
          <a:endParaRPr lang="en-US" b="1" dirty="0">
            <a:effectLst>
              <a:outerShdw blurRad="38100" dist="38100" dir="2700000" algn="tl">
                <a:srgbClr val="000000">
                  <a:alpha val="43137"/>
                </a:srgbClr>
              </a:outerShdw>
            </a:effectLst>
          </a:endParaRPr>
        </a:p>
      </dgm:t>
    </dgm:pt>
    <dgm:pt modelId="{F7F3C479-91A8-6343-812B-A5D68BB7EB3D}" type="parTrans" cxnId="{FDA980E1-7003-774D-9832-CEF2C362D91A}">
      <dgm:prSet/>
      <dgm:spPr/>
      <dgm:t>
        <a:bodyPr/>
        <a:lstStyle/>
        <a:p>
          <a:endParaRPr lang="en-US"/>
        </a:p>
      </dgm:t>
    </dgm:pt>
    <dgm:pt modelId="{497FA11D-1D25-7E45-9B30-00E372145D41}" type="sibTrans" cxnId="{FDA980E1-7003-774D-9832-CEF2C362D91A}">
      <dgm:prSet/>
      <dgm:spPr/>
      <dgm:t>
        <a:bodyPr/>
        <a:lstStyle/>
        <a:p>
          <a:endParaRPr lang="en-US"/>
        </a:p>
      </dgm:t>
    </dgm:pt>
    <dgm:pt modelId="{983D0763-390C-1C4D-A956-8AEA364C7DE4}">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Contains a word to be stored in memory or sent to the  I/O unit</a:t>
          </a:r>
          <a:endParaRPr lang="en-US" dirty="0">
            <a:effectLst>
              <a:outerShdw blurRad="38100" dist="38100" dir="2700000" algn="tl">
                <a:srgbClr val="000000">
                  <a:alpha val="43137"/>
                </a:srgbClr>
              </a:outerShdw>
            </a:effectLst>
          </a:endParaRPr>
        </a:p>
      </dgm:t>
    </dgm:pt>
    <dgm:pt modelId="{EE4788FB-E46E-BE4B-8992-71A0B078B764}" type="parTrans" cxnId="{08E7F7BD-EA38-EB41-A1C0-17C62086F05B}">
      <dgm:prSet/>
      <dgm:spPr/>
      <dgm:t>
        <a:bodyPr/>
        <a:lstStyle/>
        <a:p>
          <a:endParaRPr lang="en-US"/>
        </a:p>
      </dgm:t>
    </dgm:pt>
    <dgm:pt modelId="{7AD71A3B-9582-2745-866A-023ECE006DF2}" type="sibTrans" cxnId="{08E7F7BD-EA38-EB41-A1C0-17C62086F05B}">
      <dgm:prSet/>
      <dgm:spPr/>
      <dgm:t>
        <a:bodyPr/>
        <a:lstStyle/>
        <a:p>
          <a:endParaRPr lang="en-US"/>
        </a:p>
      </dgm:t>
    </dgm:pt>
    <dgm:pt modelId="{EBCDBAEC-FCC4-1F43-9879-98177D2FB990}">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Or is used to receive a word from memory or from the I/O unit</a:t>
          </a:r>
          <a:endParaRPr lang="en-US" dirty="0">
            <a:effectLst>
              <a:outerShdw blurRad="38100" dist="38100" dir="2700000" algn="tl">
                <a:srgbClr val="000000">
                  <a:alpha val="43137"/>
                </a:srgbClr>
              </a:outerShdw>
            </a:effectLst>
          </a:endParaRPr>
        </a:p>
      </dgm:t>
    </dgm:pt>
    <dgm:pt modelId="{0CE74277-13BA-C24D-9106-859B38F32026}" type="parTrans" cxnId="{1F0C1B89-F833-274F-A1B1-F35D07B3BE4F}">
      <dgm:prSet/>
      <dgm:spPr/>
      <dgm:t>
        <a:bodyPr/>
        <a:lstStyle/>
        <a:p>
          <a:endParaRPr lang="en-US"/>
        </a:p>
      </dgm:t>
    </dgm:pt>
    <dgm:pt modelId="{76CDBA38-D372-8348-AD06-9299B96E50A3}" type="sibTrans" cxnId="{1F0C1B89-F833-274F-A1B1-F35D07B3BE4F}">
      <dgm:prSet/>
      <dgm:spPr/>
      <dgm:t>
        <a:bodyPr/>
        <a:lstStyle/>
        <a:p>
          <a:endParaRPr lang="en-US"/>
        </a:p>
      </dgm:t>
    </dgm:pt>
    <dgm:pt modelId="{65983CE6-E863-7C48-99C7-7D9C6DCD1E26}">
      <dgm:prSet/>
      <dgm:spPr/>
      <dgm:t>
        <a:bodyPr/>
        <a:lstStyle/>
        <a:p>
          <a:pPr rtl="0"/>
          <a:r>
            <a:rPr lang="en-US" b="1" dirty="0" smtClean="0">
              <a:effectLst>
                <a:outerShdw blurRad="38100" dist="38100" dir="2700000" algn="tl">
                  <a:srgbClr val="000000">
                    <a:alpha val="43137"/>
                  </a:srgbClr>
                </a:outerShdw>
              </a:effectLst>
            </a:rPr>
            <a:t>Memory address register (MAR)</a:t>
          </a:r>
        </a:p>
      </dgm:t>
    </dgm:pt>
    <dgm:pt modelId="{7AE7A4AC-1A04-6E47-8627-B9021F173F90}" type="parTrans" cxnId="{10A33F33-74B3-4040-98B8-BE15B3151552}">
      <dgm:prSet/>
      <dgm:spPr/>
      <dgm:t>
        <a:bodyPr/>
        <a:lstStyle/>
        <a:p>
          <a:endParaRPr lang="en-US"/>
        </a:p>
      </dgm:t>
    </dgm:pt>
    <dgm:pt modelId="{340EC2BD-814D-D843-B40C-D5053956DF63}" type="sibTrans" cxnId="{10A33F33-74B3-4040-98B8-BE15B3151552}">
      <dgm:prSet/>
      <dgm:spPr/>
      <dgm:t>
        <a:bodyPr/>
        <a:lstStyle/>
        <a:p>
          <a:endParaRPr lang="en-US"/>
        </a:p>
      </dgm:t>
    </dgm:pt>
    <dgm:pt modelId="{6A46E06D-ACF8-DE45-9687-3C2546649AAB}">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Specifies the address in memory of the word to be written from or read into the MBR</a:t>
          </a:r>
          <a:endParaRPr lang="en-US" dirty="0">
            <a:effectLst>
              <a:outerShdw blurRad="38100" dist="38100" dir="2700000" algn="tl">
                <a:srgbClr val="000000">
                  <a:alpha val="43137"/>
                </a:srgbClr>
              </a:outerShdw>
            </a:effectLst>
          </a:endParaRPr>
        </a:p>
      </dgm:t>
    </dgm:pt>
    <dgm:pt modelId="{D82528B5-3955-C540-9DDC-D8765259A89C}" type="parTrans" cxnId="{F29E6208-4985-6247-84EE-AD50F5FC8F52}">
      <dgm:prSet/>
      <dgm:spPr/>
      <dgm:t>
        <a:bodyPr/>
        <a:lstStyle/>
        <a:p>
          <a:endParaRPr lang="en-US"/>
        </a:p>
      </dgm:t>
    </dgm:pt>
    <dgm:pt modelId="{8EFE98E7-8548-494B-83E9-019F8064BB10}" type="sibTrans" cxnId="{F29E6208-4985-6247-84EE-AD50F5FC8F52}">
      <dgm:prSet/>
      <dgm:spPr/>
      <dgm:t>
        <a:bodyPr/>
        <a:lstStyle/>
        <a:p>
          <a:endParaRPr lang="en-US"/>
        </a:p>
      </dgm:t>
    </dgm:pt>
    <dgm:pt modelId="{1790E50B-3ECE-FA4C-9CD5-C678A681856F}">
      <dgm:prSet/>
      <dgm:spPr/>
      <dgm:t>
        <a:bodyPr/>
        <a:lstStyle/>
        <a:p>
          <a:pPr rtl="0"/>
          <a:r>
            <a:rPr lang="en-US" b="1" dirty="0" smtClean="0">
              <a:effectLst>
                <a:outerShdw blurRad="38100" dist="38100" dir="2700000" algn="tl">
                  <a:srgbClr val="000000">
                    <a:alpha val="43137"/>
                  </a:srgbClr>
                </a:outerShdw>
              </a:effectLst>
            </a:rPr>
            <a:t>Instruction register (IR)</a:t>
          </a:r>
        </a:p>
      </dgm:t>
    </dgm:pt>
    <dgm:pt modelId="{16BE0251-3AEA-DB4B-83D3-3AD38714267D}" type="parTrans" cxnId="{C5D9F764-9323-0544-A014-3A1E8EE5C726}">
      <dgm:prSet/>
      <dgm:spPr/>
      <dgm:t>
        <a:bodyPr/>
        <a:lstStyle/>
        <a:p>
          <a:endParaRPr lang="en-US"/>
        </a:p>
      </dgm:t>
    </dgm:pt>
    <dgm:pt modelId="{BD587779-CA08-6140-AB0D-B1FFC658BAB2}" type="sibTrans" cxnId="{C5D9F764-9323-0544-A014-3A1E8EE5C726}">
      <dgm:prSet/>
      <dgm:spPr/>
      <dgm:t>
        <a:bodyPr/>
        <a:lstStyle/>
        <a:p>
          <a:endParaRPr lang="en-US"/>
        </a:p>
      </dgm:t>
    </dgm:pt>
    <dgm:pt modelId="{89D18AA2-6D08-0743-BA5E-F2FD7939C801}">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Contains the 8-bit opcode instruction being executed</a:t>
          </a:r>
          <a:endParaRPr lang="en-US" dirty="0">
            <a:effectLst>
              <a:outerShdw blurRad="38100" dist="38100" dir="2700000" algn="tl">
                <a:srgbClr val="000000">
                  <a:alpha val="43137"/>
                </a:srgbClr>
              </a:outerShdw>
            </a:effectLst>
          </a:endParaRPr>
        </a:p>
      </dgm:t>
    </dgm:pt>
    <dgm:pt modelId="{4EE7EC46-950C-C74C-94A6-B246D0944B66}" type="parTrans" cxnId="{A4C0DEF0-87B7-1947-A9C4-AB9C9CEE975A}">
      <dgm:prSet/>
      <dgm:spPr/>
      <dgm:t>
        <a:bodyPr/>
        <a:lstStyle/>
        <a:p>
          <a:endParaRPr lang="en-US"/>
        </a:p>
      </dgm:t>
    </dgm:pt>
    <dgm:pt modelId="{00E0C177-D917-3F44-883A-04D47388BA7A}" type="sibTrans" cxnId="{A4C0DEF0-87B7-1947-A9C4-AB9C9CEE975A}">
      <dgm:prSet/>
      <dgm:spPr/>
      <dgm:t>
        <a:bodyPr/>
        <a:lstStyle/>
        <a:p>
          <a:endParaRPr lang="en-US"/>
        </a:p>
      </dgm:t>
    </dgm:pt>
    <dgm:pt modelId="{E9E65EFC-4C94-B645-AAEE-FFCAAC6C9A28}">
      <dgm:prSet/>
      <dgm:spPr/>
      <dgm:t>
        <a:bodyPr/>
        <a:lstStyle/>
        <a:p>
          <a:pPr rtl="0"/>
          <a:r>
            <a:rPr lang="en-US" b="1" dirty="0" smtClean="0">
              <a:effectLst>
                <a:outerShdw blurRad="38100" dist="38100" dir="2700000" algn="tl">
                  <a:srgbClr val="000000">
                    <a:alpha val="43137"/>
                  </a:srgbClr>
                </a:outerShdw>
              </a:effectLst>
            </a:rPr>
            <a:t>Instruction buffer register (IBR)</a:t>
          </a:r>
        </a:p>
      </dgm:t>
    </dgm:pt>
    <dgm:pt modelId="{3B1C56A8-0A47-EB4D-8013-1000A12914AB}" type="parTrans" cxnId="{07060C6A-8EF2-6E41-89E6-28DADE83DE91}">
      <dgm:prSet/>
      <dgm:spPr/>
      <dgm:t>
        <a:bodyPr/>
        <a:lstStyle/>
        <a:p>
          <a:endParaRPr lang="en-US"/>
        </a:p>
      </dgm:t>
    </dgm:pt>
    <dgm:pt modelId="{33B8FBE5-5405-6A4E-B288-3F6059E81AD0}" type="sibTrans" cxnId="{07060C6A-8EF2-6E41-89E6-28DADE83DE91}">
      <dgm:prSet/>
      <dgm:spPr/>
      <dgm:t>
        <a:bodyPr/>
        <a:lstStyle/>
        <a:p>
          <a:endParaRPr lang="en-US"/>
        </a:p>
      </dgm:t>
    </dgm:pt>
    <dgm:pt modelId="{A7F141B5-D8A4-504D-B823-062804224018}">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Employed to temporarily hold the right-hand instruction from a word in memory</a:t>
          </a:r>
          <a:endParaRPr lang="en-US" dirty="0">
            <a:effectLst>
              <a:outerShdw blurRad="38100" dist="38100" dir="2700000" algn="tl">
                <a:srgbClr val="000000">
                  <a:alpha val="43137"/>
                </a:srgbClr>
              </a:outerShdw>
            </a:effectLst>
          </a:endParaRPr>
        </a:p>
      </dgm:t>
    </dgm:pt>
    <dgm:pt modelId="{12F84BD8-822E-9B4F-B9D1-68D7A33E13DC}" type="parTrans" cxnId="{6C4E03BD-0B2B-374A-9E02-B09294541E32}">
      <dgm:prSet/>
      <dgm:spPr/>
      <dgm:t>
        <a:bodyPr/>
        <a:lstStyle/>
        <a:p>
          <a:endParaRPr lang="en-US"/>
        </a:p>
      </dgm:t>
    </dgm:pt>
    <dgm:pt modelId="{DF788E86-A164-2342-A854-BED1A303BD1C}" type="sibTrans" cxnId="{6C4E03BD-0B2B-374A-9E02-B09294541E32}">
      <dgm:prSet/>
      <dgm:spPr/>
      <dgm:t>
        <a:bodyPr/>
        <a:lstStyle/>
        <a:p>
          <a:endParaRPr lang="en-US"/>
        </a:p>
      </dgm:t>
    </dgm:pt>
    <dgm:pt modelId="{96EAA1B5-377E-014F-986A-0459C28D9531}">
      <dgm:prSet/>
      <dgm:spPr/>
      <dgm:t>
        <a:bodyPr/>
        <a:lstStyle/>
        <a:p>
          <a:pPr rtl="0"/>
          <a:r>
            <a:rPr lang="en-US" b="1" dirty="0" smtClean="0">
              <a:effectLst>
                <a:outerShdw blurRad="38100" dist="38100" dir="2700000" algn="tl">
                  <a:srgbClr val="000000">
                    <a:alpha val="43137"/>
                  </a:srgbClr>
                </a:outerShdw>
              </a:effectLst>
            </a:rPr>
            <a:t>Program counter (PC)</a:t>
          </a:r>
        </a:p>
      </dgm:t>
    </dgm:pt>
    <dgm:pt modelId="{68FFE1C2-1A9A-FA42-822C-0BC214C544E8}" type="parTrans" cxnId="{4DEE51A1-A22B-CD46-B99B-D8ECA28E273B}">
      <dgm:prSet/>
      <dgm:spPr/>
      <dgm:t>
        <a:bodyPr/>
        <a:lstStyle/>
        <a:p>
          <a:endParaRPr lang="en-US"/>
        </a:p>
      </dgm:t>
    </dgm:pt>
    <dgm:pt modelId="{CA59F1BF-2709-2F45-A412-5E1D8FB26738}" type="sibTrans" cxnId="{4DEE51A1-A22B-CD46-B99B-D8ECA28E273B}">
      <dgm:prSet/>
      <dgm:spPr/>
      <dgm:t>
        <a:bodyPr/>
        <a:lstStyle/>
        <a:p>
          <a:endParaRPr lang="en-US"/>
        </a:p>
      </dgm:t>
    </dgm:pt>
    <dgm:pt modelId="{0691804E-C818-D34C-BC8F-31C9E94EA9CD}">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Contains the address of the next instruction pair to be fetched from memory</a:t>
          </a:r>
          <a:endParaRPr lang="en-US" dirty="0">
            <a:effectLst>
              <a:outerShdw blurRad="38100" dist="38100" dir="2700000" algn="tl">
                <a:srgbClr val="000000">
                  <a:alpha val="43137"/>
                </a:srgbClr>
              </a:outerShdw>
            </a:effectLst>
          </a:endParaRPr>
        </a:p>
      </dgm:t>
    </dgm:pt>
    <dgm:pt modelId="{7FA9B53A-DB94-324F-B03B-9719CB6A2347}" type="parTrans" cxnId="{EB199F31-13D3-9246-83DC-4F2EA27A2A94}">
      <dgm:prSet/>
      <dgm:spPr/>
      <dgm:t>
        <a:bodyPr/>
        <a:lstStyle/>
        <a:p>
          <a:endParaRPr lang="en-US"/>
        </a:p>
      </dgm:t>
    </dgm:pt>
    <dgm:pt modelId="{12B1F7C8-20A0-5C42-B2CE-17BE33A35B1F}" type="sibTrans" cxnId="{EB199F31-13D3-9246-83DC-4F2EA27A2A94}">
      <dgm:prSet/>
      <dgm:spPr/>
      <dgm:t>
        <a:bodyPr/>
        <a:lstStyle/>
        <a:p>
          <a:endParaRPr lang="en-US"/>
        </a:p>
      </dgm:t>
    </dgm:pt>
    <dgm:pt modelId="{04DEC0A9-8D36-F645-B1D5-DAE358DAAFBA}">
      <dgm:prSet/>
      <dgm:spPr/>
      <dgm:t>
        <a:bodyPr/>
        <a:lstStyle/>
        <a:p>
          <a:pPr rtl="0"/>
          <a:r>
            <a:rPr lang="en-US" b="1" dirty="0" smtClean="0">
              <a:effectLst>
                <a:outerShdw blurRad="38100" dist="38100" dir="2700000" algn="tl">
                  <a:srgbClr val="000000">
                    <a:alpha val="43137"/>
                  </a:srgbClr>
                </a:outerShdw>
              </a:effectLst>
            </a:rPr>
            <a:t>Accumulator (AC) and multiplier quotient (MQ)</a:t>
          </a:r>
        </a:p>
      </dgm:t>
    </dgm:pt>
    <dgm:pt modelId="{631A0EA5-0494-B24E-9403-4527B0F85C7E}" type="parTrans" cxnId="{38603506-379B-B046-8B2D-497BE42F1DCB}">
      <dgm:prSet/>
      <dgm:spPr/>
      <dgm:t>
        <a:bodyPr/>
        <a:lstStyle/>
        <a:p>
          <a:endParaRPr lang="en-US"/>
        </a:p>
      </dgm:t>
    </dgm:pt>
    <dgm:pt modelId="{564ECAF2-DC7F-414C-9921-AF6E8F5E40B9}" type="sibTrans" cxnId="{38603506-379B-B046-8B2D-497BE42F1DCB}">
      <dgm:prSet/>
      <dgm:spPr/>
      <dgm:t>
        <a:bodyPr/>
        <a:lstStyle/>
        <a:p>
          <a:endParaRPr lang="en-US"/>
        </a:p>
      </dgm:t>
    </dgm:pt>
    <dgm:pt modelId="{D05D06A4-74D4-6242-9110-9720EF8306B6}">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Employed to temporarily hold operands and results of ALU operations</a:t>
          </a:r>
          <a:endParaRPr lang="en-US" dirty="0">
            <a:effectLst>
              <a:outerShdw blurRad="38100" dist="38100" dir="2700000" algn="tl">
                <a:srgbClr val="000000">
                  <a:alpha val="43137"/>
                </a:srgbClr>
              </a:outerShdw>
            </a:effectLst>
          </a:endParaRPr>
        </a:p>
      </dgm:t>
    </dgm:pt>
    <dgm:pt modelId="{C5FEEFDB-C11A-684A-8A54-FD58D085F0FD}" type="parTrans" cxnId="{A0BCFF7B-CEFE-A443-A0AD-DB297EA7C2DD}">
      <dgm:prSet/>
      <dgm:spPr/>
      <dgm:t>
        <a:bodyPr/>
        <a:lstStyle/>
        <a:p>
          <a:endParaRPr lang="en-US"/>
        </a:p>
      </dgm:t>
    </dgm:pt>
    <dgm:pt modelId="{E7DDEF07-E714-B04F-9AA8-6F74D0592852}" type="sibTrans" cxnId="{A0BCFF7B-CEFE-A443-A0AD-DB297EA7C2DD}">
      <dgm:prSet/>
      <dgm:spPr/>
      <dgm:t>
        <a:bodyPr/>
        <a:lstStyle/>
        <a:p>
          <a:endParaRPr lang="en-US"/>
        </a:p>
      </dgm:t>
    </dgm:pt>
    <dgm:pt modelId="{BA5A99DF-215D-904F-A6D0-65BB379826CF}" type="pres">
      <dgm:prSet presAssocID="{FEE09AF2-9AE1-FB41-99AF-0443389F04C5}" presName="Name0" presStyleCnt="0">
        <dgm:presLayoutVars>
          <dgm:dir/>
          <dgm:animLvl val="lvl"/>
          <dgm:resizeHandles val="exact"/>
        </dgm:presLayoutVars>
      </dgm:prSet>
      <dgm:spPr/>
      <dgm:t>
        <a:bodyPr/>
        <a:lstStyle/>
        <a:p>
          <a:endParaRPr lang="en-US"/>
        </a:p>
      </dgm:t>
    </dgm:pt>
    <dgm:pt modelId="{979424FD-12D2-C64F-89D9-5113633F291B}" type="pres">
      <dgm:prSet presAssocID="{17663F6C-82B1-D142-9476-2B6261508F49}" presName="linNode" presStyleCnt="0"/>
      <dgm:spPr/>
    </dgm:pt>
    <dgm:pt modelId="{0CFA3958-9CCA-714D-80C2-D920A4C3B568}" type="pres">
      <dgm:prSet presAssocID="{17663F6C-82B1-D142-9476-2B6261508F49}" presName="parentText" presStyleLbl="node1" presStyleIdx="0" presStyleCnt="6">
        <dgm:presLayoutVars>
          <dgm:chMax val="1"/>
          <dgm:bulletEnabled val="1"/>
        </dgm:presLayoutVars>
      </dgm:prSet>
      <dgm:spPr/>
      <dgm:t>
        <a:bodyPr/>
        <a:lstStyle/>
        <a:p>
          <a:endParaRPr lang="en-US"/>
        </a:p>
      </dgm:t>
    </dgm:pt>
    <dgm:pt modelId="{CC497F74-E56D-D54A-A32A-EBB4F6B3EB59}" type="pres">
      <dgm:prSet presAssocID="{17663F6C-82B1-D142-9476-2B6261508F49}" presName="descendantText" presStyleLbl="alignAccFollowNode1" presStyleIdx="0" presStyleCnt="6">
        <dgm:presLayoutVars>
          <dgm:bulletEnabled val="1"/>
        </dgm:presLayoutVars>
      </dgm:prSet>
      <dgm:spPr/>
      <dgm:t>
        <a:bodyPr/>
        <a:lstStyle/>
        <a:p>
          <a:endParaRPr lang="en-US"/>
        </a:p>
      </dgm:t>
    </dgm:pt>
    <dgm:pt modelId="{E9077E51-2E5E-A740-8614-DF8126403F15}" type="pres">
      <dgm:prSet presAssocID="{497FA11D-1D25-7E45-9B30-00E372145D41}" presName="sp" presStyleCnt="0"/>
      <dgm:spPr/>
    </dgm:pt>
    <dgm:pt modelId="{27D68538-4B83-8F42-AF07-241E95CB5C6D}" type="pres">
      <dgm:prSet presAssocID="{65983CE6-E863-7C48-99C7-7D9C6DCD1E26}" presName="linNode" presStyleCnt="0"/>
      <dgm:spPr/>
    </dgm:pt>
    <dgm:pt modelId="{48A8FEC9-0511-B347-8FBE-EBA2B7357690}" type="pres">
      <dgm:prSet presAssocID="{65983CE6-E863-7C48-99C7-7D9C6DCD1E26}" presName="parentText" presStyleLbl="node1" presStyleIdx="1" presStyleCnt="6">
        <dgm:presLayoutVars>
          <dgm:chMax val="1"/>
          <dgm:bulletEnabled val="1"/>
        </dgm:presLayoutVars>
      </dgm:prSet>
      <dgm:spPr/>
      <dgm:t>
        <a:bodyPr/>
        <a:lstStyle/>
        <a:p>
          <a:endParaRPr lang="en-US"/>
        </a:p>
      </dgm:t>
    </dgm:pt>
    <dgm:pt modelId="{BE17F6E8-5455-3B44-880E-E877A6004AF4}" type="pres">
      <dgm:prSet presAssocID="{65983CE6-E863-7C48-99C7-7D9C6DCD1E26}" presName="descendantText" presStyleLbl="alignAccFollowNode1" presStyleIdx="1" presStyleCnt="6">
        <dgm:presLayoutVars>
          <dgm:bulletEnabled val="1"/>
        </dgm:presLayoutVars>
      </dgm:prSet>
      <dgm:spPr/>
      <dgm:t>
        <a:bodyPr/>
        <a:lstStyle/>
        <a:p>
          <a:endParaRPr lang="en-US"/>
        </a:p>
      </dgm:t>
    </dgm:pt>
    <dgm:pt modelId="{7C393D1B-F0BC-DF4B-99B0-228A5CFC1779}" type="pres">
      <dgm:prSet presAssocID="{340EC2BD-814D-D843-B40C-D5053956DF63}" presName="sp" presStyleCnt="0"/>
      <dgm:spPr/>
    </dgm:pt>
    <dgm:pt modelId="{AD72A645-2D90-A54D-BAB3-E0B09A1E9178}" type="pres">
      <dgm:prSet presAssocID="{1790E50B-3ECE-FA4C-9CD5-C678A681856F}" presName="linNode" presStyleCnt="0"/>
      <dgm:spPr/>
    </dgm:pt>
    <dgm:pt modelId="{7766074F-B532-BA4A-B509-BE407CA8E0EF}" type="pres">
      <dgm:prSet presAssocID="{1790E50B-3ECE-FA4C-9CD5-C678A681856F}" presName="parentText" presStyleLbl="node1" presStyleIdx="2" presStyleCnt="6">
        <dgm:presLayoutVars>
          <dgm:chMax val="1"/>
          <dgm:bulletEnabled val="1"/>
        </dgm:presLayoutVars>
      </dgm:prSet>
      <dgm:spPr/>
      <dgm:t>
        <a:bodyPr/>
        <a:lstStyle/>
        <a:p>
          <a:endParaRPr lang="en-US"/>
        </a:p>
      </dgm:t>
    </dgm:pt>
    <dgm:pt modelId="{7153501E-395B-E940-A6F0-A2B38B4DD9DA}" type="pres">
      <dgm:prSet presAssocID="{1790E50B-3ECE-FA4C-9CD5-C678A681856F}" presName="descendantText" presStyleLbl="alignAccFollowNode1" presStyleIdx="2" presStyleCnt="6">
        <dgm:presLayoutVars>
          <dgm:bulletEnabled val="1"/>
        </dgm:presLayoutVars>
      </dgm:prSet>
      <dgm:spPr/>
      <dgm:t>
        <a:bodyPr/>
        <a:lstStyle/>
        <a:p>
          <a:endParaRPr lang="en-US"/>
        </a:p>
      </dgm:t>
    </dgm:pt>
    <dgm:pt modelId="{85EDF9B2-00BB-9F40-BD8C-4DFDFF48F423}" type="pres">
      <dgm:prSet presAssocID="{BD587779-CA08-6140-AB0D-B1FFC658BAB2}" presName="sp" presStyleCnt="0"/>
      <dgm:spPr/>
    </dgm:pt>
    <dgm:pt modelId="{BB7B410C-BD9D-4047-A944-A7711B586696}" type="pres">
      <dgm:prSet presAssocID="{E9E65EFC-4C94-B645-AAEE-FFCAAC6C9A28}" presName="linNode" presStyleCnt="0"/>
      <dgm:spPr/>
    </dgm:pt>
    <dgm:pt modelId="{D62165FB-07F8-BB41-AD94-3FC196D4B89A}" type="pres">
      <dgm:prSet presAssocID="{E9E65EFC-4C94-B645-AAEE-FFCAAC6C9A28}" presName="parentText" presStyleLbl="node1" presStyleIdx="3" presStyleCnt="6">
        <dgm:presLayoutVars>
          <dgm:chMax val="1"/>
          <dgm:bulletEnabled val="1"/>
        </dgm:presLayoutVars>
      </dgm:prSet>
      <dgm:spPr/>
      <dgm:t>
        <a:bodyPr/>
        <a:lstStyle/>
        <a:p>
          <a:endParaRPr lang="en-US"/>
        </a:p>
      </dgm:t>
    </dgm:pt>
    <dgm:pt modelId="{5DCB971D-C09B-EE4E-84F5-7EF86105255A}" type="pres">
      <dgm:prSet presAssocID="{E9E65EFC-4C94-B645-AAEE-FFCAAC6C9A28}" presName="descendantText" presStyleLbl="alignAccFollowNode1" presStyleIdx="3" presStyleCnt="6">
        <dgm:presLayoutVars>
          <dgm:bulletEnabled val="1"/>
        </dgm:presLayoutVars>
      </dgm:prSet>
      <dgm:spPr/>
      <dgm:t>
        <a:bodyPr/>
        <a:lstStyle/>
        <a:p>
          <a:endParaRPr lang="en-US"/>
        </a:p>
      </dgm:t>
    </dgm:pt>
    <dgm:pt modelId="{2C1EFBE5-6ED6-5B41-B6EF-602E0DE42527}" type="pres">
      <dgm:prSet presAssocID="{33B8FBE5-5405-6A4E-B288-3F6059E81AD0}" presName="sp" presStyleCnt="0"/>
      <dgm:spPr/>
    </dgm:pt>
    <dgm:pt modelId="{4ECF73A2-6A4C-2C43-B448-6FC917CB42E4}" type="pres">
      <dgm:prSet presAssocID="{96EAA1B5-377E-014F-986A-0459C28D9531}" presName="linNode" presStyleCnt="0"/>
      <dgm:spPr/>
    </dgm:pt>
    <dgm:pt modelId="{5184DBB6-5A0C-6745-8BDB-B2A811578BEF}" type="pres">
      <dgm:prSet presAssocID="{96EAA1B5-377E-014F-986A-0459C28D9531}" presName="parentText" presStyleLbl="node1" presStyleIdx="4" presStyleCnt="6">
        <dgm:presLayoutVars>
          <dgm:chMax val="1"/>
          <dgm:bulletEnabled val="1"/>
        </dgm:presLayoutVars>
      </dgm:prSet>
      <dgm:spPr/>
      <dgm:t>
        <a:bodyPr/>
        <a:lstStyle/>
        <a:p>
          <a:endParaRPr lang="en-US"/>
        </a:p>
      </dgm:t>
    </dgm:pt>
    <dgm:pt modelId="{99C0F29E-E6D4-594F-87A8-EF664CEC31E3}" type="pres">
      <dgm:prSet presAssocID="{96EAA1B5-377E-014F-986A-0459C28D9531}" presName="descendantText" presStyleLbl="alignAccFollowNode1" presStyleIdx="4" presStyleCnt="6">
        <dgm:presLayoutVars>
          <dgm:bulletEnabled val="1"/>
        </dgm:presLayoutVars>
      </dgm:prSet>
      <dgm:spPr/>
      <dgm:t>
        <a:bodyPr/>
        <a:lstStyle/>
        <a:p>
          <a:endParaRPr lang="en-US"/>
        </a:p>
      </dgm:t>
    </dgm:pt>
    <dgm:pt modelId="{9B1C6B72-5A04-D44C-859A-B47ED4C24702}" type="pres">
      <dgm:prSet presAssocID="{CA59F1BF-2709-2F45-A412-5E1D8FB26738}" presName="sp" presStyleCnt="0"/>
      <dgm:spPr/>
    </dgm:pt>
    <dgm:pt modelId="{BC3A5F91-4D23-5240-A069-1C426B2B7B52}" type="pres">
      <dgm:prSet presAssocID="{04DEC0A9-8D36-F645-B1D5-DAE358DAAFBA}" presName="linNode" presStyleCnt="0"/>
      <dgm:spPr/>
    </dgm:pt>
    <dgm:pt modelId="{5D289608-FBD2-6445-968F-32CDE3AA653D}" type="pres">
      <dgm:prSet presAssocID="{04DEC0A9-8D36-F645-B1D5-DAE358DAAFBA}" presName="parentText" presStyleLbl="node1" presStyleIdx="5" presStyleCnt="6">
        <dgm:presLayoutVars>
          <dgm:chMax val="1"/>
          <dgm:bulletEnabled val="1"/>
        </dgm:presLayoutVars>
      </dgm:prSet>
      <dgm:spPr/>
      <dgm:t>
        <a:bodyPr/>
        <a:lstStyle/>
        <a:p>
          <a:endParaRPr lang="en-US"/>
        </a:p>
      </dgm:t>
    </dgm:pt>
    <dgm:pt modelId="{7951A7FF-1A7B-4147-A464-EEADD31946FA}" type="pres">
      <dgm:prSet presAssocID="{04DEC0A9-8D36-F645-B1D5-DAE358DAAFBA}" presName="descendantText" presStyleLbl="alignAccFollowNode1" presStyleIdx="5" presStyleCnt="6">
        <dgm:presLayoutVars>
          <dgm:bulletEnabled val="1"/>
        </dgm:presLayoutVars>
      </dgm:prSet>
      <dgm:spPr/>
      <dgm:t>
        <a:bodyPr/>
        <a:lstStyle/>
        <a:p>
          <a:endParaRPr lang="en-US"/>
        </a:p>
      </dgm:t>
    </dgm:pt>
  </dgm:ptLst>
  <dgm:cxnLst>
    <dgm:cxn modelId="{6C4E03BD-0B2B-374A-9E02-B09294541E32}" srcId="{E9E65EFC-4C94-B645-AAEE-FFCAAC6C9A28}" destId="{A7F141B5-D8A4-504D-B823-062804224018}" srcOrd="0" destOrd="0" parTransId="{12F84BD8-822E-9B4F-B9D1-68D7A33E13DC}" sibTransId="{DF788E86-A164-2342-A854-BED1A303BD1C}"/>
    <dgm:cxn modelId="{D496E9F0-DFC4-4748-B590-B90F6C010D7C}" type="presOf" srcId="{E9E65EFC-4C94-B645-AAEE-FFCAAC6C9A28}" destId="{D62165FB-07F8-BB41-AD94-3FC196D4B89A}" srcOrd="0" destOrd="0" presId="urn:microsoft.com/office/officeart/2005/8/layout/vList5"/>
    <dgm:cxn modelId="{EB199F31-13D3-9246-83DC-4F2EA27A2A94}" srcId="{96EAA1B5-377E-014F-986A-0459C28D9531}" destId="{0691804E-C818-D34C-BC8F-31C9E94EA9CD}" srcOrd="0" destOrd="0" parTransId="{7FA9B53A-DB94-324F-B03B-9719CB6A2347}" sibTransId="{12B1F7C8-20A0-5C42-B2CE-17BE33A35B1F}"/>
    <dgm:cxn modelId="{12E8E8D7-8195-EE49-961F-2CED05ACE54D}" type="presOf" srcId="{1790E50B-3ECE-FA4C-9CD5-C678A681856F}" destId="{7766074F-B532-BA4A-B509-BE407CA8E0EF}" srcOrd="0" destOrd="0" presId="urn:microsoft.com/office/officeart/2005/8/layout/vList5"/>
    <dgm:cxn modelId="{C5D9F764-9323-0544-A014-3A1E8EE5C726}" srcId="{FEE09AF2-9AE1-FB41-99AF-0443389F04C5}" destId="{1790E50B-3ECE-FA4C-9CD5-C678A681856F}" srcOrd="2" destOrd="0" parTransId="{16BE0251-3AEA-DB4B-83D3-3AD38714267D}" sibTransId="{BD587779-CA08-6140-AB0D-B1FFC658BAB2}"/>
    <dgm:cxn modelId="{1F0C1B89-F833-274F-A1B1-F35D07B3BE4F}" srcId="{17663F6C-82B1-D142-9476-2B6261508F49}" destId="{EBCDBAEC-FCC4-1F43-9879-98177D2FB990}" srcOrd="1" destOrd="0" parTransId="{0CE74277-13BA-C24D-9106-859B38F32026}" sibTransId="{76CDBA38-D372-8348-AD06-9299B96E50A3}"/>
    <dgm:cxn modelId="{F03A1D4E-EAFF-9D4E-8B25-5FB1AE29BAED}" type="presOf" srcId="{0691804E-C818-D34C-BC8F-31C9E94EA9CD}" destId="{99C0F29E-E6D4-594F-87A8-EF664CEC31E3}" srcOrd="0" destOrd="0" presId="urn:microsoft.com/office/officeart/2005/8/layout/vList5"/>
    <dgm:cxn modelId="{BACD1C75-F1D1-554B-9DAC-9B0ED02AE51A}" type="presOf" srcId="{A7F141B5-D8A4-504D-B823-062804224018}" destId="{5DCB971D-C09B-EE4E-84F5-7EF86105255A}" srcOrd="0" destOrd="0" presId="urn:microsoft.com/office/officeart/2005/8/layout/vList5"/>
    <dgm:cxn modelId="{4DEE51A1-A22B-CD46-B99B-D8ECA28E273B}" srcId="{FEE09AF2-9AE1-FB41-99AF-0443389F04C5}" destId="{96EAA1B5-377E-014F-986A-0459C28D9531}" srcOrd="4" destOrd="0" parTransId="{68FFE1C2-1A9A-FA42-822C-0BC214C544E8}" sibTransId="{CA59F1BF-2709-2F45-A412-5E1D8FB26738}"/>
    <dgm:cxn modelId="{B6961342-5465-8748-BFAF-577AE556F238}" type="presOf" srcId="{65983CE6-E863-7C48-99C7-7D9C6DCD1E26}" destId="{48A8FEC9-0511-B347-8FBE-EBA2B7357690}" srcOrd="0" destOrd="0" presId="urn:microsoft.com/office/officeart/2005/8/layout/vList5"/>
    <dgm:cxn modelId="{FDA980E1-7003-774D-9832-CEF2C362D91A}" srcId="{FEE09AF2-9AE1-FB41-99AF-0443389F04C5}" destId="{17663F6C-82B1-D142-9476-2B6261508F49}" srcOrd="0" destOrd="0" parTransId="{F7F3C479-91A8-6343-812B-A5D68BB7EB3D}" sibTransId="{497FA11D-1D25-7E45-9B30-00E372145D41}"/>
    <dgm:cxn modelId="{08E7F7BD-EA38-EB41-A1C0-17C62086F05B}" srcId="{17663F6C-82B1-D142-9476-2B6261508F49}" destId="{983D0763-390C-1C4D-A956-8AEA364C7DE4}" srcOrd="0" destOrd="0" parTransId="{EE4788FB-E46E-BE4B-8992-71A0B078B764}" sibTransId="{7AD71A3B-9582-2745-866A-023ECE006DF2}"/>
    <dgm:cxn modelId="{639B5FBC-5D83-4D43-B90E-D7FAB66398C1}" type="presOf" srcId="{EBCDBAEC-FCC4-1F43-9879-98177D2FB990}" destId="{CC497F74-E56D-D54A-A32A-EBB4F6B3EB59}" srcOrd="0" destOrd="1" presId="urn:microsoft.com/office/officeart/2005/8/layout/vList5"/>
    <dgm:cxn modelId="{8E12C1D3-65B9-4442-B8E0-FB60FDB1B42F}" type="presOf" srcId="{D05D06A4-74D4-6242-9110-9720EF8306B6}" destId="{7951A7FF-1A7B-4147-A464-EEADD31946FA}" srcOrd="0" destOrd="0" presId="urn:microsoft.com/office/officeart/2005/8/layout/vList5"/>
    <dgm:cxn modelId="{90F13BDA-61BA-8F4F-B7AD-D7D47FEAB3A6}" type="presOf" srcId="{96EAA1B5-377E-014F-986A-0459C28D9531}" destId="{5184DBB6-5A0C-6745-8BDB-B2A811578BEF}" srcOrd="0" destOrd="0" presId="urn:microsoft.com/office/officeart/2005/8/layout/vList5"/>
    <dgm:cxn modelId="{C257DB3F-80FE-574A-971B-BABF4EFA41B1}" type="presOf" srcId="{04DEC0A9-8D36-F645-B1D5-DAE358DAAFBA}" destId="{5D289608-FBD2-6445-968F-32CDE3AA653D}" srcOrd="0" destOrd="0" presId="urn:microsoft.com/office/officeart/2005/8/layout/vList5"/>
    <dgm:cxn modelId="{07060C6A-8EF2-6E41-89E6-28DADE83DE91}" srcId="{FEE09AF2-9AE1-FB41-99AF-0443389F04C5}" destId="{E9E65EFC-4C94-B645-AAEE-FFCAAC6C9A28}" srcOrd="3" destOrd="0" parTransId="{3B1C56A8-0A47-EB4D-8013-1000A12914AB}" sibTransId="{33B8FBE5-5405-6A4E-B288-3F6059E81AD0}"/>
    <dgm:cxn modelId="{2CF4AEDE-B152-2640-900A-BB2C4031AE65}" type="presOf" srcId="{983D0763-390C-1C4D-A956-8AEA364C7DE4}" destId="{CC497F74-E56D-D54A-A32A-EBB4F6B3EB59}" srcOrd="0" destOrd="0" presId="urn:microsoft.com/office/officeart/2005/8/layout/vList5"/>
    <dgm:cxn modelId="{87CEFB80-9B73-1944-A09A-F3D303BC7F13}" type="presOf" srcId="{89D18AA2-6D08-0743-BA5E-F2FD7939C801}" destId="{7153501E-395B-E940-A6F0-A2B38B4DD9DA}" srcOrd="0" destOrd="0" presId="urn:microsoft.com/office/officeart/2005/8/layout/vList5"/>
    <dgm:cxn modelId="{A0BCFF7B-CEFE-A443-A0AD-DB297EA7C2DD}" srcId="{04DEC0A9-8D36-F645-B1D5-DAE358DAAFBA}" destId="{D05D06A4-74D4-6242-9110-9720EF8306B6}" srcOrd="0" destOrd="0" parTransId="{C5FEEFDB-C11A-684A-8A54-FD58D085F0FD}" sibTransId="{E7DDEF07-E714-B04F-9AA8-6F74D0592852}"/>
    <dgm:cxn modelId="{F29E6208-4985-6247-84EE-AD50F5FC8F52}" srcId="{65983CE6-E863-7C48-99C7-7D9C6DCD1E26}" destId="{6A46E06D-ACF8-DE45-9687-3C2546649AAB}" srcOrd="0" destOrd="0" parTransId="{D82528B5-3955-C540-9DDC-D8765259A89C}" sibTransId="{8EFE98E7-8548-494B-83E9-019F8064BB10}"/>
    <dgm:cxn modelId="{10A33F33-74B3-4040-98B8-BE15B3151552}" srcId="{FEE09AF2-9AE1-FB41-99AF-0443389F04C5}" destId="{65983CE6-E863-7C48-99C7-7D9C6DCD1E26}" srcOrd="1" destOrd="0" parTransId="{7AE7A4AC-1A04-6E47-8627-B9021F173F90}" sibTransId="{340EC2BD-814D-D843-B40C-D5053956DF63}"/>
    <dgm:cxn modelId="{3A65A208-65A9-0E40-9751-1E2B5E2BF594}" type="presOf" srcId="{FEE09AF2-9AE1-FB41-99AF-0443389F04C5}" destId="{BA5A99DF-215D-904F-A6D0-65BB379826CF}" srcOrd="0" destOrd="0" presId="urn:microsoft.com/office/officeart/2005/8/layout/vList5"/>
    <dgm:cxn modelId="{3CB8EE45-A3BB-B24F-8902-1BB87AEFAE7E}" type="presOf" srcId="{6A46E06D-ACF8-DE45-9687-3C2546649AAB}" destId="{BE17F6E8-5455-3B44-880E-E877A6004AF4}" srcOrd="0" destOrd="0" presId="urn:microsoft.com/office/officeart/2005/8/layout/vList5"/>
    <dgm:cxn modelId="{A4C0DEF0-87B7-1947-A9C4-AB9C9CEE975A}" srcId="{1790E50B-3ECE-FA4C-9CD5-C678A681856F}" destId="{89D18AA2-6D08-0743-BA5E-F2FD7939C801}" srcOrd="0" destOrd="0" parTransId="{4EE7EC46-950C-C74C-94A6-B246D0944B66}" sibTransId="{00E0C177-D917-3F44-883A-04D47388BA7A}"/>
    <dgm:cxn modelId="{267C559A-CE86-0043-9C3A-7D4790E50CE8}" type="presOf" srcId="{17663F6C-82B1-D142-9476-2B6261508F49}" destId="{0CFA3958-9CCA-714D-80C2-D920A4C3B568}" srcOrd="0" destOrd="0" presId="urn:microsoft.com/office/officeart/2005/8/layout/vList5"/>
    <dgm:cxn modelId="{38603506-379B-B046-8B2D-497BE42F1DCB}" srcId="{FEE09AF2-9AE1-FB41-99AF-0443389F04C5}" destId="{04DEC0A9-8D36-F645-B1D5-DAE358DAAFBA}" srcOrd="5" destOrd="0" parTransId="{631A0EA5-0494-B24E-9403-4527B0F85C7E}" sibTransId="{564ECAF2-DC7F-414C-9921-AF6E8F5E40B9}"/>
    <dgm:cxn modelId="{01370128-7808-6442-BC1A-F747C20C3FD9}" type="presParOf" srcId="{BA5A99DF-215D-904F-A6D0-65BB379826CF}" destId="{979424FD-12D2-C64F-89D9-5113633F291B}" srcOrd="0" destOrd="0" presId="urn:microsoft.com/office/officeart/2005/8/layout/vList5"/>
    <dgm:cxn modelId="{6680066D-277C-414C-96B7-796D9D806626}" type="presParOf" srcId="{979424FD-12D2-C64F-89D9-5113633F291B}" destId="{0CFA3958-9CCA-714D-80C2-D920A4C3B568}" srcOrd="0" destOrd="0" presId="urn:microsoft.com/office/officeart/2005/8/layout/vList5"/>
    <dgm:cxn modelId="{7BF44F59-2DFC-0E4F-A128-F540456A8634}" type="presParOf" srcId="{979424FD-12D2-C64F-89D9-5113633F291B}" destId="{CC497F74-E56D-D54A-A32A-EBB4F6B3EB59}" srcOrd="1" destOrd="0" presId="urn:microsoft.com/office/officeart/2005/8/layout/vList5"/>
    <dgm:cxn modelId="{CBFE1121-59B8-334E-BC48-7F411A5911AE}" type="presParOf" srcId="{BA5A99DF-215D-904F-A6D0-65BB379826CF}" destId="{E9077E51-2E5E-A740-8614-DF8126403F15}" srcOrd="1" destOrd="0" presId="urn:microsoft.com/office/officeart/2005/8/layout/vList5"/>
    <dgm:cxn modelId="{C0C69C66-3A81-D64B-BFD0-5812794EDB19}" type="presParOf" srcId="{BA5A99DF-215D-904F-A6D0-65BB379826CF}" destId="{27D68538-4B83-8F42-AF07-241E95CB5C6D}" srcOrd="2" destOrd="0" presId="urn:microsoft.com/office/officeart/2005/8/layout/vList5"/>
    <dgm:cxn modelId="{358FCB39-07C1-6145-924D-B18F88F67878}" type="presParOf" srcId="{27D68538-4B83-8F42-AF07-241E95CB5C6D}" destId="{48A8FEC9-0511-B347-8FBE-EBA2B7357690}" srcOrd="0" destOrd="0" presId="urn:microsoft.com/office/officeart/2005/8/layout/vList5"/>
    <dgm:cxn modelId="{9C4D088E-4967-1748-8889-05B5E7356E30}" type="presParOf" srcId="{27D68538-4B83-8F42-AF07-241E95CB5C6D}" destId="{BE17F6E8-5455-3B44-880E-E877A6004AF4}" srcOrd="1" destOrd="0" presId="urn:microsoft.com/office/officeart/2005/8/layout/vList5"/>
    <dgm:cxn modelId="{54007797-F278-6649-907F-300E1BD72978}" type="presParOf" srcId="{BA5A99DF-215D-904F-A6D0-65BB379826CF}" destId="{7C393D1B-F0BC-DF4B-99B0-228A5CFC1779}" srcOrd="3" destOrd="0" presId="urn:microsoft.com/office/officeart/2005/8/layout/vList5"/>
    <dgm:cxn modelId="{6359C34F-CF7A-3642-BEE1-43AA72D2FEEF}" type="presParOf" srcId="{BA5A99DF-215D-904F-A6D0-65BB379826CF}" destId="{AD72A645-2D90-A54D-BAB3-E0B09A1E9178}" srcOrd="4" destOrd="0" presId="urn:microsoft.com/office/officeart/2005/8/layout/vList5"/>
    <dgm:cxn modelId="{7ABEE68C-D5F5-0D48-8C0E-3A3F04CB5C31}" type="presParOf" srcId="{AD72A645-2D90-A54D-BAB3-E0B09A1E9178}" destId="{7766074F-B532-BA4A-B509-BE407CA8E0EF}" srcOrd="0" destOrd="0" presId="urn:microsoft.com/office/officeart/2005/8/layout/vList5"/>
    <dgm:cxn modelId="{CB91A965-2736-D844-A888-E49B3F1A9406}" type="presParOf" srcId="{AD72A645-2D90-A54D-BAB3-E0B09A1E9178}" destId="{7153501E-395B-E940-A6F0-A2B38B4DD9DA}" srcOrd="1" destOrd="0" presId="urn:microsoft.com/office/officeart/2005/8/layout/vList5"/>
    <dgm:cxn modelId="{F58340A5-0F0B-B84F-AE87-4EFB8B3F2D71}" type="presParOf" srcId="{BA5A99DF-215D-904F-A6D0-65BB379826CF}" destId="{85EDF9B2-00BB-9F40-BD8C-4DFDFF48F423}" srcOrd="5" destOrd="0" presId="urn:microsoft.com/office/officeart/2005/8/layout/vList5"/>
    <dgm:cxn modelId="{32C0C39D-D062-9C40-9D48-6BFFFF4F89B3}" type="presParOf" srcId="{BA5A99DF-215D-904F-A6D0-65BB379826CF}" destId="{BB7B410C-BD9D-4047-A944-A7711B586696}" srcOrd="6" destOrd="0" presId="urn:microsoft.com/office/officeart/2005/8/layout/vList5"/>
    <dgm:cxn modelId="{52AF244B-C8BB-F544-A558-009279B2647B}" type="presParOf" srcId="{BB7B410C-BD9D-4047-A944-A7711B586696}" destId="{D62165FB-07F8-BB41-AD94-3FC196D4B89A}" srcOrd="0" destOrd="0" presId="urn:microsoft.com/office/officeart/2005/8/layout/vList5"/>
    <dgm:cxn modelId="{2CB5AEA3-3FE1-8B4C-947B-02257172A764}" type="presParOf" srcId="{BB7B410C-BD9D-4047-A944-A7711B586696}" destId="{5DCB971D-C09B-EE4E-84F5-7EF86105255A}" srcOrd="1" destOrd="0" presId="urn:microsoft.com/office/officeart/2005/8/layout/vList5"/>
    <dgm:cxn modelId="{8B4BA479-1DEB-E844-A153-9A0ED0EF862F}" type="presParOf" srcId="{BA5A99DF-215D-904F-A6D0-65BB379826CF}" destId="{2C1EFBE5-6ED6-5B41-B6EF-602E0DE42527}" srcOrd="7" destOrd="0" presId="urn:microsoft.com/office/officeart/2005/8/layout/vList5"/>
    <dgm:cxn modelId="{F2900CBF-EC1C-D04A-B63B-9E98153A0E83}" type="presParOf" srcId="{BA5A99DF-215D-904F-A6D0-65BB379826CF}" destId="{4ECF73A2-6A4C-2C43-B448-6FC917CB42E4}" srcOrd="8" destOrd="0" presId="urn:microsoft.com/office/officeart/2005/8/layout/vList5"/>
    <dgm:cxn modelId="{5EF0EC3C-A0F3-6D41-88A7-1B667F59760B}" type="presParOf" srcId="{4ECF73A2-6A4C-2C43-B448-6FC917CB42E4}" destId="{5184DBB6-5A0C-6745-8BDB-B2A811578BEF}" srcOrd="0" destOrd="0" presId="urn:microsoft.com/office/officeart/2005/8/layout/vList5"/>
    <dgm:cxn modelId="{B0071783-F6C9-D54B-B99E-BF3646500754}" type="presParOf" srcId="{4ECF73A2-6A4C-2C43-B448-6FC917CB42E4}" destId="{99C0F29E-E6D4-594F-87A8-EF664CEC31E3}" srcOrd="1" destOrd="0" presId="urn:microsoft.com/office/officeart/2005/8/layout/vList5"/>
    <dgm:cxn modelId="{E842A61B-76B2-D342-9B3B-F49E8C469146}" type="presParOf" srcId="{BA5A99DF-215D-904F-A6D0-65BB379826CF}" destId="{9B1C6B72-5A04-D44C-859A-B47ED4C24702}" srcOrd="9" destOrd="0" presId="urn:microsoft.com/office/officeart/2005/8/layout/vList5"/>
    <dgm:cxn modelId="{A111B1EE-FCB0-DD43-B96A-083AC1E71A32}" type="presParOf" srcId="{BA5A99DF-215D-904F-A6D0-65BB379826CF}" destId="{BC3A5F91-4D23-5240-A069-1C426B2B7B52}" srcOrd="10" destOrd="0" presId="urn:microsoft.com/office/officeart/2005/8/layout/vList5"/>
    <dgm:cxn modelId="{CCCB770E-AE85-C84B-B445-A51F850643C1}" type="presParOf" srcId="{BC3A5F91-4D23-5240-A069-1C426B2B7B52}" destId="{5D289608-FBD2-6445-968F-32CDE3AA653D}" srcOrd="0" destOrd="0" presId="urn:microsoft.com/office/officeart/2005/8/layout/vList5"/>
    <dgm:cxn modelId="{C454E531-44C9-2D40-A68B-1BC7BD3683A8}" type="presParOf" srcId="{BC3A5F91-4D23-5240-A069-1C426B2B7B52}" destId="{7951A7FF-1A7B-4147-A464-EEADD31946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85831-502D-374B-A192-B7BABC6D4047}"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9083D836-F9C2-FD40-994A-FBDB3E6A01B7}">
      <dgm:prSet/>
      <dgm:spPr>
        <a:solidFill>
          <a:schemeClr val="accent1"/>
        </a:solidFill>
      </dgm:spPr>
      <dgm:t>
        <a:bodyPr/>
        <a:lstStyle/>
        <a:p>
          <a:pPr rtl="0"/>
          <a:r>
            <a:rPr lang="en-US" dirty="0" smtClean="0">
              <a:effectLst>
                <a:outerShdw blurRad="38100" dist="38100" dir="2700000" algn="tl">
                  <a:srgbClr val="000000">
                    <a:alpha val="43137"/>
                  </a:srgbClr>
                </a:outerShdw>
              </a:effectLst>
            </a:rPr>
            <a:t>1965; Gordon Moore – co-founder of Intel</a:t>
          </a:r>
          <a:endParaRPr lang="en-US" dirty="0">
            <a:effectLst>
              <a:outerShdw blurRad="38100" dist="38100" dir="2700000" algn="tl">
                <a:srgbClr val="000000">
                  <a:alpha val="43137"/>
                </a:srgbClr>
              </a:outerShdw>
            </a:effectLst>
          </a:endParaRPr>
        </a:p>
      </dgm:t>
    </dgm:pt>
    <dgm:pt modelId="{BEC757D0-ECF8-C74C-9713-97041B080D64}" type="parTrans" cxnId="{2C9A8C07-B658-9D4D-BE2E-E9C07797103D}">
      <dgm:prSet/>
      <dgm:spPr/>
      <dgm:t>
        <a:bodyPr/>
        <a:lstStyle/>
        <a:p>
          <a:endParaRPr lang="en-US"/>
        </a:p>
      </dgm:t>
    </dgm:pt>
    <dgm:pt modelId="{8036F8FD-772A-904A-A70C-A16E59E6D5BD}" type="sibTrans" cxnId="{2C9A8C07-B658-9D4D-BE2E-E9C07797103D}">
      <dgm:prSet/>
      <dgm:spPr/>
      <dgm:t>
        <a:bodyPr/>
        <a:lstStyle/>
        <a:p>
          <a:endParaRPr lang="en-US"/>
        </a:p>
      </dgm:t>
    </dgm:pt>
    <dgm:pt modelId="{F661BF27-3B17-DD40-95C5-81C23D7C8061}">
      <dgm:prSet/>
      <dgm:spPr>
        <a:solidFill>
          <a:schemeClr val="accent4"/>
        </a:solidFill>
      </dgm:spPr>
      <dgm:t>
        <a:bodyPr/>
        <a:lstStyle/>
        <a:p>
          <a:pPr rtl="0"/>
          <a:r>
            <a:rPr lang="en-US" dirty="0" smtClean="0">
              <a:effectLst>
                <a:outerShdw blurRad="38100" dist="38100" dir="2700000" algn="tl">
                  <a:srgbClr val="000000">
                    <a:alpha val="43137"/>
                  </a:srgbClr>
                </a:outerShdw>
              </a:effectLst>
            </a:rPr>
            <a:t>Observed number of transistors that could be put on a single chip was doubling every year</a:t>
          </a:r>
          <a:endParaRPr lang="en-US" dirty="0">
            <a:effectLst>
              <a:outerShdw blurRad="38100" dist="38100" dir="2700000" algn="tl">
                <a:srgbClr val="000000">
                  <a:alpha val="43137"/>
                </a:srgbClr>
              </a:outerShdw>
            </a:effectLst>
          </a:endParaRPr>
        </a:p>
      </dgm:t>
    </dgm:pt>
    <dgm:pt modelId="{CE9AFAC9-BEB6-734D-8EE3-122E2573F04B}" type="parTrans" cxnId="{C878F039-0BE5-7B4C-A238-12542864A3CD}">
      <dgm:prSet/>
      <dgm:spPr/>
      <dgm:t>
        <a:bodyPr/>
        <a:lstStyle/>
        <a:p>
          <a:endParaRPr lang="en-US"/>
        </a:p>
      </dgm:t>
    </dgm:pt>
    <dgm:pt modelId="{0AA3D669-0874-F54C-9B68-AB116181B3C4}" type="sibTrans" cxnId="{C878F039-0BE5-7B4C-A238-12542864A3CD}">
      <dgm:prSet/>
      <dgm:spPr/>
      <dgm:t>
        <a:bodyPr/>
        <a:lstStyle/>
        <a:p>
          <a:endParaRPr lang="en-US"/>
        </a:p>
      </dgm:t>
    </dgm:pt>
    <dgm:pt modelId="{BAD1B133-3FB4-464C-A351-6F91810CD99E}">
      <dgm:prSet custT="1"/>
      <dgm:spPr/>
      <dgm:t>
        <a:bodyPr/>
        <a:lstStyle/>
        <a:p>
          <a:pPr rtl="0"/>
          <a:r>
            <a:rPr lang="en-US" sz="1100" b="1" dirty="0" smtClean="0">
              <a:effectLst/>
            </a:rPr>
            <a:t>The pace slowed to a doubling every 18 months in the 1970’s but has sustained that rate ever since</a:t>
          </a:r>
          <a:endParaRPr lang="en-US" sz="1100" b="1" dirty="0">
            <a:effectLst/>
          </a:endParaRPr>
        </a:p>
      </dgm:t>
    </dgm:pt>
    <dgm:pt modelId="{736A4E65-B531-E547-B202-8F8898FAB6E9}" type="parTrans" cxnId="{4847154F-8122-E545-BFE9-FE0D2254CA64}">
      <dgm:prSet/>
      <dgm:spPr/>
      <dgm:t>
        <a:bodyPr/>
        <a:lstStyle/>
        <a:p>
          <a:endParaRPr lang="en-US"/>
        </a:p>
      </dgm:t>
    </dgm:pt>
    <dgm:pt modelId="{86F678DF-B5F7-8C4B-8A6C-FD1FE14096F1}" type="sibTrans" cxnId="{4847154F-8122-E545-BFE9-FE0D2254CA64}">
      <dgm:prSet/>
      <dgm:spPr/>
      <dgm:t>
        <a:bodyPr/>
        <a:lstStyle/>
        <a:p>
          <a:endParaRPr lang="en-US"/>
        </a:p>
      </dgm:t>
    </dgm:pt>
    <dgm:pt modelId="{7F79720F-E377-5344-9A85-AFB0F93B85CF}">
      <dgm:prSet/>
      <dgm:spPr>
        <a:solidFill>
          <a:schemeClr val="accent3"/>
        </a:solidFill>
      </dgm:spPr>
      <dgm:t>
        <a:bodyPr/>
        <a:lstStyle/>
        <a:p>
          <a:pPr rtl="0"/>
          <a:r>
            <a:rPr lang="en-US" dirty="0" smtClean="0">
              <a:effectLst>
                <a:outerShdw blurRad="38100" dist="38100" dir="2700000" algn="tl">
                  <a:srgbClr val="000000">
                    <a:alpha val="43137"/>
                  </a:srgbClr>
                </a:outerShdw>
              </a:effectLst>
            </a:rPr>
            <a:t>Consequences of Moore’s law: </a:t>
          </a:r>
          <a:endParaRPr lang="en-US" dirty="0">
            <a:effectLst>
              <a:outerShdw blurRad="38100" dist="38100" dir="2700000" algn="tl">
                <a:srgbClr val="000000">
                  <a:alpha val="43137"/>
                </a:srgbClr>
              </a:outerShdw>
            </a:effectLst>
          </a:endParaRPr>
        </a:p>
      </dgm:t>
    </dgm:pt>
    <dgm:pt modelId="{933050AB-57FE-6E4F-A535-D08658AB3A89}" type="parTrans" cxnId="{713E7D03-B055-FB42-8E27-EC1D78EA836A}">
      <dgm:prSet/>
      <dgm:spPr/>
      <dgm:t>
        <a:bodyPr/>
        <a:lstStyle/>
        <a:p>
          <a:endParaRPr lang="en-US"/>
        </a:p>
      </dgm:t>
    </dgm:pt>
    <dgm:pt modelId="{2A2AA238-1DFB-F64F-94B6-D6F5F0EE73CB}" type="sibTrans" cxnId="{713E7D03-B055-FB42-8E27-EC1D78EA836A}">
      <dgm:prSet/>
      <dgm:spPr/>
      <dgm:t>
        <a:bodyPr/>
        <a:lstStyle/>
        <a:p>
          <a:endParaRPr lang="en-US"/>
        </a:p>
      </dgm:t>
    </dgm:pt>
    <dgm:pt modelId="{5BBA2911-4874-C74E-85E2-4C5F8F6462D9}">
      <dgm:prSet custT="1"/>
      <dgm:spPr/>
      <dgm:t>
        <a:bodyPr/>
        <a:lstStyle/>
        <a:p>
          <a:pPr rtl="0"/>
          <a:r>
            <a:rPr lang="en-US" sz="1000" b="1" dirty="0" smtClean="0">
              <a:effectLst/>
            </a:rPr>
            <a:t>The cost of computer logic and memory circuitry has fallen at a dramatic rate</a:t>
          </a:r>
        </a:p>
      </dgm:t>
    </dgm:pt>
    <dgm:pt modelId="{72E3CE4C-AB68-E447-8363-547C71E9E9EE}" type="parTrans" cxnId="{A50FDAFF-E888-4141-ABE8-EB107623D90C}">
      <dgm:prSet/>
      <dgm:spPr/>
      <dgm:t>
        <a:bodyPr/>
        <a:lstStyle/>
        <a:p>
          <a:endParaRPr lang="en-US"/>
        </a:p>
      </dgm:t>
    </dgm:pt>
    <dgm:pt modelId="{7F69016B-A921-584C-81B5-0FCF19B650FC}" type="sibTrans" cxnId="{A50FDAFF-E888-4141-ABE8-EB107623D90C}">
      <dgm:prSet/>
      <dgm:spPr/>
      <dgm:t>
        <a:bodyPr/>
        <a:lstStyle/>
        <a:p>
          <a:endParaRPr lang="en-US"/>
        </a:p>
      </dgm:t>
    </dgm:pt>
    <dgm:pt modelId="{6E822890-7F5D-BA48-A9ED-10EE404E778C}">
      <dgm:prSet custT="1"/>
      <dgm:spPr/>
      <dgm:t>
        <a:bodyPr/>
        <a:lstStyle/>
        <a:p>
          <a:pPr rtl="0"/>
          <a:r>
            <a:rPr lang="en-US" sz="1000" b="1" dirty="0" smtClean="0">
              <a:effectLst/>
            </a:rPr>
            <a:t>The electrical path length is shortened, increasing operating speed</a:t>
          </a:r>
        </a:p>
      </dgm:t>
    </dgm:pt>
    <dgm:pt modelId="{11F5D556-1EBA-3446-B76E-D7F2228000ED}" type="parTrans" cxnId="{D2A0ABD5-695B-B044-8F63-7563A3F7D76C}">
      <dgm:prSet/>
      <dgm:spPr/>
      <dgm:t>
        <a:bodyPr/>
        <a:lstStyle/>
        <a:p>
          <a:endParaRPr lang="en-US"/>
        </a:p>
      </dgm:t>
    </dgm:pt>
    <dgm:pt modelId="{6109DA0B-B19C-B241-A668-5D4631C27D39}" type="sibTrans" cxnId="{D2A0ABD5-695B-B044-8F63-7563A3F7D76C}">
      <dgm:prSet/>
      <dgm:spPr/>
      <dgm:t>
        <a:bodyPr/>
        <a:lstStyle/>
        <a:p>
          <a:endParaRPr lang="en-US"/>
        </a:p>
      </dgm:t>
    </dgm:pt>
    <dgm:pt modelId="{52E6D3D1-ABE1-3940-A3F1-FD380C960DD1}">
      <dgm:prSet custT="1"/>
      <dgm:spPr/>
      <dgm:t>
        <a:bodyPr/>
        <a:lstStyle/>
        <a:p>
          <a:pPr rtl="0"/>
          <a:r>
            <a:rPr lang="en-US" sz="900" b="1" dirty="0" smtClean="0">
              <a:effectLst/>
            </a:rPr>
            <a:t>Computer becomes smaller and is more convenient to use in a variety of environments</a:t>
          </a:r>
        </a:p>
      </dgm:t>
    </dgm:pt>
    <dgm:pt modelId="{B50FECC3-7EE9-3F44-B903-D1E4F55A26F2}" type="parTrans" cxnId="{79BBBC5F-A9F5-6C4B-A81B-56A2BD7B9031}">
      <dgm:prSet/>
      <dgm:spPr/>
      <dgm:t>
        <a:bodyPr/>
        <a:lstStyle/>
        <a:p>
          <a:endParaRPr lang="en-US"/>
        </a:p>
      </dgm:t>
    </dgm:pt>
    <dgm:pt modelId="{02C9860E-AA50-844C-A097-78F218E24063}" type="sibTrans" cxnId="{79BBBC5F-A9F5-6C4B-A81B-56A2BD7B9031}">
      <dgm:prSet/>
      <dgm:spPr/>
      <dgm:t>
        <a:bodyPr/>
        <a:lstStyle/>
        <a:p>
          <a:endParaRPr lang="en-US"/>
        </a:p>
      </dgm:t>
    </dgm:pt>
    <dgm:pt modelId="{9A9FCB9E-A1F1-0F41-9552-36D8BD5C236C}">
      <dgm:prSet custT="1"/>
      <dgm:spPr/>
      <dgm:t>
        <a:bodyPr/>
        <a:lstStyle/>
        <a:p>
          <a:pPr rtl="0"/>
          <a:r>
            <a:rPr lang="en-US" sz="1000" b="1" dirty="0" smtClean="0">
              <a:effectLst/>
            </a:rPr>
            <a:t>Reduction in power and cooling requirements</a:t>
          </a:r>
        </a:p>
      </dgm:t>
    </dgm:pt>
    <dgm:pt modelId="{C794FD44-F705-8245-BF16-E06D99C2C8F9}" type="parTrans" cxnId="{B932485B-FF0B-D548-8F89-799C03284F8F}">
      <dgm:prSet/>
      <dgm:spPr/>
      <dgm:t>
        <a:bodyPr/>
        <a:lstStyle/>
        <a:p>
          <a:endParaRPr lang="en-US"/>
        </a:p>
      </dgm:t>
    </dgm:pt>
    <dgm:pt modelId="{748BA313-798C-9640-8B3E-9FD17EBB82E1}" type="sibTrans" cxnId="{B932485B-FF0B-D548-8F89-799C03284F8F}">
      <dgm:prSet/>
      <dgm:spPr/>
      <dgm:t>
        <a:bodyPr/>
        <a:lstStyle/>
        <a:p>
          <a:endParaRPr lang="en-US"/>
        </a:p>
      </dgm:t>
    </dgm:pt>
    <dgm:pt modelId="{AEAA4B00-9826-6C43-9661-FBB2B391EB8C}">
      <dgm:prSet custT="1"/>
      <dgm:spPr/>
      <dgm:t>
        <a:bodyPr/>
        <a:lstStyle/>
        <a:p>
          <a:pPr rtl="0"/>
          <a:r>
            <a:rPr lang="en-US" sz="1000" b="1" dirty="0" smtClean="0">
              <a:effectLst/>
            </a:rPr>
            <a:t>Fewer interchip connections</a:t>
          </a:r>
        </a:p>
      </dgm:t>
    </dgm:pt>
    <dgm:pt modelId="{F60696E8-1AFF-4242-AFEC-48F064D37990}" type="parTrans" cxnId="{11AAA65A-544E-9C48-B494-C30A31DF58D4}">
      <dgm:prSet/>
      <dgm:spPr/>
      <dgm:t>
        <a:bodyPr/>
        <a:lstStyle/>
        <a:p>
          <a:endParaRPr lang="en-US"/>
        </a:p>
      </dgm:t>
    </dgm:pt>
    <dgm:pt modelId="{014429E6-A74A-D14D-9C28-1650F2B9EF4E}" type="sibTrans" cxnId="{11AAA65A-544E-9C48-B494-C30A31DF58D4}">
      <dgm:prSet/>
      <dgm:spPr/>
      <dgm:t>
        <a:bodyPr/>
        <a:lstStyle/>
        <a:p>
          <a:endParaRPr lang="en-US"/>
        </a:p>
      </dgm:t>
    </dgm:pt>
    <dgm:pt modelId="{4AE73C61-08A4-BB42-923D-F4637248A0CC}" type="pres">
      <dgm:prSet presAssocID="{D2585831-502D-374B-A192-B7BABC6D4047}" presName="Name0" presStyleCnt="0">
        <dgm:presLayoutVars>
          <dgm:chMax val="3"/>
          <dgm:chPref val="1"/>
          <dgm:dir/>
          <dgm:animLvl val="lvl"/>
          <dgm:resizeHandles/>
        </dgm:presLayoutVars>
      </dgm:prSet>
      <dgm:spPr/>
      <dgm:t>
        <a:bodyPr/>
        <a:lstStyle/>
        <a:p>
          <a:endParaRPr lang="en-US"/>
        </a:p>
      </dgm:t>
    </dgm:pt>
    <dgm:pt modelId="{37E71A41-6A0A-4144-ABAE-9065F23B6835}" type="pres">
      <dgm:prSet presAssocID="{D2585831-502D-374B-A192-B7BABC6D4047}" presName="outerBox" presStyleCnt="0"/>
      <dgm:spPr/>
    </dgm:pt>
    <dgm:pt modelId="{5C554690-5023-454D-81BF-0F8EF7FE64E8}" type="pres">
      <dgm:prSet presAssocID="{D2585831-502D-374B-A192-B7BABC6D4047}" presName="outerBoxParent" presStyleLbl="node1" presStyleIdx="0" presStyleCnt="3"/>
      <dgm:spPr/>
      <dgm:t>
        <a:bodyPr/>
        <a:lstStyle/>
        <a:p>
          <a:endParaRPr lang="en-US"/>
        </a:p>
      </dgm:t>
    </dgm:pt>
    <dgm:pt modelId="{DB13DB65-DE9F-594C-8582-A1FC74E9C6C0}" type="pres">
      <dgm:prSet presAssocID="{D2585831-502D-374B-A192-B7BABC6D4047}" presName="outerBoxChildren" presStyleCnt="0"/>
      <dgm:spPr/>
    </dgm:pt>
    <dgm:pt modelId="{6EEF0F2A-3A05-1E47-A263-FF215CF47948}" type="pres">
      <dgm:prSet presAssocID="{D2585831-502D-374B-A192-B7BABC6D4047}" presName="middleBox" presStyleCnt="0"/>
      <dgm:spPr/>
    </dgm:pt>
    <dgm:pt modelId="{B4B2A9B5-CBBA-C949-942A-35DE101CCDFE}" type="pres">
      <dgm:prSet presAssocID="{D2585831-502D-374B-A192-B7BABC6D4047}" presName="middleBoxParent" presStyleLbl="node1" presStyleIdx="1" presStyleCnt="3"/>
      <dgm:spPr/>
      <dgm:t>
        <a:bodyPr/>
        <a:lstStyle/>
        <a:p>
          <a:endParaRPr lang="en-US"/>
        </a:p>
      </dgm:t>
    </dgm:pt>
    <dgm:pt modelId="{34E8E3CA-E7C5-6D41-94BA-38DE703CBBA7}" type="pres">
      <dgm:prSet presAssocID="{D2585831-502D-374B-A192-B7BABC6D4047}" presName="middleBoxChildren" presStyleCnt="0"/>
      <dgm:spPr/>
    </dgm:pt>
    <dgm:pt modelId="{EA68CD54-2321-944A-9097-D8C9F2E9C2D9}" type="pres">
      <dgm:prSet presAssocID="{BAD1B133-3FB4-464C-A351-6F91810CD99E}" presName="mChild" presStyleLbl="fgAcc1" presStyleIdx="0" presStyleCnt="6">
        <dgm:presLayoutVars>
          <dgm:bulletEnabled val="1"/>
        </dgm:presLayoutVars>
      </dgm:prSet>
      <dgm:spPr/>
      <dgm:t>
        <a:bodyPr/>
        <a:lstStyle/>
        <a:p>
          <a:endParaRPr lang="en-US"/>
        </a:p>
      </dgm:t>
    </dgm:pt>
    <dgm:pt modelId="{AB03BA1D-91DF-8B4F-B43D-D1B478197768}" type="pres">
      <dgm:prSet presAssocID="{D2585831-502D-374B-A192-B7BABC6D4047}" presName="centerBox" presStyleCnt="0"/>
      <dgm:spPr/>
    </dgm:pt>
    <dgm:pt modelId="{9EC0930A-9BAA-D347-A334-BC7E180A4743}" type="pres">
      <dgm:prSet presAssocID="{D2585831-502D-374B-A192-B7BABC6D4047}" presName="centerBoxParent" presStyleLbl="node1" presStyleIdx="2" presStyleCnt="3"/>
      <dgm:spPr/>
      <dgm:t>
        <a:bodyPr/>
        <a:lstStyle/>
        <a:p>
          <a:endParaRPr lang="en-US"/>
        </a:p>
      </dgm:t>
    </dgm:pt>
    <dgm:pt modelId="{851B01E6-80ED-E345-8BEA-AD24321E99DF}" type="pres">
      <dgm:prSet presAssocID="{D2585831-502D-374B-A192-B7BABC6D4047}" presName="centerBoxChildren" presStyleCnt="0"/>
      <dgm:spPr/>
    </dgm:pt>
    <dgm:pt modelId="{91813869-71C4-7749-AA7F-6F71B8046448}" type="pres">
      <dgm:prSet presAssocID="{5BBA2911-4874-C74E-85E2-4C5F8F6462D9}" presName="cChild" presStyleLbl="fgAcc1" presStyleIdx="1" presStyleCnt="6">
        <dgm:presLayoutVars>
          <dgm:bulletEnabled val="1"/>
        </dgm:presLayoutVars>
      </dgm:prSet>
      <dgm:spPr/>
      <dgm:t>
        <a:bodyPr/>
        <a:lstStyle/>
        <a:p>
          <a:endParaRPr lang="en-US"/>
        </a:p>
      </dgm:t>
    </dgm:pt>
    <dgm:pt modelId="{D62C8E5A-DCDA-9C4F-BCCD-DA89BEF23B4E}" type="pres">
      <dgm:prSet presAssocID="{7F69016B-A921-584C-81B5-0FCF19B650FC}" presName="centerSibTrans" presStyleCnt="0"/>
      <dgm:spPr/>
    </dgm:pt>
    <dgm:pt modelId="{43D95310-0335-8948-925B-493826D68CA7}" type="pres">
      <dgm:prSet presAssocID="{6E822890-7F5D-BA48-A9ED-10EE404E778C}" presName="cChild" presStyleLbl="fgAcc1" presStyleIdx="2" presStyleCnt="6">
        <dgm:presLayoutVars>
          <dgm:bulletEnabled val="1"/>
        </dgm:presLayoutVars>
      </dgm:prSet>
      <dgm:spPr/>
      <dgm:t>
        <a:bodyPr/>
        <a:lstStyle/>
        <a:p>
          <a:endParaRPr lang="en-US"/>
        </a:p>
      </dgm:t>
    </dgm:pt>
    <dgm:pt modelId="{4E6DDC86-C701-C443-9AB2-0E9A35DB7AD9}" type="pres">
      <dgm:prSet presAssocID="{6109DA0B-B19C-B241-A668-5D4631C27D39}" presName="centerSibTrans" presStyleCnt="0"/>
      <dgm:spPr/>
    </dgm:pt>
    <dgm:pt modelId="{2BFD2A48-BAFB-C448-9560-380462349BFA}" type="pres">
      <dgm:prSet presAssocID="{52E6D3D1-ABE1-3940-A3F1-FD380C960DD1}" presName="cChild" presStyleLbl="fgAcc1" presStyleIdx="3" presStyleCnt="6">
        <dgm:presLayoutVars>
          <dgm:bulletEnabled val="1"/>
        </dgm:presLayoutVars>
      </dgm:prSet>
      <dgm:spPr/>
      <dgm:t>
        <a:bodyPr/>
        <a:lstStyle/>
        <a:p>
          <a:endParaRPr lang="en-US"/>
        </a:p>
      </dgm:t>
    </dgm:pt>
    <dgm:pt modelId="{7E95640C-67A1-F344-B8CD-301632A9C6A3}" type="pres">
      <dgm:prSet presAssocID="{02C9860E-AA50-844C-A097-78F218E24063}" presName="centerSibTrans" presStyleCnt="0"/>
      <dgm:spPr/>
    </dgm:pt>
    <dgm:pt modelId="{54116479-2825-CE4B-A0CD-356DD46D1C46}" type="pres">
      <dgm:prSet presAssocID="{9A9FCB9E-A1F1-0F41-9552-36D8BD5C236C}" presName="cChild" presStyleLbl="fgAcc1" presStyleIdx="4" presStyleCnt="6">
        <dgm:presLayoutVars>
          <dgm:bulletEnabled val="1"/>
        </dgm:presLayoutVars>
      </dgm:prSet>
      <dgm:spPr/>
      <dgm:t>
        <a:bodyPr/>
        <a:lstStyle/>
        <a:p>
          <a:endParaRPr lang="en-US"/>
        </a:p>
      </dgm:t>
    </dgm:pt>
    <dgm:pt modelId="{EDF3239A-57F4-AF43-97AF-9D01BB7064C9}" type="pres">
      <dgm:prSet presAssocID="{748BA313-798C-9640-8B3E-9FD17EBB82E1}" presName="centerSibTrans" presStyleCnt="0"/>
      <dgm:spPr/>
    </dgm:pt>
    <dgm:pt modelId="{A184587C-4EF5-0248-B0F8-E4E73CF3787B}" type="pres">
      <dgm:prSet presAssocID="{AEAA4B00-9826-6C43-9661-FBB2B391EB8C}" presName="cChild" presStyleLbl="fgAcc1" presStyleIdx="5" presStyleCnt="6">
        <dgm:presLayoutVars>
          <dgm:bulletEnabled val="1"/>
        </dgm:presLayoutVars>
      </dgm:prSet>
      <dgm:spPr/>
      <dgm:t>
        <a:bodyPr/>
        <a:lstStyle/>
        <a:p>
          <a:endParaRPr lang="en-US"/>
        </a:p>
      </dgm:t>
    </dgm:pt>
  </dgm:ptLst>
  <dgm:cxnLst>
    <dgm:cxn modelId="{713E7D03-B055-FB42-8E27-EC1D78EA836A}" srcId="{D2585831-502D-374B-A192-B7BABC6D4047}" destId="{7F79720F-E377-5344-9A85-AFB0F93B85CF}" srcOrd="2" destOrd="0" parTransId="{933050AB-57FE-6E4F-A535-D08658AB3A89}" sibTransId="{2A2AA238-1DFB-F64F-94B6-D6F5F0EE73CB}"/>
    <dgm:cxn modelId="{B932485B-FF0B-D548-8F89-799C03284F8F}" srcId="{7F79720F-E377-5344-9A85-AFB0F93B85CF}" destId="{9A9FCB9E-A1F1-0F41-9552-36D8BD5C236C}" srcOrd="3" destOrd="0" parTransId="{C794FD44-F705-8245-BF16-E06D99C2C8F9}" sibTransId="{748BA313-798C-9640-8B3E-9FD17EBB82E1}"/>
    <dgm:cxn modelId="{32C37194-35F8-2541-9E02-C3C6962857BC}" type="presOf" srcId="{5BBA2911-4874-C74E-85E2-4C5F8F6462D9}" destId="{91813869-71C4-7749-AA7F-6F71B8046448}" srcOrd="0" destOrd="0" presId="urn:microsoft.com/office/officeart/2005/8/layout/target2"/>
    <dgm:cxn modelId="{11AAA65A-544E-9C48-B494-C30A31DF58D4}" srcId="{7F79720F-E377-5344-9A85-AFB0F93B85CF}" destId="{AEAA4B00-9826-6C43-9661-FBB2B391EB8C}" srcOrd="4" destOrd="0" parTransId="{F60696E8-1AFF-4242-AFEC-48F064D37990}" sibTransId="{014429E6-A74A-D14D-9C28-1650F2B9EF4E}"/>
    <dgm:cxn modelId="{4847154F-8122-E545-BFE9-FE0D2254CA64}" srcId="{F661BF27-3B17-DD40-95C5-81C23D7C8061}" destId="{BAD1B133-3FB4-464C-A351-6F91810CD99E}" srcOrd="0" destOrd="0" parTransId="{736A4E65-B531-E547-B202-8F8898FAB6E9}" sibTransId="{86F678DF-B5F7-8C4B-8A6C-FD1FE14096F1}"/>
    <dgm:cxn modelId="{C878F039-0BE5-7B4C-A238-12542864A3CD}" srcId="{D2585831-502D-374B-A192-B7BABC6D4047}" destId="{F661BF27-3B17-DD40-95C5-81C23D7C8061}" srcOrd="1" destOrd="0" parTransId="{CE9AFAC9-BEB6-734D-8EE3-122E2573F04B}" sibTransId="{0AA3D669-0874-F54C-9B68-AB116181B3C4}"/>
    <dgm:cxn modelId="{E9DC3949-8189-614E-8E34-61CF92626D2A}" type="presOf" srcId="{D2585831-502D-374B-A192-B7BABC6D4047}" destId="{4AE73C61-08A4-BB42-923D-F4637248A0CC}" srcOrd="0" destOrd="0" presId="urn:microsoft.com/office/officeart/2005/8/layout/target2"/>
    <dgm:cxn modelId="{6BB18F36-1EFB-1B40-AB12-DFEB2BAED6CD}" type="presOf" srcId="{7F79720F-E377-5344-9A85-AFB0F93B85CF}" destId="{9EC0930A-9BAA-D347-A334-BC7E180A4743}" srcOrd="0" destOrd="0" presId="urn:microsoft.com/office/officeart/2005/8/layout/target2"/>
    <dgm:cxn modelId="{C0B35203-E1EA-1F4F-9021-D80D2FC50ABF}" type="presOf" srcId="{9083D836-F9C2-FD40-994A-FBDB3E6A01B7}" destId="{5C554690-5023-454D-81BF-0F8EF7FE64E8}" srcOrd="0" destOrd="0" presId="urn:microsoft.com/office/officeart/2005/8/layout/target2"/>
    <dgm:cxn modelId="{5CEDC3E7-7F37-E44B-9947-528F5B34C7A4}" type="presOf" srcId="{6E822890-7F5D-BA48-A9ED-10EE404E778C}" destId="{43D95310-0335-8948-925B-493826D68CA7}" srcOrd="0" destOrd="0" presId="urn:microsoft.com/office/officeart/2005/8/layout/target2"/>
    <dgm:cxn modelId="{B6086D6C-149D-C540-8419-E6FC3F823604}" type="presOf" srcId="{9A9FCB9E-A1F1-0F41-9552-36D8BD5C236C}" destId="{54116479-2825-CE4B-A0CD-356DD46D1C46}" srcOrd="0" destOrd="0" presId="urn:microsoft.com/office/officeart/2005/8/layout/target2"/>
    <dgm:cxn modelId="{79BBBC5F-A9F5-6C4B-A81B-56A2BD7B9031}" srcId="{7F79720F-E377-5344-9A85-AFB0F93B85CF}" destId="{52E6D3D1-ABE1-3940-A3F1-FD380C960DD1}" srcOrd="2" destOrd="0" parTransId="{B50FECC3-7EE9-3F44-B903-D1E4F55A26F2}" sibTransId="{02C9860E-AA50-844C-A097-78F218E24063}"/>
    <dgm:cxn modelId="{78E55AEF-42F6-4C41-B7FC-72E773609FC6}" type="presOf" srcId="{52E6D3D1-ABE1-3940-A3F1-FD380C960DD1}" destId="{2BFD2A48-BAFB-C448-9560-380462349BFA}" srcOrd="0" destOrd="0" presId="urn:microsoft.com/office/officeart/2005/8/layout/target2"/>
    <dgm:cxn modelId="{A50FDAFF-E888-4141-ABE8-EB107623D90C}" srcId="{7F79720F-E377-5344-9A85-AFB0F93B85CF}" destId="{5BBA2911-4874-C74E-85E2-4C5F8F6462D9}" srcOrd="0" destOrd="0" parTransId="{72E3CE4C-AB68-E447-8363-547C71E9E9EE}" sibTransId="{7F69016B-A921-584C-81B5-0FCF19B650FC}"/>
    <dgm:cxn modelId="{2C9A8C07-B658-9D4D-BE2E-E9C07797103D}" srcId="{D2585831-502D-374B-A192-B7BABC6D4047}" destId="{9083D836-F9C2-FD40-994A-FBDB3E6A01B7}" srcOrd="0" destOrd="0" parTransId="{BEC757D0-ECF8-C74C-9713-97041B080D64}" sibTransId="{8036F8FD-772A-904A-A70C-A16E59E6D5BD}"/>
    <dgm:cxn modelId="{48AE94D2-185F-BF49-B0AE-F301A02878BC}" type="presOf" srcId="{BAD1B133-3FB4-464C-A351-6F91810CD99E}" destId="{EA68CD54-2321-944A-9097-D8C9F2E9C2D9}" srcOrd="0" destOrd="0" presId="urn:microsoft.com/office/officeart/2005/8/layout/target2"/>
    <dgm:cxn modelId="{D2A0ABD5-695B-B044-8F63-7563A3F7D76C}" srcId="{7F79720F-E377-5344-9A85-AFB0F93B85CF}" destId="{6E822890-7F5D-BA48-A9ED-10EE404E778C}" srcOrd="1" destOrd="0" parTransId="{11F5D556-1EBA-3446-B76E-D7F2228000ED}" sibTransId="{6109DA0B-B19C-B241-A668-5D4631C27D39}"/>
    <dgm:cxn modelId="{6239CC0B-794B-3149-9C10-B0198AC8F816}" type="presOf" srcId="{AEAA4B00-9826-6C43-9661-FBB2B391EB8C}" destId="{A184587C-4EF5-0248-B0F8-E4E73CF3787B}" srcOrd="0" destOrd="0" presId="urn:microsoft.com/office/officeart/2005/8/layout/target2"/>
    <dgm:cxn modelId="{BD84DBFF-15DC-6A46-B85A-9AAD7A886181}" type="presOf" srcId="{F661BF27-3B17-DD40-95C5-81C23D7C8061}" destId="{B4B2A9B5-CBBA-C949-942A-35DE101CCDFE}" srcOrd="0" destOrd="0" presId="urn:microsoft.com/office/officeart/2005/8/layout/target2"/>
    <dgm:cxn modelId="{0FFC1049-F110-9C4C-8DF4-9BDDA7CA9A2E}" type="presParOf" srcId="{4AE73C61-08A4-BB42-923D-F4637248A0CC}" destId="{37E71A41-6A0A-4144-ABAE-9065F23B6835}" srcOrd="0" destOrd="0" presId="urn:microsoft.com/office/officeart/2005/8/layout/target2"/>
    <dgm:cxn modelId="{CC7F0AA1-E09D-5645-95A1-7106CA8FA0CB}" type="presParOf" srcId="{37E71A41-6A0A-4144-ABAE-9065F23B6835}" destId="{5C554690-5023-454D-81BF-0F8EF7FE64E8}" srcOrd="0" destOrd="0" presId="urn:microsoft.com/office/officeart/2005/8/layout/target2"/>
    <dgm:cxn modelId="{8A4C2525-D995-D245-96B9-CCC865DC9F11}" type="presParOf" srcId="{37E71A41-6A0A-4144-ABAE-9065F23B6835}" destId="{DB13DB65-DE9F-594C-8582-A1FC74E9C6C0}" srcOrd="1" destOrd="0" presId="urn:microsoft.com/office/officeart/2005/8/layout/target2"/>
    <dgm:cxn modelId="{3294C466-FFB1-5A44-84B2-ED98FC1B3BB4}" type="presParOf" srcId="{4AE73C61-08A4-BB42-923D-F4637248A0CC}" destId="{6EEF0F2A-3A05-1E47-A263-FF215CF47948}" srcOrd="1" destOrd="0" presId="urn:microsoft.com/office/officeart/2005/8/layout/target2"/>
    <dgm:cxn modelId="{5F367406-4A58-324F-AC6C-C5413E584C35}" type="presParOf" srcId="{6EEF0F2A-3A05-1E47-A263-FF215CF47948}" destId="{B4B2A9B5-CBBA-C949-942A-35DE101CCDFE}" srcOrd="0" destOrd="0" presId="urn:microsoft.com/office/officeart/2005/8/layout/target2"/>
    <dgm:cxn modelId="{5AC4AEE9-CF85-1D43-A2DF-23DD26010196}" type="presParOf" srcId="{6EEF0F2A-3A05-1E47-A263-FF215CF47948}" destId="{34E8E3CA-E7C5-6D41-94BA-38DE703CBBA7}" srcOrd="1" destOrd="0" presId="urn:microsoft.com/office/officeart/2005/8/layout/target2"/>
    <dgm:cxn modelId="{13D5F622-7DB2-E74A-87DE-D7D94A389BD3}" type="presParOf" srcId="{34E8E3CA-E7C5-6D41-94BA-38DE703CBBA7}" destId="{EA68CD54-2321-944A-9097-D8C9F2E9C2D9}" srcOrd="0" destOrd="0" presId="urn:microsoft.com/office/officeart/2005/8/layout/target2"/>
    <dgm:cxn modelId="{B4EC5EE1-F2F9-8248-9D12-90E418CDD1F9}" type="presParOf" srcId="{4AE73C61-08A4-BB42-923D-F4637248A0CC}" destId="{AB03BA1D-91DF-8B4F-B43D-D1B478197768}" srcOrd="2" destOrd="0" presId="urn:microsoft.com/office/officeart/2005/8/layout/target2"/>
    <dgm:cxn modelId="{8C0AD04F-29D6-634F-B65D-804A7C3AEA91}" type="presParOf" srcId="{AB03BA1D-91DF-8B4F-B43D-D1B478197768}" destId="{9EC0930A-9BAA-D347-A334-BC7E180A4743}" srcOrd="0" destOrd="0" presId="urn:microsoft.com/office/officeart/2005/8/layout/target2"/>
    <dgm:cxn modelId="{D37F99F3-CE92-9B43-BA0F-90084D4B045D}" type="presParOf" srcId="{AB03BA1D-91DF-8B4F-B43D-D1B478197768}" destId="{851B01E6-80ED-E345-8BEA-AD24321E99DF}" srcOrd="1" destOrd="0" presId="urn:microsoft.com/office/officeart/2005/8/layout/target2"/>
    <dgm:cxn modelId="{85ED0D2A-B5CE-E44F-AEAD-A1BED1E02F2E}" type="presParOf" srcId="{851B01E6-80ED-E345-8BEA-AD24321E99DF}" destId="{91813869-71C4-7749-AA7F-6F71B8046448}" srcOrd="0" destOrd="0" presId="urn:microsoft.com/office/officeart/2005/8/layout/target2"/>
    <dgm:cxn modelId="{C773B59C-41DC-A548-AB03-F269FDDAB4F6}" type="presParOf" srcId="{851B01E6-80ED-E345-8BEA-AD24321E99DF}" destId="{D62C8E5A-DCDA-9C4F-BCCD-DA89BEF23B4E}" srcOrd="1" destOrd="0" presId="urn:microsoft.com/office/officeart/2005/8/layout/target2"/>
    <dgm:cxn modelId="{8DDB8814-F369-234A-B0D6-AE2DBF356FC4}" type="presParOf" srcId="{851B01E6-80ED-E345-8BEA-AD24321E99DF}" destId="{43D95310-0335-8948-925B-493826D68CA7}" srcOrd="2" destOrd="0" presId="urn:microsoft.com/office/officeart/2005/8/layout/target2"/>
    <dgm:cxn modelId="{B753E267-C692-A14A-838A-D216DBDC5B9E}" type="presParOf" srcId="{851B01E6-80ED-E345-8BEA-AD24321E99DF}" destId="{4E6DDC86-C701-C443-9AB2-0E9A35DB7AD9}" srcOrd="3" destOrd="0" presId="urn:microsoft.com/office/officeart/2005/8/layout/target2"/>
    <dgm:cxn modelId="{AF4B874F-1A41-B44B-A5EC-FE80B31679EC}" type="presParOf" srcId="{851B01E6-80ED-E345-8BEA-AD24321E99DF}" destId="{2BFD2A48-BAFB-C448-9560-380462349BFA}" srcOrd="4" destOrd="0" presId="urn:microsoft.com/office/officeart/2005/8/layout/target2"/>
    <dgm:cxn modelId="{0C4A58DD-C2CD-5B42-83D4-ED8D8737B475}" type="presParOf" srcId="{851B01E6-80ED-E345-8BEA-AD24321E99DF}" destId="{7E95640C-67A1-F344-B8CD-301632A9C6A3}" srcOrd="5" destOrd="0" presId="urn:microsoft.com/office/officeart/2005/8/layout/target2"/>
    <dgm:cxn modelId="{78266B7C-452E-614B-A7DE-7E0103291EA0}" type="presParOf" srcId="{851B01E6-80ED-E345-8BEA-AD24321E99DF}" destId="{54116479-2825-CE4B-A0CD-356DD46D1C46}" srcOrd="6" destOrd="0" presId="urn:microsoft.com/office/officeart/2005/8/layout/target2"/>
    <dgm:cxn modelId="{46A9448A-09D8-E34F-B65B-F3998BB80E2A}" type="presParOf" srcId="{851B01E6-80ED-E345-8BEA-AD24321E99DF}" destId="{EDF3239A-57F4-AF43-97AF-9D01BB7064C9}" srcOrd="7" destOrd="0" presId="urn:microsoft.com/office/officeart/2005/8/layout/target2"/>
    <dgm:cxn modelId="{3101F711-CD9F-2B4F-B31D-92847D39FEA7}" type="presParOf" srcId="{851B01E6-80ED-E345-8BEA-AD24321E99DF}" destId="{A184587C-4EF5-0248-B0F8-E4E73CF3787B}"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14355C-BD07-304E-A9A7-5B5A8E330603}"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3271F505-C3FF-754B-908B-494AD0E2A605}">
      <dgm:prSet/>
      <dgm:spPr>
        <a:ln>
          <a:solidFill>
            <a:srgbClr val="8000FF"/>
          </a:solidFill>
        </a:ln>
      </dgm:spPr>
      <dgm:t>
        <a:bodyPr/>
        <a:lstStyle/>
        <a:p>
          <a:pPr rtl="0"/>
          <a:r>
            <a:rPr lang="en-US" dirty="0" smtClean="0"/>
            <a:t>In 1970 Fairchild produced the first relatively capacious semiconductor memory</a:t>
          </a:r>
          <a:endParaRPr lang="en-US" dirty="0"/>
        </a:p>
      </dgm:t>
    </dgm:pt>
    <dgm:pt modelId="{F33400EB-03E8-D046-8134-1D7B1F0B279C}" type="parTrans" cxnId="{66D9707E-017F-0541-B9E4-82E8448EF0C1}">
      <dgm:prSet/>
      <dgm:spPr/>
      <dgm:t>
        <a:bodyPr/>
        <a:lstStyle/>
        <a:p>
          <a:endParaRPr lang="en-US"/>
        </a:p>
      </dgm:t>
    </dgm:pt>
    <dgm:pt modelId="{1705B43B-9B94-774F-8E8E-1DD57A15E1C3}" type="sibTrans" cxnId="{66D9707E-017F-0541-B9E4-82E8448EF0C1}">
      <dgm:prSet/>
      <dgm:spPr/>
      <dgm:t>
        <a:bodyPr/>
        <a:lstStyle/>
        <a:p>
          <a:endParaRPr lang="en-US"/>
        </a:p>
      </dgm:t>
    </dgm:pt>
    <dgm:pt modelId="{817284ED-408B-1142-8761-CBD62D7F989C}">
      <dgm:prSet/>
      <dgm:spPr>
        <a:ln>
          <a:solidFill>
            <a:schemeClr val="accent3"/>
          </a:solidFill>
        </a:ln>
      </dgm:spPr>
      <dgm:t>
        <a:bodyPr/>
        <a:lstStyle/>
        <a:p>
          <a:pPr rtl="0"/>
          <a:r>
            <a:rPr lang="en-US" dirty="0" smtClean="0"/>
            <a:t>Chip was about the size of a single core</a:t>
          </a:r>
          <a:endParaRPr lang="en-US" dirty="0"/>
        </a:p>
      </dgm:t>
    </dgm:pt>
    <dgm:pt modelId="{97CBEE3D-6F45-9140-8FB3-C772A9165A86}" type="parTrans" cxnId="{CAF8D241-9843-4643-908B-783DD0D62DB8}">
      <dgm:prSet/>
      <dgm:spPr/>
      <dgm:t>
        <a:bodyPr/>
        <a:lstStyle/>
        <a:p>
          <a:endParaRPr lang="en-US"/>
        </a:p>
      </dgm:t>
    </dgm:pt>
    <dgm:pt modelId="{02241F8F-F691-FD45-85D7-7763B76C4782}" type="sibTrans" cxnId="{CAF8D241-9843-4643-908B-783DD0D62DB8}">
      <dgm:prSet/>
      <dgm:spPr/>
      <dgm:t>
        <a:bodyPr/>
        <a:lstStyle/>
        <a:p>
          <a:endParaRPr lang="en-US"/>
        </a:p>
      </dgm:t>
    </dgm:pt>
    <dgm:pt modelId="{6834AEE2-8096-5B4C-9533-188046F45A57}">
      <dgm:prSet/>
      <dgm:spPr>
        <a:ln>
          <a:solidFill>
            <a:schemeClr val="accent3"/>
          </a:solidFill>
        </a:ln>
      </dgm:spPr>
      <dgm:t>
        <a:bodyPr/>
        <a:lstStyle/>
        <a:p>
          <a:pPr rtl="0"/>
          <a:r>
            <a:rPr lang="en-US" dirty="0" smtClean="0"/>
            <a:t>Could hold 256 bits of memory</a:t>
          </a:r>
          <a:endParaRPr lang="en-US" dirty="0"/>
        </a:p>
      </dgm:t>
    </dgm:pt>
    <dgm:pt modelId="{FD9327AE-87AA-6345-9BC0-4BDE8AE5AAD6}" type="parTrans" cxnId="{F58FF5D7-B6ED-F047-9A38-29337FD68537}">
      <dgm:prSet/>
      <dgm:spPr/>
      <dgm:t>
        <a:bodyPr/>
        <a:lstStyle/>
        <a:p>
          <a:endParaRPr lang="en-US"/>
        </a:p>
      </dgm:t>
    </dgm:pt>
    <dgm:pt modelId="{F8DE7C9B-37F6-4945-832C-8BA2E140444E}" type="sibTrans" cxnId="{F58FF5D7-B6ED-F047-9A38-29337FD68537}">
      <dgm:prSet/>
      <dgm:spPr/>
      <dgm:t>
        <a:bodyPr/>
        <a:lstStyle/>
        <a:p>
          <a:endParaRPr lang="en-US"/>
        </a:p>
      </dgm:t>
    </dgm:pt>
    <dgm:pt modelId="{B4C1D064-BA44-844B-A2F2-1467D57B3DC4}">
      <dgm:prSet/>
      <dgm:spPr>
        <a:ln>
          <a:solidFill>
            <a:schemeClr val="accent3"/>
          </a:solidFill>
        </a:ln>
      </dgm:spPr>
      <dgm:t>
        <a:bodyPr/>
        <a:lstStyle/>
        <a:p>
          <a:pPr rtl="0"/>
          <a:r>
            <a:rPr lang="en-US" dirty="0" smtClean="0"/>
            <a:t>Non-destructive</a:t>
          </a:r>
          <a:endParaRPr lang="en-US" dirty="0"/>
        </a:p>
      </dgm:t>
    </dgm:pt>
    <dgm:pt modelId="{7D7594D6-9390-6C4A-8F58-04ACCAB058EA}" type="parTrans" cxnId="{19545A82-0EF7-424A-B17C-075AB7479C76}">
      <dgm:prSet/>
      <dgm:spPr/>
      <dgm:t>
        <a:bodyPr/>
        <a:lstStyle/>
        <a:p>
          <a:endParaRPr lang="en-US"/>
        </a:p>
      </dgm:t>
    </dgm:pt>
    <dgm:pt modelId="{D4F10827-D5DD-8342-9C1A-E83DCE9D6F49}" type="sibTrans" cxnId="{19545A82-0EF7-424A-B17C-075AB7479C76}">
      <dgm:prSet/>
      <dgm:spPr/>
      <dgm:t>
        <a:bodyPr/>
        <a:lstStyle/>
        <a:p>
          <a:endParaRPr lang="en-US"/>
        </a:p>
      </dgm:t>
    </dgm:pt>
    <dgm:pt modelId="{2026C043-D031-5640-8E56-22C54ED33342}">
      <dgm:prSet/>
      <dgm:spPr>
        <a:ln>
          <a:solidFill>
            <a:schemeClr val="accent3"/>
          </a:solidFill>
        </a:ln>
      </dgm:spPr>
      <dgm:t>
        <a:bodyPr/>
        <a:lstStyle/>
        <a:p>
          <a:pPr rtl="0"/>
          <a:r>
            <a:rPr lang="en-US" dirty="0" smtClean="0"/>
            <a:t>Much faster than core </a:t>
          </a:r>
          <a:endParaRPr lang="en-US" dirty="0"/>
        </a:p>
      </dgm:t>
    </dgm:pt>
    <dgm:pt modelId="{DCEF23BA-964B-CA45-961E-2A94EC5CC5FE}" type="parTrans" cxnId="{348BF8BD-1A08-4645-A887-68EADAD8A464}">
      <dgm:prSet/>
      <dgm:spPr/>
      <dgm:t>
        <a:bodyPr/>
        <a:lstStyle/>
        <a:p>
          <a:endParaRPr lang="en-US"/>
        </a:p>
      </dgm:t>
    </dgm:pt>
    <dgm:pt modelId="{223A53D8-C58D-9F40-A10B-F52EB18B1370}" type="sibTrans" cxnId="{348BF8BD-1A08-4645-A887-68EADAD8A464}">
      <dgm:prSet/>
      <dgm:spPr/>
      <dgm:t>
        <a:bodyPr/>
        <a:lstStyle/>
        <a:p>
          <a:endParaRPr lang="en-US"/>
        </a:p>
      </dgm:t>
    </dgm:pt>
    <dgm:pt modelId="{8AF4DBE5-D1CE-DD4C-9CE4-60DD5602C7CA}">
      <dgm:prSet/>
      <dgm:spPr>
        <a:ln>
          <a:solidFill>
            <a:srgbClr val="8000FF"/>
          </a:solidFill>
        </a:ln>
      </dgm:spPr>
      <dgm:t>
        <a:bodyPr/>
        <a:lstStyle/>
        <a:p>
          <a:pPr rtl="0"/>
          <a:r>
            <a:rPr lang="en-US" dirty="0" smtClean="0"/>
            <a:t>In 1974 the price per bit of semiconductor memory dropped below the price per bit of core memory</a:t>
          </a:r>
          <a:endParaRPr lang="en-US" dirty="0"/>
        </a:p>
      </dgm:t>
    </dgm:pt>
    <dgm:pt modelId="{1EF48EDA-8CF5-8D42-AB40-54229C718025}" type="parTrans" cxnId="{CD0CE997-B428-C74D-8F50-0415CF76E67F}">
      <dgm:prSet/>
      <dgm:spPr/>
      <dgm:t>
        <a:bodyPr/>
        <a:lstStyle/>
        <a:p>
          <a:endParaRPr lang="en-US"/>
        </a:p>
      </dgm:t>
    </dgm:pt>
    <dgm:pt modelId="{4BBEC0EF-1496-4149-8F4F-48A1110908BB}" type="sibTrans" cxnId="{CD0CE997-B428-C74D-8F50-0415CF76E67F}">
      <dgm:prSet/>
      <dgm:spPr/>
      <dgm:t>
        <a:bodyPr/>
        <a:lstStyle/>
        <a:p>
          <a:endParaRPr lang="en-US"/>
        </a:p>
      </dgm:t>
    </dgm:pt>
    <dgm:pt modelId="{CA3D650F-52D7-2F4F-96C0-F0B31CBB53DA}">
      <dgm:prSet/>
      <dgm:spPr>
        <a:ln>
          <a:solidFill>
            <a:schemeClr val="accent3"/>
          </a:solidFill>
        </a:ln>
      </dgm:spPr>
      <dgm:t>
        <a:bodyPr/>
        <a:lstStyle/>
        <a:p>
          <a:pPr rtl="0"/>
          <a:r>
            <a:rPr lang="en-US" dirty="0" smtClean="0"/>
            <a:t>There has been a continuing and rapid decline in memory cost accompanied by a corresponding increase in physical memory density</a:t>
          </a:r>
          <a:endParaRPr lang="en-US" dirty="0"/>
        </a:p>
      </dgm:t>
    </dgm:pt>
    <dgm:pt modelId="{A66D4ECC-D4F4-E946-A41F-706FD48B82C5}" type="parTrans" cxnId="{D7663D01-0AFF-1144-8F20-B3F30BD3A7F8}">
      <dgm:prSet/>
      <dgm:spPr/>
      <dgm:t>
        <a:bodyPr/>
        <a:lstStyle/>
        <a:p>
          <a:endParaRPr lang="en-US"/>
        </a:p>
      </dgm:t>
    </dgm:pt>
    <dgm:pt modelId="{1B254916-FADB-4243-BF0F-BD3D68E12D68}" type="sibTrans" cxnId="{D7663D01-0AFF-1144-8F20-B3F30BD3A7F8}">
      <dgm:prSet/>
      <dgm:spPr/>
      <dgm:t>
        <a:bodyPr/>
        <a:lstStyle/>
        <a:p>
          <a:endParaRPr lang="en-US"/>
        </a:p>
      </dgm:t>
    </dgm:pt>
    <dgm:pt modelId="{CD2163DA-4932-084C-9EAD-3AEB9F60245D}">
      <dgm:prSet/>
      <dgm:spPr>
        <a:ln>
          <a:solidFill>
            <a:schemeClr val="accent3"/>
          </a:solidFill>
        </a:ln>
      </dgm:spPr>
      <dgm:t>
        <a:bodyPr/>
        <a:lstStyle/>
        <a:p>
          <a:pPr rtl="0"/>
          <a:r>
            <a:rPr lang="en-US" dirty="0" smtClean="0"/>
            <a:t>Developments in memory and processor technologies changed the nature of computers in less than a decade</a:t>
          </a:r>
          <a:endParaRPr lang="en-US" dirty="0"/>
        </a:p>
      </dgm:t>
    </dgm:pt>
    <dgm:pt modelId="{4ABAB12B-92BE-E24A-B331-12256B8252D9}" type="parTrans" cxnId="{CEBEFBD1-92F3-9A4C-82DE-60717B78124D}">
      <dgm:prSet/>
      <dgm:spPr/>
      <dgm:t>
        <a:bodyPr/>
        <a:lstStyle/>
        <a:p>
          <a:endParaRPr lang="en-US"/>
        </a:p>
      </dgm:t>
    </dgm:pt>
    <dgm:pt modelId="{0ED0B7DD-BF44-F54A-ADEA-926BD221FD74}" type="sibTrans" cxnId="{CEBEFBD1-92F3-9A4C-82DE-60717B78124D}">
      <dgm:prSet/>
      <dgm:spPr/>
      <dgm:t>
        <a:bodyPr/>
        <a:lstStyle/>
        <a:p>
          <a:endParaRPr lang="en-US"/>
        </a:p>
      </dgm:t>
    </dgm:pt>
    <dgm:pt modelId="{0CEB27C1-112D-8A4D-9AAB-F203F016997D}">
      <dgm:prSet/>
      <dgm:spPr/>
      <dgm:t>
        <a:bodyPr/>
        <a:lstStyle/>
        <a:p>
          <a:pPr rtl="0"/>
          <a:r>
            <a:rPr lang="en-US" dirty="0" smtClean="0"/>
            <a:t>Since 1970 semiconductor memory has been through 13 generations</a:t>
          </a:r>
          <a:endParaRPr lang="en-US" dirty="0"/>
        </a:p>
      </dgm:t>
    </dgm:pt>
    <dgm:pt modelId="{089018F7-2654-B44D-80A3-09F3B23CF57C}" type="parTrans" cxnId="{0C9345FE-0504-C44A-BEAF-362AFA843266}">
      <dgm:prSet/>
      <dgm:spPr/>
      <dgm:t>
        <a:bodyPr/>
        <a:lstStyle/>
        <a:p>
          <a:endParaRPr lang="en-US"/>
        </a:p>
      </dgm:t>
    </dgm:pt>
    <dgm:pt modelId="{F166E183-B1E8-2144-A388-061C53E5C04F}" type="sibTrans" cxnId="{0C9345FE-0504-C44A-BEAF-362AFA843266}">
      <dgm:prSet/>
      <dgm:spPr/>
      <dgm:t>
        <a:bodyPr/>
        <a:lstStyle/>
        <a:p>
          <a:endParaRPr lang="en-US"/>
        </a:p>
      </dgm:t>
    </dgm:pt>
    <dgm:pt modelId="{E8A023F3-5302-0940-982A-A811C9D7D2C0}">
      <dgm:prSet/>
      <dgm:spPr>
        <a:ln>
          <a:solidFill>
            <a:schemeClr val="accent3"/>
          </a:solidFill>
        </a:ln>
      </dgm:spPr>
      <dgm:t>
        <a:bodyPr/>
        <a:lstStyle/>
        <a:p>
          <a:pPr rtl="0"/>
          <a:r>
            <a:rPr lang="en-US" dirty="0" smtClean="0"/>
            <a:t>Each generation has provided four times the storage density of the previous generation, accompanied by declining cost per bit and declining access time</a:t>
          </a:r>
          <a:endParaRPr lang="en-US" dirty="0"/>
        </a:p>
      </dgm:t>
    </dgm:pt>
    <dgm:pt modelId="{37E86A4C-33CA-3D45-BEDE-E5894586DC0E}" type="parTrans" cxnId="{848E2822-7458-BB44-8C16-D5D9C94D4E28}">
      <dgm:prSet/>
      <dgm:spPr/>
      <dgm:t>
        <a:bodyPr/>
        <a:lstStyle/>
        <a:p>
          <a:endParaRPr lang="en-US"/>
        </a:p>
      </dgm:t>
    </dgm:pt>
    <dgm:pt modelId="{75547D02-604D-704B-B115-83A23CFDDC4C}" type="sibTrans" cxnId="{848E2822-7458-BB44-8C16-D5D9C94D4E28}">
      <dgm:prSet/>
      <dgm:spPr/>
      <dgm:t>
        <a:bodyPr/>
        <a:lstStyle/>
        <a:p>
          <a:endParaRPr lang="en-US"/>
        </a:p>
      </dgm:t>
    </dgm:pt>
    <dgm:pt modelId="{D1EEF0AD-4235-D345-BDD8-F8C93C2C99BD}" type="pres">
      <dgm:prSet presAssocID="{2514355C-BD07-304E-A9A7-5B5A8E330603}" presName="Name0" presStyleCnt="0">
        <dgm:presLayoutVars>
          <dgm:dir/>
          <dgm:animLvl val="lvl"/>
          <dgm:resizeHandles val="exact"/>
        </dgm:presLayoutVars>
      </dgm:prSet>
      <dgm:spPr/>
      <dgm:t>
        <a:bodyPr/>
        <a:lstStyle/>
        <a:p>
          <a:endParaRPr lang="en-US"/>
        </a:p>
      </dgm:t>
    </dgm:pt>
    <dgm:pt modelId="{FE53E372-5F58-DD4D-89B5-378225F114BB}" type="pres">
      <dgm:prSet presAssocID="{0CEB27C1-112D-8A4D-9AAB-F203F016997D}" presName="boxAndChildren" presStyleCnt="0"/>
      <dgm:spPr/>
    </dgm:pt>
    <dgm:pt modelId="{0E1245A6-73B6-5C4F-8A80-957256B987E1}" type="pres">
      <dgm:prSet presAssocID="{0CEB27C1-112D-8A4D-9AAB-F203F016997D}" presName="parentTextBox" presStyleLbl="node1" presStyleIdx="0" presStyleCnt="3"/>
      <dgm:spPr/>
      <dgm:t>
        <a:bodyPr/>
        <a:lstStyle/>
        <a:p>
          <a:endParaRPr lang="en-US"/>
        </a:p>
      </dgm:t>
    </dgm:pt>
    <dgm:pt modelId="{EE39DE1C-6487-F644-B0FB-514DFD9A6203}" type="pres">
      <dgm:prSet presAssocID="{0CEB27C1-112D-8A4D-9AAB-F203F016997D}" presName="entireBox" presStyleLbl="node1" presStyleIdx="0" presStyleCnt="3" custLinFactNeighborX="-6195" custLinFactNeighborY="37365"/>
      <dgm:spPr/>
      <dgm:t>
        <a:bodyPr/>
        <a:lstStyle/>
        <a:p>
          <a:endParaRPr lang="en-US"/>
        </a:p>
      </dgm:t>
    </dgm:pt>
    <dgm:pt modelId="{AE196E9D-BD4C-3D49-B2AA-5A7688576163}" type="pres">
      <dgm:prSet presAssocID="{0CEB27C1-112D-8A4D-9AAB-F203F016997D}" presName="descendantBox" presStyleCnt="0"/>
      <dgm:spPr/>
    </dgm:pt>
    <dgm:pt modelId="{3D32EC06-2A10-E044-BF0D-8C73C5E8D97F}" type="pres">
      <dgm:prSet presAssocID="{E8A023F3-5302-0940-982A-A811C9D7D2C0}" presName="childTextBox" presStyleLbl="fgAccFollowNode1" presStyleIdx="0" presStyleCnt="7">
        <dgm:presLayoutVars>
          <dgm:bulletEnabled val="1"/>
        </dgm:presLayoutVars>
      </dgm:prSet>
      <dgm:spPr/>
      <dgm:t>
        <a:bodyPr/>
        <a:lstStyle/>
        <a:p>
          <a:endParaRPr lang="en-US"/>
        </a:p>
      </dgm:t>
    </dgm:pt>
    <dgm:pt modelId="{DE513A28-A35E-B541-BACA-C225CCCD837B}" type="pres">
      <dgm:prSet presAssocID="{4BBEC0EF-1496-4149-8F4F-48A1110908BB}" presName="sp" presStyleCnt="0"/>
      <dgm:spPr/>
    </dgm:pt>
    <dgm:pt modelId="{EEA73AED-1344-B547-8C17-A9067E08D3C6}" type="pres">
      <dgm:prSet presAssocID="{8AF4DBE5-D1CE-DD4C-9CE4-60DD5602C7CA}" presName="arrowAndChildren" presStyleCnt="0"/>
      <dgm:spPr/>
    </dgm:pt>
    <dgm:pt modelId="{AE2C2B1E-BC40-EA4C-8659-D1805A6BB825}" type="pres">
      <dgm:prSet presAssocID="{8AF4DBE5-D1CE-DD4C-9CE4-60DD5602C7CA}" presName="parentTextArrow" presStyleLbl="node1" presStyleIdx="0" presStyleCnt="3"/>
      <dgm:spPr/>
      <dgm:t>
        <a:bodyPr/>
        <a:lstStyle/>
        <a:p>
          <a:endParaRPr lang="en-US"/>
        </a:p>
      </dgm:t>
    </dgm:pt>
    <dgm:pt modelId="{9295D34B-13D6-E143-8FAA-4C45DFED13EF}" type="pres">
      <dgm:prSet presAssocID="{8AF4DBE5-D1CE-DD4C-9CE4-60DD5602C7CA}" presName="arrow" presStyleLbl="node1" presStyleIdx="1" presStyleCnt="3"/>
      <dgm:spPr/>
      <dgm:t>
        <a:bodyPr/>
        <a:lstStyle/>
        <a:p>
          <a:endParaRPr lang="en-US"/>
        </a:p>
      </dgm:t>
    </dgm:pt>
    <dgm:pt modelId="{EA0878F1-9D00-A54F-B2FA-2BB32B76DC1D}" type="pres">
      <dgm:prSet presAssocID="{8AF4DBE5-D1CE-DD4C-9CE4-60DD5602C7CA}" presName="descendantArrow" presStyleCnt="0"/>
      <dgm:spPr/>
    </dgm:pt>
    <dgm:pt modelId="{02DEDF47-B60B-174C-B68D-9085A3F1AB6A}" type="pres">
      <dgm:prSet presAssocID="{CA3D650F-52D7-2F4F-96C0-F0B31CBB53DA}" presName="childTextArrow" presStyleLbl="fgAccFollowNode1" presStyleIdx="1" presStyleCnt="7">
        <dgm:presLayoutVars>
          <dgm:bulletEnabled val="1"/>
        </dgm:presLayoutVars>
      </dgm:prSet>
      <dgm:spPr/>
      <dgm:t>
        <a:bodyPr/>
        <a:lstStyle/>
        <a:p>
          <a:endParaRPr lang="en-US"/>
        </a:p>
      </dgm:t>
    </dgm:pt>
    <dgm:pt modelId="{80A90482-38CF-964E-898E-B14683C6E887}" type="pres">
      <dgm:prSet presAssocID="{CD2163DA-4932-084C-9EAD-3AEB9F60245D}" presName="childTextArrow" presStyleLbl="fgAccFollowNode1" presStyleIdx="2" presStyleCnt="7">
        <dgm:presLayoutVars>
          <dgm:bulletEnabled val="1"/>
        </dgm:presLayoutVars>
      </dgm:prSet>
      <dgm:spPr/>
      <dgm:t>
        <a:bodyPr/>
        <a:lstStyle/>
        <a:p>
          <a:endParaRPr lang="en-US"/>
        </a:p>
      </dgm:t>
    </dgm:pt>
    <dgm:pt modelId="{D7656CE7-2034-9345-ACFA-A9F62F1415B6}" type="pres">
      <dgm:prSet presAssocID="{1705B43B-9B94-774F-8E8E-1DD57A15E1C3}" presName="sp" presStyleCnt="0"/>
      <dgm:spPr/>
    </dgm:pt>
    <dgm:pt modelId="{BBB7B630-6B70-2E4C-B572-DD0C4C9D9195}" type="pres">
      <dgm:prSet presAssocID="{3271F505-C3FF-754B-908B-494AD0E2A605}" presName="arrowAndChildren" presStyleCnt="0"/>
      <dgm:spPr/>
    </dgm:pt>
    <dgm:pt modelId="{958D548E-1C83-3C4D-B46A-75C8FC0C38EB}" type="pres">
      <dgm:prSet presAssocID="{3271F505-C3FF-754B-908B-494AD0E2A605}" presName="parentTextArrow" presStyleLbl="node1" presStyleIdx="1" presStyleCnt="3"/>
      <dgm:spPr/>
      <dgm:t>
        <a:bodyPr/>
        <a:lstStyle/>
        <a:p>
          <a:endParaRPr lang="en-US"/>
        </a:p>
      </dgm:t>
    </dgm:pt>
    <dgm:pt modelId="{20D983A6-25B2-D34F-9721-9F543575F986}" type="pres">
      <dgm:prSet presAssocID="{3271F505-C3FF-754B-908B-494AD0E2A605}" presName="arrow" presStyleLbl="node1" presStyleIdx="2" presStyleCnt="3"/>
      <dgm:spPr/>
      <dgm:t>
        <a:bodyPr/>
        <a:lstStyle/>
        <a:p>
          <a:endParaRPr lang="en-US"/>
        </a:p>
      </dgm:t>
    </dgm:pt>
    <dgm:pt modelId="{A6B4D42C-F817-E344-972B-D267A6FD2D31}" type="pres">
      <dgm:prSet presAssocID="{3271F505-C3FF-754B-908B-494AD0E2A605}" presName="descendantArrow" presStyleCnt="0"/>
      <dgm:spPr/>
    </dgm:pt>
    <dgm:pt modelId="{BCDEB9CC-91F2-B04C-BF78-8C8FAC34A974}" type="pres">
      <dgm:prSet presAssocID="{817284ED-408B-1142-8761-CBD62D7F989C}" presName="childTextArrow" presStyleLbl="fgAccFollowNode1" presStyleIdx="3" presStyleCnt="7">
        <dgm:presLayoutVars>
          <dgm:bulletEnabled val="1"/>
        </dgm:presLayoutVars>
      </dgm:prSet>
      <dgm:spPr/>
      <dgm:t>
        <a:bodyPr/>
        <a:lstStyle/>
        <a:p>
          <a:endParaRPr lang="en-US"/>
        </a:p>
      </dgm:t>
    </dgm:pt>
    <dgm:pt modelId="{22D687DF-5A41-C04B-83B2-990819124270}" type="pres">
      <dgm:prSet presAssocID="{6834AEE2-8096-5B4C-9533-188046F45A57}" presName="childTextArrow" presStyleLbl="fgAccFollowNode1" presStyleIdx="4" presStyleCnt="7">
        <dgm:presLayoutVars>
          <dgm:bulletEnabled val="1"/>
        </dgm:presLayoutVars>
      </dgm:prSet>
      <dgm:spPr/>
      <dgm:t>
        <a:bodyPr/>
        <a:lstStyle/>
        <a:p>
          <a:endParaRPr lang="en-US"/>
        </a:p>
      </dgm:t>
    </dgm:pt>
    <dgm:pt modelId="{97A27664-9A96-1645-A7EC-5BE951D18748}" type="pres">
      <dgm:prSet presAssocID="{B4C1D064-BA44-844B-A2F2-1467D57B3DC4}" presName="childTextArrow" presStyleLbl="fgAccFollowNode1" presStyleIdx="5" presStyleCnt="7">
        <dgm:presLayoutVars>
          <dgm:bulletEnabled val="1"/>
        </dgm:presLayoutVars>
      </dgm:prSet>
      <dgm:spPr/>
      <dgm:t>
        <a:bodyPr/>
        <a:lstStyle/>
        <a:p>
          <a:endParaRPr lang="en-US"/>
        </a:p>
      </dgm:t>
    </dgm:pt>
    <dgm:pt modelId="{23FFA982-4016-B24A-AD76-E71171B95C2B}" type="pres">
      <dgm:prSet presAssocID="{2026C043-D031-5640-8E56-22C54ED33342}" presName="childTextArrow" presStyleLbl="fgAccFollowNode1" presStyleIdx="6" presStyleCnt="7">
        <dgm:presLayoutVars>
          <dgm:bulletEnabled val="1"/>
        </dgm:presLayoutVars>
      </dgm:prSet>
      <dgm:spPr/>
      <dgm:t>
        <a:bodyPr/>
        <a:lstStyle/>
        <a:p>
          <a:endParaRPr lang="en-US"/>
        </a:p>
      </dgm:t>
    </dgm:pt>
  </dgm:ptLst>
  <dgm:cxnLst>
    <dgm:cxn modelId="{66D9707E-017F-0541-B9E4-82E8448EF0C1}" srcId="{2514355C-BD07-304E-A9A7-5B5A8E330603}" destId="{3271F505-C3FF-754B-908B-494AD0E2A605}" srcOrd="0" destOrd="0" parTransId="{F33400EB-03E8-D046-8134-1D7B1F0B279C}" sibTransId="{1705B43B-9B94-774F-8E8E-1DD57A15E1C3}"/>
    <dgm:cxn modelId="{4C8444A2-6668-6049-BAEB-FF1AB406E843}" type="presOf" srcId="{2026C043-D031-5640-8E56-22C54ED33342}" destId="{23FFA982-4016-B24A-AD76-E71171B95C2B}" srcOrd="0" destOrd="0" presId="urn:microsoft.com/office/officeart/2005/8/layout/process4"/>
    <dgm:cxn modelId="{081749AE-FF1D-BB4F-B79C-D1DB70F68934}" type="presOf" srcId="{3271F505-C3FF-754B-908B-494AD0E2A605}" destId="{20D983A6-25B2-D34F-9721-9F543575F986}" srcOrd="1" destOrd="0" presId="urn:microsoft.com/office/officeart/2005/8/layout/process4"/>
    <dgm:cxn modelId="{CD0CE997-B428-C74D-8F50-0415CF76E67F}" srcId="{2514355C-BD07-304E-A9A7-5B5A8E330603}" destId="{8AF4DBE5-D1CE-DD4C-9CE4-60DD5602C7CA}" srcOrd="1" destOrd="0" parTransId="{1EF48EDA-8CF5-8D42-AB40-54229C718025}" sibTransId="{4BBEC0EF-1496-4149-8F4F-48A1110908BB}"/>
    <dgm:cxn modelId="{348BF8BD-1A08-4645-A887-68EADAD8A464}" srcId="{3271F505-C3FF-754B-908B-494AD0E2A605}" destId="{2026C043-D031-5640-8E56-22C54ED33342}" srcOrd="3" destOrd="0" parTransId="{DCEF23BA-964B-CA45-961E-2A94EC5CC5FE}" sibTransId="{223A53D8-C58D-9F40-A10B-F52EB18B1370}"/>
    <dgm:cxn modelId="{43D584FC-61C5-B143-B581-77CC3085DDBB}" type="presOf" srcId="{B4C1D064-BA44-844B-A2F2-1467D57B3DC4}" destId="{97A27664-9A96-1645-A7EC-5BE951D18748}" srcOrd="0" destOrd="0" presId="urn:microsoft.com/office/officeart/2005/8/layout/process4"/>
    <dgm:cxn modelId="{CEBEFBD1-92F3-9A4C-82DE-60717B78124D}" srcId="{8AF4DBE5-D1CE-DD4C-9CE4-60DD5602C7CA}" destId="{CD2163DA-4932-084C-9EAD-3AEB9F60245D}" srcOrd="1" destOrd="0" parTransId="{4ABAB12B-92BE-E24A-B331-12256B8252D9}" sibTransId="{0ED0B7DD-BF44-F54A-ADEA-926BD221FD74}"/>
    <dgm:cxn modelId="{19545A82-0EF7-424A-B17C-075AB7479C76}" srcId="{3271F505-C3FF-754B-908B-494AD0E2A605}" destId="{B4C1D064-BA44-844B-A2F2-1467D57B3DC4}" srcOrd="2" destOrd="0" parTransId="{7D7594D6-9390-6C4A-8F58-04ACCAB058EA}" sibTransId="{D4F10827-D5DD-8342-9C1A-E83DCE9D6F49}"/>
    <dgm:cxn modelId="{14B5DD6A-E95B-1448-B3C5-A789EE383C0F}" type="presOf" srcId="{817284ED-408B-1142-8761-CBD62D7F989C}" destId="{BCDEB9CC-91F2-B04C-BF78-8C8FAC34A974}" srcOrd="0" destOrd="0" presId="urn:microsoft.com/office/officeart/2005/8/layout/process4"/>
    <dgm:cxn modelId="{B6D3633A-3115-224F-BE96-23EAD3EC9589}" type="presOf" srcId="{6834AEE2-8096-5B4C-9533-188046F45A57}" destId="{22D687DF-5A41-C04B-83B2-990819124270}" srcOrd="0" destOrd="0" presId="urn:microsoft.com/office/officeart/2005/8/layout/process4"/>
    <dgm:cxn modelId="{0C9345FE-0504-C44A-BEAF-362AFA843266}" srcId="{2514355C-BD07-304E-A9A7-5B5A8E330603}" destId="{0CEB27C1-112D-8A4D-9AAB-F203F016997D}" srcOrd="2" destOrd="0" parTransId="{089018F7-2654-B44D-80A3-09F3B23CF57C}" sibTransId="{F166E183-B1E8-2144-A388-061C53E5C04F}"/>
    <dgm:cxn modelId="{319218BD-0A7D-4C47-ACD9-8B98EE4C2F2C}" type="presOf" srcId="{3271F505-C3FF-754B-908B-494AD0E2A605}" destId="{958D548E-1C83-3C4D-B46A-75C8FC0C38EB}" srcOrd="0" destOrd="0" presId="urn:microsoft.com/office/officeart/2005/8/layout/process4"/>
    <dgm:cxn modelId="{1CF48607-F509-774B-A5C5-D62E86B9E18C}" type="presOf" srcId="{E8A023F3-5302-0940-982A-A811C9D7D2C0}" destId="{3D32EC06-2A10-E044-BF0D-8C73C5E8D97F}" srcOrd="0" destOrd="0" presId="urn:microsoft.com/office/officeart/2005/8/layout/process4"/>
    <dgm:cxn modelId="{075860D2-9471-AF46-A47A-02B00AE99BB5}" type="presOf" srcId="{8AF4DBE5-D1CE-DD4C-9CE4-60DD5602C7CA}" destId="{AE2C2B1E-BC40-EA4C-8659-D1805A6BB825}" srcOrd="0" destOrd="0" presId="urn:microsoft.com/office/officeart/2005/8/layout/process4"/>
    <dgm:cxn modelId="{848E2822-7458-BB44-8C16-D5D9C94D4E28}" srcId="{0CEB27C1-112D-8A4D-9AAB-F203F016997D}" destId="{E8A023F3-5302-0940-982A-A811C9D7D2C0}" srcOrd="0" destOrd="0" parTransId="{37E86A4C-33CA-3D45-BEDE-E5894586DC0E}" sibTransId="{75547D02-604D-704B-B115-83A23CFDDC4C}"/>
    <dgm:cxn modelId="{AC1503ED-51AF-A74E-B627-49CBDE6C0E0E}" type="presOf" srcId="{CA3D650F-52D7-2F4F-96C0-F0B31CBB53DA}" destId="{02DEDF47-B60B-174C-B68D-9085A3F1AB6A}" srcOrd="0" destOrd="0" presId="urn:microsoft.com/office/officeart/2005/8/layout/process4"/>
    <dgm:cxn modelId="{0A80F456-7E57-6F4D-B3DA-2FDCB7EAB096}" type="presOf" srcId="{2514355C-BD07-304E-A9A7-5B5A8E330603}" destId="{D1EEF0AD-4235-D345-BDD8-F8C93C2C99BD}" srcOrd="0" destOrd="0" presId="urn:microsoft.com/office/officeart/2005/8/layout/process4"/>
    <dgm:cxn modelId="{CAF8D241-9843-4643-908B-783DD0D62DB8}" srcId="{3271F505-C3FF-754B-908B-494AD0E2A605}" destId="{817284ED-408B-1142-8761-CBD62D7F989C}" srcOrd="0" destOrd="0" parTransId="{97CBEE3D-6F45-9140-8FB3-C772A9165A86}" sibTransId="{02241F8F-F691-FD45-85D7-7763B76C4782}"/>
    <dgm:cxn modelId="{F58FF5D7-B6ED-F047-9A38-29337FD68537}" srcId="{3271F505-C3FF-754B-908B-494AD0E2A605}" destId="{6834AEE2-8096-5B4C-9533-188046F45A57}" srcOrd="1" destOrd="0" parTransId="{FD9327AE-87AA-6345-9BC0-4BDE8AE5AAD6}" sibTransId="{F8DE7C9B-37F6-4945-832C-8BA2E140444E}"/>
    <dgm:cxn modelId="{ABA10A12-75E6-2A42-9D07-3A96EE056503}" type="presOf" srcId="{8AF4DBE5-D1CE-DD4C-9CE4-60DD5602C7CA}" destId="{9295D34B-13D6-E143-8FAA-4C45DFED13EF}" srcOrd="1" destOrd="0" presId="urn:microsoft.com/office/officeart/2005/8/layout/process4"/>
    <dgm:cxn modelId="{43281916-DEC6-8146-AE71-234F3596A14D}" type="presOf" srcId="{0CEB27C1-112D-8A4D-9AAB-F203F016997D}" destId="{0E1245A6-73B6-5C4F-8A80-957256B987E1}" srcOrd="0" destOrd="0" presId="urn:microsoft.com/office/officeart/2005/8/layout/process4"/>
    <dgm:cxn modelId="{13CADA39-04DF-594F-B350-5C402ED9819A}" type="presOf" srcId="{CD2163DA-4932-084C-9EAD-3AEB9F60245D}" destId="{80A90482-38CF-964E-898E-B14683C6E887}" srcOrd="0" destOrd="0" presId="urn:microsoft.com/office/officeart/2005/8/layout/process4"/>
    <dgm:cxn modelId="{D7663D01-0AFF-1144-8F20-B3F30BD3A7F8}" srcId="{8AF4DBE5-D1CE-DD4C-9CE4-60DD5602C7CA}" destId="{CA3D650F-52D7-2F4F-96C0-F0B31CBB53DA}" srcOrd="0" destOrd="0" parTransId="{A66D4ECC-D4F4-E946-A41F-706FD48B82C5}" sibTransId="{1B254916-FADB-4243-BF0F-BD3D68E12D68}"/>
    <dgm:cxn modelId="{A551593D-4A34-AE43-8D5D-FF989CBA947B}" type="presOf" srcId="{0CEB27C1-112D-8A4D-9AAB-F203F016997D}" destId="{EE39DE1C-6487-F644-B0FB-514DFD9A6203}" srcOrd="1" destOrd="0" presId="urn:microsoft.com/office/officeart/2005/8/layout/process4"/>
    <dgm:cxn modelId="{B2D2D115-D29D-024D-86C7-8436FFA47055}" type="presParOf" srcId="{D1EEF0AD-4235-D345-BDD8-F8C93C2C99BD}" destId="{FE53E372-5F58-DD4D-89B5-378225F114BB}" srcOrd="0" destOrd="0" presId="urn:microsoft.com/office/officeart/2005/8/layout/process4"/>
    <dgm:cxn modelId="{A91E965A-0C49-A241-AC28-F5E6D4126A09}" type="presParOf" srcId="{FE53E372-5F58-DD4D-89B5-378225F114BB}" destId="{0E1245A6-73B6-5C4F-8A80-957256B987E1}" srcOrd="0" destOrd="0" presId="urn:microsoft.com/office/officeart/2005/8/layout/process4"/>
    <dgm:cxn modelId="{D01CB32D-6E6C-5544-B17F-E4A221A5B7DE}" type="presParOf" srcId="{FE53E372-5F58-DD4D-89B5-378225F114BB}" destId="{EE39DE1C-6487-F644-B0FB-514DFD9A6203}" srcOrd="1" destOrd="0" presId="urn:microsoft.com/office/officeart/2005/8/layout/process4"/>
    <dgm:cxn modelId="{D40D2D4C-6BA9-0147-8F2C-8B39A16ED14F}" type="presParOf" srcId="{FE53E372-5F58-DD4D-89B5-378225F114BB}" destId="{AE196E9D-BD4C-3D49-B2AA-5A7688576163}" srcOrd="2" destOrd="0" presId="urn:microsoft.com/office/officeart/2005/8/layout/process4"/>
    <dgm:cxn modelId="{955DE040-1D62-4B4B-A12E-5D4D1AC44062}" type="presParOf" srcId="{AE196E9D-BD4C-3D49-B2AA-5A7688576163}" destId="{3D32EC06-2A10-E044-BF0D-8C73C5E8D97F}" srcOrd="0" destOrd="0" presId="urn:microsoft.com/office/officeart/2005/8/layout/process4"/>
    <dgm:cxn modelId="{50A179C7-F40A-8C40-9F0F-A4BD8EDCF951}" type="presParOf" srcId="{D1EEF0AD-4235-D345-BDD8-F8C93C2C99BD}" destId="{DE513A28-A35E-B541-BACA-C225CCCD837B}" srcOrd="1" destOrd="0" presId="urn:microsoft.com/office/officeart/2005/8/layout/process4"/>
    <dgm:cxn modelId="{273D9209-4C49-604E-AF6B-210CADE9A951}" type="presParOf" srcId="{D1EEF0AD-4235-D345-BDD8-F8C93C2C99BD}" destId="{EEA73AED-1344-B547-8C17-A9067E08D3C6}" srcOrd="2" destOrd="0" presId="urn:microsoft.com/office/officeart/2005/8/layout/process4"/>
    <dgm:cxn modelId="{EF3333BA-887C-9F48-9B1F-E93E02769EBB}" type="presParOf" srcId="{EEA73AED-1344-B547-8C17-A9067E08D3C6}" destId="{AE2C2B1E-BC40-EA4C-8659-D1805A6BB825}" srcOrd="0" destOrd="0" presId="urn:microsoft.com/office/officeart/2005/8/layout/process4"/>
    <dgm:cxn modelId="{AB1B0907-17AA-6E41-9FAD-ED61781E2CB1}" type="presParOf" srcId="{EEA73AED-1344-B547-8C17-A9067E08D3C6}" destId="{9295D34B-13D6-E143-8FAA-4C45DFED13EF}" srcOrd="1" destOrd="0" presId="urn:microsoft.com/office/officeart/2005/8/layout/process4"/>
    <dgm:cxn modelId="{672BB88F-0428-4F47-8C30-C4518E52FD4A}" type="presParOf" srcId="{EEA73AED-1344-B547-8C17-A9067E08D3C6}" destId="{EA0878F1-9D00-A54F-B2FA-2BB32B76DC1D}" srcOrd="2" destOrd="0" presId="urn:microsoft.com/office/officeart/2005/8/layout/process4"/>
    <dgm:cxn modelId="{DA6AAC38-A1B1-AA4E-A353-ECB08200612F}" type="presParOf" srcId="{EA0878F1-9D00-A54F-B2FA-2BB32B76DC1D}" destId="{02DEDF47-B60B-174C-B68D-9085A3F1AB6A}" srcOrd="0" destOrd="0" presId="urn:microsoft.com/office/officeart/2005/8/layout/process4"/>
    <dgm:cxn modelId="{9A82322D-12EA-C442-8565-2FC2D0A89456}" type="presParOf" srcId="{EA0878F1-9D00-A54F-B2FA-2BB32B76DC1D}" destId="{80A90482-38CF-964E-898E-B14683C6E887}" srcOrd="1" destOrd="0" presId="urn:microsoft.com/office/officeart/2005/8/layout/process4"/>
    <dgm:cxn modelId="{CB8C7336-EFC5-EB4E-B1B6-7E2A48A76FE1}" type="presParOf" srcId="{D1EEF0AD-4235-D345-BDD8-F8C93C2C99BD}" destId="{D7656CE7-2034-9345-ACFA-A9F62F1415B6}" srcOrd="3" destOrd="0" presId="urn:microsoft.com/office/officeart/2005/8/layout/process4"/>
    <dgm:cxn modelId="{D5F55CF5-F4EB-E240-83BA-33DA47ADB82B}" type="presParOf" srcId="{D1EEF0AD-4235-D345-BDD8-F8C93C2C99BD}" destId="{BBB7B630-6B70-2E4C-B572-DD0C4C9D9195}" srcOrd="4" destOrd="0" presId="urn:microsoft.com/office/officeart/2005/8/layout/process4"/>
    <dgm:cxn modelId="{9240AC60-635D-8A4F-98C5-6151A2D09DE6}" type="presParOf" srcId="{BBB7B630-6B70-2E4C-B572-DD0C4C9D9195}" destId="{958D548E-1C83-3C4D-B46A-75C8FC0C38EB}" srcOrd="0" destOrd="0" presId="urn:microsoft.com/office/officeart/2005/8/layout/process4"/>
    <dgm:cxn modelId="{2391E11D-2BA0-8D47-A239-BEAE6D061096}" type="presParOf" srcId="{BBB7B630-6B70-2E4C-B572-DD0C4C9D9195}" destId="{20D983A6-25B2-D34F-9721-9F543575F986}" srcOrd="1" destOrd="0" presId="urn:microsoft.com/office/officeart/2005/8/layout/process4"/>
    <dgm:cxn modelId="{596FD08F-8C7C-4A46-BFDE-23F561903732}" type="presParOf" srcId="{BBB7B630-6B70-2E4C-B572-DD0C4C9D9195}" destId="{A6B4D42C-F817-E344-972B-D267A6FD2D31}" srcOrd="2" destOrd="0" presId="urn:microsoft.com/office/officeart/2005/8/layout/process4"/>
    <dgm:cxn modelId="{67810FAB-7D00-9E4E-9654-8C05D17C8301}" type="presParOf" srcId="{A6B4D42C-F817-E344-972B-D267A6FD2D31}" destId="{BCDEB9CC-91F2-B04C-BF78-8C8FAC34A974}" srcOrd="0" destOrd="0" presId="urn:microsoft.com/office/officeart/2005/8/layout/process4"/>
    <dgm:cxn modelId="{5778A27B-34B4-9748-A87E-7D603708EE5D}" type="presParOf" srcId="{A6B4D42C-F817-E344-972B-D267A6FD2D31}" destId="{22D687DF-5A41-C04B-83B2-990819124270}" srcOrd="1" destOrd="0" presId="urn:microsoft.com/office/officeart/2005/8/layout/process4"/>
    <dgm:cxn modelId="{6CFFCCDB-6B5A-3442-A98E-AAD6B25C4E66}" type="presParOf" srcId="{A6B4D42C-F817-E344-972B-D267A6FD2D31}" destId="{97A27664-9A96-1645-A7EC-5BE951D18748}" srcOrd="2" destOrd="0" presId="urn:microsoft.com/office/officeart/2005/8/layout/process4"/>
    <dgm:cxn modelId="{EE0D94FE-DCC9-2243-80CC-3FA8F6417C74}" type="presParOf" srcId="{A6B4D42C-F817-E344-972B-D267A6FD2D31}" destId="{23FFA982-4016-B24A-AD76-E71171B95C2B}"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AEE847-EAD2-FE40-8C84-DA512223181C}"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1F9DFB5F-DB72-3648-AF91-4FECE9B6B05B}">
      <dgm:prSet/>
      <dgm:spPr/>
      <dgm:t>
        <a:bodyPr/>
        <a:lstStyle/>
        <a:p>
          <a:pPr rtl="0"/>
          <a:r>
            <a:rPr lang="en-US" dirty="0" smtClean="0"/>
            <a:t>Pipelining</a:t>
          </a:r>
          <a:endParaRPr lang="en-US" dirty="0"/>
        </a:p>
      </dgm:t>
    </dgm:pt>
    <dgm:pt modelId="{4AE55039-A559-5B46-940A-75ACC4386115}" type="parTrans" cxnId="{D4A65260-D363-034C-BC13-9724735933CB}">
      <dgm:prSet/>
      <dgm:spPr/>
      <dgm:t>
        <a:bodyPr/>
        <a:lstStyle/>
        <a:p>
          <a:endParaRPr lang="en-US"/>
        </a:p>
      </dgm:t>
    </dgm:pt>
    <dgm:pt modelId="{E8DDD59A-4B47-2445-810B-652711BDAF3F}" type="sibTrans" cxnId="{D4A65260-D363-034C-BC13-9724735933CB}">
      <dgm:prSet/>
      <dgm:spPr/>
      <dgm:t>
        <a:bodyPr/>
        <a:lstStyle/>
        <a:p>
          <a:endParaRPr lang="en-US"/>
        </a:p>
      </dgm:t>
    </dgm:pt>
    <dgm:pt modelId="{D0904AE8-993E-5942-97B6-306A66DF04F0}">
      <dgm:prSet/>
      <dgm:spPr/>
      <dgm:t>
        <a:bodyPr/>
        <a:lstStyle/>
        <a:p>
          <a:pPr rtl="0"/>
          <a:r>
            <a:rPr lang="en-US" dirty="0" smtClean="0"/>
            <a:t>Processor moves data or instructions into a conceptual pipe with all stages of the pipe processing simultaneously</a:t>
          </a:r>
          <a:endParaRPr lang="en-US" dirty="0"/>
        </a:p>
      </dgm:t>
    </dgm:pt>
    <dgm:pt modelId="{9F75FF9E-95F7-3A42-86AC-D87CBB9B2829}" type="parTrans" cxnId="{3F703D20-B38D-0440-87DC-35CF43E74087}">
      <dgm:prSet/>
      <dgm:spPr/>
      <dgm:t>
        <a:bodyPr/>
        <a:lstStyle/>
        <a:p>
          <a:endParaRPr lang="en-US"/>
        </a:p>
      </dgm:t>
    </dgm:pt>
    <dgm:pt modelId="{C6C74CB0-07D1-2444-933E-62ABDDE156FE}" type="sibTrans" cxnId="{3F703D20-B38D-0440-87DC-35CF43E74087}">
      <dgm:prSet/>
      <dgm:spPr/>
      <dgm:t>
        <a:bodyPr/>
        <a:lstStyle/>
        <a:p>
          <a:endParaRPr lang="en-US"/>
        </a:p>
      </dgm:t>
    </dgm:pt>
    <dgm:pt modelId="{9CFA17D8-46EF-D540-AC03-B1D783B08EBB}">
      <dgm:prSet/>
      <dgm:spPr/>
      <dgm:t>
        <a:bodyPr/>
        <a:lstStyle/>
        <a:p>
          <a:pPr rtl="0"/>
          <a:r>
            <a:rPr lang="en-US" dirty="0" smtClean="0"/>
            <a:t>Branch prediction</a:t>
          </a:r>
          <a:endParaRPr lang="en-US" dirty="0"/>
        </a:p>
      </dgm:t>
    </dgm:pt>
    <dgm:pt modelId="{76F69678-778B-5942-BA13-4C4F290378CC}" type="parTrans" cxnId="{2EC13DCA-044A-5F4E-BFC5-433958E2AAB6}">
      <dgm:prSet/>
      <dgm:spPr/>
      <dgm:t>
        <a:bodyPr/>
        <a:lstStyle/>
        <a:p>
          <a:endParaRPr lang="en-US"/>
        </a:p>
      </dgm:t>
    </dgm:pt>
    <dgm:pt modelId="{C9D2CDA4-3B56-B44E-9256-FA215816FA39}" type="sibTrans" cxnId="{2EC13DCA-044A-5F4E-BFC5-433958E2AAB6}">
      <dgm:prSet/>
      <dgm:spPr/>
      <dgm:t>
        <a:bodyPr/>
        <a:lstStyle/>
        <a:p>
          <a:endParaRPr lang="en-US"/>
        </a:p>
      </dgm:t>
    </dgm:pt>
    <dgm:pt modelId="{39E21E8D-BCE6-874A-8E05-4FFC68AFADA3}">
      <dgm:prSet/>
      <dgm:spPr/>
      <dgm:t>
        <a:bodyPr/>
        <a:lstStyle/>
        <a:p>
          <a:pPr rtl="0"/>
          <a:r>
            <a:rPr lang="en-US" dirty="0" smtClean="0"/>
            <a:t>Processor looks ahead in the instruction code fetched from memory and predicts which branches, or groups of instructions, are likely to be processed next</a:t>
          </a:r>
          <a:endParaRPr lang="en-US" dirty="0"/>
        </a:p>
      </dgm:t>
    </dgm:pt>
    <dgm:pt modelId="{D7E8EFC3-C4E7-A34B-B349-9059739AD4BB}" type="parTrans" cxnId="{D89EA3E6-2CA9-904E-B95E-CE3A420575DE}">
      <dgm:prSet/>
      <dgm:spPr/>
      <dgm:t>
        <a:bodyPr/>
        <a:lstStyle/>
        <a:p>
          <a:endParaRPr lang="en-US"/>
        </a:p>
      </dgm:t>
    </dgm:pt>
    <dgm:pt modelId="{A8B5980D-5E5F-7D4B-B523-AC127D7ABF5F}" type="sibTrans" cxnId="{D89EA3E6-2CA9-904E-B95E-CE3A420575DE}">
      <dgm:prSet/>
      <dgm:spPr/>
      <dgm:t>
        <a:bodyPr/>
        <a:lstStyle/>
        <a:p>
          <a:endParaRPr lang="en-US"/>
        </a:p>
      </dgm:t>
    </dgm:pt>
    <dgm:pt modelId="{30C97FF5-6C28-2047-A086-66AB02D8C9E6}">
      <dgm:prSet/>
      <dgm:spPr/>
      <dgm:t>
        <a:bodyPr/>
        <a:lstStyle/>
        <a:p>
          <a:pPr rtl="0"/>
          <a:r>
            <a:rPr lang="en-US" dirty="0" smtClean="0"/>
            <a:t>Data flow analysis</a:t>
          </a:r>
          <a:endParaRPr lang="en-US" dirty="0"/>
        </a:p>
      </dgm:t>
    </dgm:pt>
    <dgm:pt modelId="{8B33C48A-2DB3-7044-9606-73F5DE3532D7}" type="parTrans" cxnId="{8F91E62B-0F7C-5A42-841A-E7940D3EE6E8}">
      <dgm:prSet/>
      <dgm:spPr/>
      <dgm:t>
        <a:bodyPr/>
        <a:lstStyle/>
        <a:p>
          <a:endParaRPr lang="en-US"/>
        </a:p>
      </dgm:t>
    </dgm:pt>
    <dgm:pt modelId="{39F20121-8F60-EF4F-86A6-AFD0374E46AF}" type="sibTrans" cxnId="{8F91E62B-0F7C-5A42-841A-E7940D3EE6E8}">
      <dgm:prSet/>
      <dgm:spPr/>
      <dgm:t>
        <a:bodyPr/>
        <a:lstStyle/>
        <a:p>
          <a:endParaRPr lang="en-US"/>
        </a:p>
      </dgm:t>
    </dgm:pt>
    <dgm:pt modelId="{1ADEEF36-6D40-D44F-9B35-90E0CDA42AB8}">
      <dgm:prSet/>
      <dgm:spPr/>
      <dgm:t>
        <a:bodyPr/>
        <a:lstStyle/>
        <a:p>
          <a:pPr rtl="0"/>
          <a:r>
            <a:rPr lang="en-US" dirty="0" smtClean="0"/>
            <a:t>Processor analyzes which instructions are dependent on each other’s results, or data, to create an optimized schedule of instructions</a:t>
          </a:r>
          <a:endParaRPr lang="en-US" dirty="0"/>
        </a:p>
      </dgm:t>
    </dgm:pt>
    <dgm:pt modelId="{8BF2F0E2-2B88-9D4E-9A6B-A4483BF6CDE4}" type="parTrans" cxnId="{46F765FF-7156-694C-984E-6EAE0E5C28A5}">
      <dgm:prSet/>
      <dgm:spPr/>
      <dgm:t>
        <a:bodyPr/>
        <a:lstStyle/>
        <a:p>
          <a:endParaRPr lang="en-US"/>
        </a:p>
      </dgm:t>
    </dgm:pt>
    <dgm:pt modelId="{81FDBB88-0681-8E4E-8D8B-BB30C3BAFA65}" type="sibTrans" cxnId="{46F765FF-7156-694C-984E-6EAE0E5C28A5}">
      <dgm:prSet/>
      <dgm:spPr/>
      <dgm:t>
        <a:bodyPr/>
        <a:lstStyle/>
        <a:p>
          <a:endParaRPr lang="en-US"/>
        </a:p>
      </dgm:t>
    </dgm:pt>
    <dgm:pt modelId="{96FA048A-5310-FE4D-81B2-9D70B7C257AA}">
      <dgm:prSet/>
      <dgm:spPr/>
      <dgm:t>
        <a:bodyPr/>
        <a:lstStyle/>
        <a:p>
          <a:pPr rtl="0"/>
          <a:r>
            <a:rPr lang="en-US" dirty="0" smtClean="0"/>
            <a:t>Speculative execution</a:t>
          </a:r>
          <a:endParaRPr lang="en-US" dirty="0"/>
        </a:p>
      </dgm:t>
    </dgm:pt>
    <dgm:pt modelId="{E46BF334-3C6C-F643-8363-F7310281F45D}" type="parTrans" cxnId="{1950FF33-8146-2642-B11E-74530D295442}">
      <dgm:prSet/>
      <dgm:spPr/>
      <dgm:t>
        <a:bodyPr/>
        <a:lstStyle/>
        <a:p>
          <a:endParaRPr lang="en-US"/>
        </a:p>
      </dgm:t>
    </dgm:pt>
    <dgm:pt modelId="{AC35690D-9D17-014B-8008-2A5C688BF974}" type="sibTrans" cxnId="{1950FF33-8146-2642-B11E-74530D295442}">
      <dgm:prSet/>
      <dgm:spPr/>
      <dgm:t>
        <a:bodyPr/>
        <a:lstStyle/>
        <a:p>
          <a:endParaRPr lang="en-US"/>
        </a:p>
      </dgm:t>
    </dgm:pt>
    <dgm:pt modelId="{0DA0EBF7-C177-5C4F-9EAE-1A180967A483}">
      <dgm:prSet/>
      <dgm:spPr/>
      <dgm:t>
        <a:bodyPr/>
        <a:lstStyle/>
        <a:p>
          <a:pPr rtl="0"/>
          <a:r>
            <a:rPr lang="en-US" dirty="0" smtClean="0"/>
            <a:t>Using branch prediction and data flow analysis, some processors speculatively execute instructions ahead of their actual appearance in the program execution, holding the results in temporary locations, keeping execution engines as busy as possible</a:t>
          </a:r>
          <a:endParaRPr lang="en-US" dirty="0"/>
        </a:p>
      </dgm:t>
    </dgm:pt>
    <dgm:pt modelId="{4A466D16-CBA1-5143-B43C-964C8F088F9E}" type="parTrans" cxnId="{CB9B861B-73E3-1449-BB22-CAF83A6C153E}">
      <dgm:prSet/>
      <dgm:spPr/>
      <dgm:t>
        <a:bodyPr/>
        <a:lstStyle/>
        <a:p>
          <a:endParaRPr lang="en-US"/>
        </a:p>
      </dgm:t>
    </dgm:pt>
    <dgm:pt modelId="{2CF877C0-D3B3-774A-BDC9-CCB09F6CE2DF}" type="sibTrans" cxnId="{CB9B861B-73E3-1449-BB22-CAF83A6C153E}">
      <dgm:prSet/>
      <dgm:spPr/>
      <dgm:t>
        <a:bodyPr/>
        <a:lstStyle/>
        <a:p>
          <a:endParaRPr lang="en-US"/>
        </a:p>
      </dgm:t>
    </dgm:pt>
    <dgm:pt modelId="{B5438589-107F-BE44-8E79-B96C087882C3}" type="pres">
      <dgm:prSet presAssocID="{8BAEE847-EAD2-FE40-8C84-DA512223181C}" presName="Name0" presStyleCnt="0">
        <dgm:presLayoutVars>
          <dgm:chMax val="7"/>
          <dgm:dir/>
          <dgm:animLvl val="lvl"/>
          <dgm:resizeHandles val="exact"/>
        </dgm:presLayoutVars>
      </dgm:prSet>
      <dgm:spPr/>
      <dgm:t>
        <a:bodyPr/>
        <a:lstStyle/>
        <a:p>
          <a:endParaRPr lang="en-US"/>
        </a:p>
      </dgm:t>
    </dgm:pt>
    <dgm:pt modelId="{8F8399CD-6D80-A04B-A73D-FAE536245E54}" type="pres">
      <dgm:prSet presAssocID="{1F9DFB5F-DB72-3648-AF91-4FECE9B6B05B}" presName="circle1" presStyleLbl="node1" presStyleIdx="0" presStyleCnt="4"/>
      <dgm:spPr/>
    </dgm:pt>
    <dgm:pt modelId="{C8351538-822B-924A-B1CC-4E89FE8D8B98}" type="pres">
      <dgm:prSet presAssocID="{1F9DFB5F-DB72-3648-AF91-4FECE9B6B05B}" presName="space" presStyleCnt="0"/>
      <dgm:spPr/>
    </dgm:pt>
    <dgm:pt modelId="{1C95AEB3-1C20-5849-B1AE-D3E218984151}" type="pres">
      <dgm:prSet presAssocID="{1F9DFB5F-DB72-3648-AF91-4FECE9B6B05B}" presName="rect1" presStyleLbl="alignAcc1" presStyleIdx="0" presStyleCnt="4"/>
      <dgm:spPr/>
      <dgm:t>
        <a:bodyPr/>
        <a:lstStyle/>
        <a:p>
          <a:endParaRPr lang="en-US"/>
        </a:p>
      </dgm:t>
    </dgm:pt>
    <dgm:pt modelId="{E5E6FCE1-34FD-AE40-955F-2C56C6769BE6}" type="pres">
      <dgm:prSet presAssocID="{9CFA17D8-46EF-D540-AC03-B1D783B08EBB}" presName="vertSpace2" presStyleLbl="node1" presStyleIdx="0" presStyleCnt="4"/>
      <dgm:spPr/>
    </dgm:pt>
    <dgm:pt modelId="{95965867-777A-B244-9440-59A3ABA67E2E}" type="pres">
      <dgm:prSet presAssocID="{9CFA17D8-46EF-D540-AC03-B1D783B08EBB}" presName="circle2" presStyleLbl="node1" presStyleIdx="1" presStyleCnt="4"/>
      <dgm:spPr/>
    </dgm:pt>
    <dgm:pt modelId="{62C26FB8-F960-704B-9B69-4C5DA54F634F}" type="pres">
      <dgm:prSet presAssocID="{9CFA17D8-46EF-D540-AC03-B1D783B08EBB}" presName="rect2" presStyleLbl="alignAcc1" presStyleIdx="1" presStyleCnt="4"/>
      <dgm:spPr/>
      <dgm:t>
        <a:bodyPr/>
        <a:lstStyle/>
        <a:p>
          <a:endParaRPr lang="en-US"/>
        </a:p>
      </dgm:t>
    </dgm:pt>
    <dgm:pt modelId="{D9789120-E8CF-FF4D-9B0B-83E7D011EB1C}" type="pres">
      <dgm:prSet presAssocID="{30C97FF5-6C28-2047-A086-66AB02D8C9E6}" presName="vertSpace3" presStyleLbl="node1" presStyleIdx="1" presStyleCnt="4"/>
      <dgm:spPr/>
    </dgm:pt>
    <dgm:pt modelId="{C63598F3-3031-A344-842B-BCABED8C5396}" type="pres">
      <dgm:prSet presAssocID="{30C97FF5-6C28-2047-A086-66AB02D8C9E6}" presName="circle3" presStyleLbl="node1" presStyleIdx="2" presStyleCnt="4"/>
      <dgm:spPr/>
    </dgm:pt>
    <dgm:pt modelId="{551CC810-7B2A-8746-9AA4-A2A144A934AB}" type="pres">
      <dgm:prSet presAssocID="{30C97FF5-6C28-2047-A086-66AB02D8C9E6}" presName="rect3" presStyleLbl="alignAcc1" presStyleIdx="2" presStyleCnt="4"/>
      <dgm:spPr/>
      <dgm:t>
        <a:bodyPr/>
        <a:lstStyle/>
        <a:p>
          <a:endParaRPr lang="en-US"/>
        </a:p>
      </dgm:t>
    </dgm:pt>
    <dgm:pt modelId="{661CF15C-CF23-D047-9D0D-AA65A57D3456}" type="pres">
      <dgm:prSet presAssocID="{96FA048A-5310-FE4D-81B2-9D70B7C257AA}" presName="vertSpace4" presStyleLbl="node1" presStyleIdx="2" presStyleCnt="4"/>
      <dgm:spPr/>
    </dgm:pt>
    <dgm:pt modelId="{C4E2E903-E8F7-9E46-8BA7-15328E0E25A7}" type="pres">
      <dgm:prSet presAssocID="{96FA048A-5310-FE4D-81B2-9D70B7C257AA}" presName="circle4" presStyleLbl="node1" presStyleIdx="3" presStyleCnt="4"/>
      <dgm:spPr/>
    </dgm:pt>
    <dgm:pt modelId="{53472C72-B788-E94E-9C0A-0C198941A298}" type="pres">
      <dgm:prSet presAssocID="{96FA048A-5310-FE4D-81B2-9D70B7C257AA}" presName="rect4" presStyleLbl="alignAcc1" presStyleIdx="3" presStyleCnt="4"/>
      <dgm:spPr/>
      <dgm:t>
        <a:bodyPr/>
        <a:lstStyle/>
        <a:p>
          <a:endParaRPr lang="en-US"/>
        </a:p>
      </dgm:t>
    </dgm:pt>
    <dgm:pt modelId="{FDF68C10-93C2-9847-8923-5DAB69061B5C}" type="pres">
      <dgm:prSet presAssocID="{1F9DFB5F-DB72-3648-AF91-4FECE9B6B05B}" presName="rect1ParTx" presStyleLbl="alignAcc1" presStyleIdx="3" presStyleCnt="4">
        <dgm:presLayoutVars>
          <dgm:chMax val="1"/>
          <dgm:bulletEnabled val="1"/>
        </dgm:presLayoutVars>
      </dgm:prSet>
      <dgm:spPr/>
      <dgm:t>
        <a:bodyPr/>
        <a:lstStyle/>
        <a:p>
          <a:endParaRPr lang="en-US"/>
        </a:p>
      </dgm:t>
    </dgm:pt>
    <dgm:pt modelId="{9625A8A9-4E22-1C45-8780-F620536E0AB6}" type="pres">
      <dgm:prSet presAssocID="{1F9DFB5F-DB72-3648-AF91-4FECE9B6B05B}" presName="rect1ChTx" presStyleLbl="alignAcc1" presStyleIdx="3" presStyleCnt="4">
        <dgm:presLayoutVars>
          <dgm:bulletEnabled val="1"/>
        </dgm:presLayoutVars>
      </dgm:prSet>
      <dgm:spPr/>
      <dgm:t>
        <a:bodyPr/>
        <a:lstStyle/>
        <a:p>
          <a:endParaRPr lang="en-US"/>
        </a:p>
      </dgm:t>
    </dgm:pt>
    <dgm:pt modelId="{1296813F-D39B-814D-848B-44B53BD6057E}" type="pres">
      <dgm:prSet presAssocID="{9CFA17D8-46EF-D540-AC03-B1D783B08EBB}" presName="rect2ParTx" presStyleLbl="alignAcc1" presStyleIdx="3" presStyleCnt="4">
        <dgm:presLayoutVars>
          <dgm:chMax val="1"/>
          <dgm:bulletEnabled val="1"/>
        </dgm:presLayoutVars>
      </dgm:prSet>
      <dgm:spPr/>
      <dgm:t>
        <a:bodyPr/>
        <a:lstStyle/>
        <a:p>
          <a:endParaRPr lang="en-US"/>
        </a:p>
      </dgm:t>
    </dgm:pt>
    <dgm:pt modelId="{B8C4BD7A-9494-904F-8FD8-EAB30AD1C9C2}" type="pres">
      <dgm:prSet presAssocID="{9CFA17D8-46EF-D540-AC03-B1D783B08EBB}" presName="rect2ChTx" presStyleLbl="alignAcc1" presStyleIdx="3" presStyleCnt="4">
        <dgm:presLayoutVars>
          <dgm:bulletEnabled val="1"/>
        </dgm:presLayoutVars>
      </dgm:prSet>
      <dgm:spPr/>
      <dgm:t>
        <a:bodyPr/>
        <a:lstStyle/>
        <a:p>
          <a:endParaRPr lang="en-US"/>
        </a:p>
      </dgm:t>
    </dgm:pt>
    <dgm:pt modelId="{C778BEBF-7CCF-4444-97AD-DCAF34034151}" type="pres">
      <dgm:prSet presAssocID="{30C97FF5-6C28-2047-A086-66AB02D8C9E6}" presName="rect3ParTx" presStyleLbl="alignAcc1" presStyleIdx="3" presStyleCnt="4">
        <dgm:presLayoutVars>
          <dgm:chMax val="1"/>
          <dgm:bulletEnabled val="1"/>
        </dgm:presLayoutVars>
      </dgm:prSet>
      <dgm:spPr/>
      <dgm:t>
        <a:bodyPr/>
        <a:lstStyle/>
        <a:p>
          <a:endParaRPr lang="en-US"/>
        </a:p>
      </dgm:t>
    </dgm:pt>
    <dgm:pt modelId="{07BE6C20-B021-3742-A232-508956C0EC04}" type="pres">
      <dgm:prSet presAssocID="{30C97FF5-6C28-2047-A086-66AB02D8C9E6}" presName="rect3ChTx" presStyleLbl="alignAcc1" presStyleIdx="3" presStyleCnt="4">
        <dgm:presLayoutVars>
          <dgm:bulletEnabled val="1"/>
        </dgm:presLayoutVars>
      </dgm:prSet>
      <dgm:spPr/>
      <dgm:t>
        <a:bodyPr/>
        <a:lstStyle/>
        <a:p>
          <a:endParaRPr lang="en-US"/>
        </a:p>
      </dgm:t>
    </dgm:pt>
    <dgm:pt modelId="{3705D610-6F62-F042-B5BB-E6E0FCD375CA}" type="pres">
      <dgm:prSet presAssocID="{96FA048A-5310-FE4D-81B2-9D70B7C257AA}" presName="rect4ParTx" presStyleLbl="alignAcc1" presStyleIdx="3" presStyleCnt="4">
        <dgm:presLayoutVars>
          <dgm:chMax val="1"/>
          <dgm:bulletEnabled val="1"/>
        </dgm:presLayoutVars>
      </dgm:prSet>
      <dgm:spPr/>
      <dgm:t>
        <a:bodyPr/>
        <a:lstStyle/>
        <a:p>
          <a:endParaRPr lang="en-US"/>
        </a:p>
      </dgm:t>
    </dgm:pt>
    <dgm:pt modelId="{6B68FA98-067F-3A4B-9740-67D335E2E02F}" type="pres">
      <dgm:prSet presAssocID="{96FA048A-5310-FE4D-81B2-9D70B7C257AA}" presName="rect4ChTx" presStyleLbl="alignAcc1" presStyleIdx="3" presStyleCnt="4">
        <dgm:presLayoutVars>
          <dgm:bulletEnabled val="1"/>
        </dgm:presLayoutVars>
      </dgm:prSet>
      <dgm:spPr/>
      <dgm:t>
        <a:bodyPr/>
        <a:lstStyle/>
        <a:p>
          <a:endParaRPr lang="en-US"/>
        </a:p>
      </dgm:t>
    </dgm:pt>
  </dgm:ptLst>
  <dgm:cxnLst>
    <dgm:cxn modelId="{AA72FCA2-4D33-1E4B-95BC-188273B6974B}" type="presOf" srcId="{0DA0EBF7-C177-5C4F-9EAE-1A180967A483}" destId="{6B68FA98-067F-3A4B-9740-67D335E2E02F}" srcOrd="0" destOrd="0" presId="urn:microsoft.com/office/officeart/2005/8/layout/target3"/>
    <dgm:cxn modelId="{CB9B861B-73E3-1449-BB22-CAF83A6C153E}" srcId="{96FA048A-5310-FE4D-81B2-9D70B7C257AA}" destId="{0DA0EBF7-C177-5C4F-9EAE-1A180967A483}" srcOrd="0" destOrd="0" parTransId="{4A466D16-CBA1-5143-B43C-964C8F088F9E}" sibTransId="{2CF877C0-D3B3-774A-BDC9-CCB09F6CE2DF}"/>
    <dgm:cxn modelId="{6468CABD-BDBB-B640-8684-535CC2700E86}" type="presOf" srcId="{30C97FF5-6C28-2047-A086-66AB02D8C9E6}" destId="{C778BEBF-7CCF-4444-97AD-DCAF34034151}" srcOrd="1" destOrd="0" presId="urn:microsoft.com/office/officeart/2005/8/layout/target3"/>
    <dgm:cxn modelId="{A0B7C830-CB59-5A4D-8A30-1C7EC4E62346}" type="presOf" srcId="{1ADEEF36-6D40-D44F-9B35-90E0CDA42AB8}" destId="{07BE6C20-B021-3742-A232-508956C0EC04}" srcOrd="0" destOrd="0" presId="urn:microsoft.com/office/officeart/2005/8/layout/target3"/>
    <dgm:cxn modelId="{1950FF33-8146-2642-B11E-74530D295442}" srcId="{8BAEE847-EAD2-FE40-8C84-DA512223181C}" destId="{96FA048A-5310-FE4D-81B2-9D70B7C257AA}" srcOrd="3" destOrd="0" parTransId="{E46BF334-3C6C-F643-8363-F7310281F45D}" sibTransId="{AC35690D-9D17-014B-8008-2A5C688BF974}"/>
    <dgm:cxn modelId="{9EA4899C-801D-5844-8093-9EE9020D6B92}" type="presOf" srcId="{8BAEE847-EAD2-FE40-8C84-DA512223181C}" destId="{B5438589-107F-BE44-8E79-B96C087882C3}" srcOrd="0" destOrd="0" presId="urn:microsoft.com/office/officeart/2005/8/layout/target3"/>
    <dgm:cxn modelId="{97423DD5-2B0D-ED49-A726-E649080C84EC}" type="presOf" srcId="{9CFA17D8-46EF-D540-AC03-B1D783B08EBB}" destId="{62C26FB8-F960-704B-9B69-4C5DA54F634F}" srcOrd="0" destOrd="0" presId="urn:microsoft.com/office/officeart/2005/8/layout/target3"/>
    <dgm:cxn modelId="{46F765FF-7156-694C-984E-6EAE0E5C28A5}" srcId="{30C97FF5-6C28-2047-A086-66AB02D8C9E6}" destId="{1ADEEF36-6D40-D44F-9B35-90E0CDA42AB8}" srcOrd="0" destOrd="0" parTransId="{8BF2F0E2-2B88-9D4E-9A6B-A4483BF6CDE4}" sibTransId="{81FDBB88-0681-8E4E-8D8B-BB30C3BAFA65}"/>
    <dgm:cxn modelId="{8F91E62B-0F7C-5A42-841A-E7940D3EE6E8}" srcId="{8BAEE847-EAD2-FE40-8C84-DA512223181C}" destId="{30C97FF5-6C28-2047-A086-66AB02D8C9E6}" srcOrd="2" destOrd="0" parTransId="{8B33C48A-2DB3-7044-9606-73F5DE3532D7}" sibTransId="{39F20121-8F60-EF4F-86A6-AFD0374E46AF}"/>
    <dgm:cxn modelId="{DA54C45A-38A0-D143-84A7-C16F1D93EBD9}" type="presOf" srcId="{96FA048A-5310-FE4D-81B2-9D70B7C257AA}" destId="{53472C72-B788-E94E-9C0A-0C198941A298}" srcOrd="0" destOrd="0" presId="urn:microsoft.com/office/officeart/2005/8/layout/target3"/>
    <dgm:cxn modelId="{7DE208A6-94ED-D446-9E45-1286747A2CBF}" type="presOf" srcId="{96FA048A-5310-FE4D-81B2-9D70B7C257AA}" destId="{3705D610-6F62-F042-B5BB-E6E0FCD375CA}" srcOrd="1" destOrd="0" presId="urn:microsoft.com/office/officeart/2005/8/layout/target3"/>
    <dgm:cxn modelId="{DBA6C5A0-FE3E-9842-A01C-F83FB7771255}" type="presOf" srcId="{D0904AE8-993E-5942-97B6-306A66DF04F0}" destId="{9625A8A9-4E22-1C45-8780-F620536E0AB6}" srcOrd="0" destOrd="0" presId="urn:microsoft.com/office/officeart/2005/8/layout/target3"/>
    <dgm:cxn modelId="{2EC13DCA-044A-5F4E-BFC5-433958E2AAB6}" srcId="{8BAEE847-EAD2-FE40-8C84-DA512223181C}" destId="{9CFA17D8-46EF-D540-AC03-B1D783B08EBB}" srcOrd="1" destOrd="0" parTransId="{76F69678-778B-5942-BA13-4C4F290378CC}" sibTransId="{C9D2CDA4-3B56-B44E-9256-FA215816FA39}"/>
    <dgm:cxn modelId="{D89EA3E6-2CA9-904E-B95E-CE3A420575DE}" srcId="{9CFA17D8-46EF-D540-AC03-B1D783B08EBB}" destId="{39E21E8D-BCE6-874A-8E05-4FFC68AFADA3}" srcOrd="0" destOrd="0" parTransId="{D7E8EFC3-C4E7-A34B-B349-9059739AD4BB}" sibTransId="{A8B5980D-5E5F-7D4B-B523-AC127D7ABF5F}"/>
    <dgm:cxn modelId="{D4A65260-D363-034C-BC13-9724735933CB}" srcId="{8BAEE847-EAD2-FE40-8C84-DA512223181C}" destId="{1F9DFB5F-DB72-3648-AF91-4FECE9B6B05B}" srcOrd="0" destOrd="0" parTransId="{4AE55039-A559-5B46-940A-75ACC4386115}" sibTransId="{E8DDD59A-4B47-2445-810B-652711BDAF3F}"/>
    <dgm:cxn modelId="{3124647B-CEF8-0348-A8DC-6017A38138EE}" type="presOf" srcId="{39E21E8D-BCE6-874A-8E05-4FFC68AFADA3}" destId="{B8C4BD7A-9494-904F-8FD8-EAB30AD1C9C2}" srcOrd="0" destOrd="0" presId="urn:microsoft.com/office/officeart/2005/8/layout/target3"/>
    <dgm:cxn modelId="{D1C6D0C6-98F6-8A44-97C1-3342E0F608E7}" type="presOf" srcId="{30C97FF5-6C28-2047-A086-66AB02D8C9E6}" destId="{551CC810-7B2A-8746-9AA4-A2A144A934AB}" srcOrd="0" destOrd="0" presId="urn:microsoft.com/office/officeart/2005/8/layout/target3"/>
    <dgm:cxn modelId="{3F703D20-B38D-0440-87DC-35CF43E74087}" srcId="{1F9DFB5F-DB72-3648-AF91-4FECE9B6B05B}" destId="{D0904AE8-993E-5942-97B6-306A66DF04F0}" srcOrd="0" destOrd="0" parTransId="{9F75FF9E-95F7-3A42-86AC-D87CBB9B2829}" sibTransId="{C6C74CB0-07D1-2444-933E-62ABDDE156FE}"/>
    <dgm:cxn modelId="{70761CD2-A649-644E-9CB9-F7DC2012EE36}" type="presOf" srcId="{9CFA17D8-46EF-D540-AC03-B1D783B08EBB}" destId="{1296813F-D39B-814D-848B-44B53BD6057E}" srcOrd="1" destOrd="0" presId="urn:microsoft.com/office/officeart/2005/8/layout/target3"/>
    <dgm:cxn modelId="{493CC3A7-89C9-FC4D-AA12-8C4FCAA641E6}" type="presOf" srcId="{1F9DFB5F-DB72-3648-AF91-4FECE9B6B05B}" destId="{FDF68C10-93C2-9847-8923-5DAB69061B5C}" srcOrd="1" destOrd="0" presId="urn:microsoft.com/office/officeart/2005/8/layout/target3"/>
    <dgm:cxn modelId="{4FD956BC-F778-8147-824F-46C487539D26}" type="presOf" srcId="{1F9DFB5F-DB72-3648-AF91-4FECE9B6B05B}" destId="{1C95AEB3-1C20-5849-B1AE-D3E218984151}" srcOrd="0" destOrd="0" presId="urn:microsoft.com/office/officeart/2005/8/layout/target3"/>
    <dgm:cxn modelId="{9337C14B-1017-AC44-91CB-F0CA4DC8148D}" type="presParOf" srcId="{B5438589-107F-BE44-8E79-B96C087882C3}" destId="{8F8399CD-6D80-A04B-A73D-FAE536245E54}" srcOrd="0" destOrd="0" presId="urn:microsoft.com/office/officeart/2005/8/layout/target3"/>
    <dgm:cxn modelId="{163E5219-EE5D-1B4E-ACD5-9CE2B956510E}" type="presParOf" srcId="{B5438589-107F-BE44-8E79-B96C087882C3}" destId="{C8351538-822B-924A-B1CC-4E89FE8D8B98}" srcOrd="1" destOrd="0" presId="urn:microsoft.com/office/officeart/2005/8/layout/target3"/>
    <dgm:cxn modelId="{9D8077DD-7DA2-594D-B3F3-BC397BEA446A}" type="presParOf" srcId="{B5438589-107F-BE44-8E79-B96C087882C3}" destId="{1C95AEB3-1C20-5849-B1AE-D3E218984151}" srcOrd="2" destOrd="0" presId="urn:microsoft.com/office/officeart/2005/8/layout/target3"/>
    <dgm:cxn modelId="{EF9A5943-94B4-EC45-80D5-9D88AB543EB2}" type="presParOf" srcId="{B5438589-107F-BE44-8E79-B96C087882C3}" destId="{E5E6FCE1-34FD-AE40-955F-2C56C6769BE6}" srcOrd="3" destOrd="0" presId="urn:microsoft.com/office/officeart/2005/8/layout/target3"/>
    <dgm:cxn modelId="{3769CB35-6124-BE47-82AD-A1EEF720959C}" type="presParOf" srcId="{B5438589-107F-BE44-8E79-B96C087882C3}" destId="{95965867-777A-B244-9440-59A3ABA67E2E}" srcOrd="4" destOrd="0" presId="urn:microsoft.com/office/officeart/2005/8/layout/target3"/>
    <dgm:cxn modelId="{1CA8701D-C0A4-DC41-A43A-88918726A5B6}" type="presParOf" srcId="{B5438589-107F-BE44-8E79-B96C087882C3}" destId="{62C26FB8-F960-704B-9B69-4C5DA54F634F}" srcOrd="5" destOrd="0" presId="urn:microsoft.com/office/officeart/2005/8/layout/target3"/>
    <dgm:cxn modelId="{9A8ED84F-D413-4643-9330-1C30684DB37A}" type="presParOf" srcId="{B5438589-107F-BE44-8E79-B96C087882C3}" destId="{D9789120-E8CF-FF4D-9B0B-83E7D011EB1C}" srcOrd="6" destOrd="0" presId="urn:microsoft.com/office/officeart/2005/8/layout/target3"/>
    <dgm:cxn modelId="{1642D12C-3682-4942-BE4D-8CC1E2AA41A7}" type="presParOf" srcId="{B5438589-107F-BE44-8E79-B96C087882C3}" destId="{C63598F3-3031-A344-842B-BCABED8C5396}" srcOrd="7" destOrd="0" presId="urn:microsoft.com/office/officeart/2005/8/layout/target3"/>
    <dgm:cxn modelId="{41DACF58-2D79-2F49-A8BF-99625EC7E565}" type="presParOf" srcId="{B5438589-107F-BE44-8E79-B96C087882C3}" destId="{551CC810-7B2A-8746-9AA4-A2A144A934AB}" srcOrd="8" destOrd="0" presId="urn:microsoft.com/office/officeart/2005/8/layout/target3"/>
    <dgm:cxn modelId="{4446771D-7672-174E-AC15-C01AD2C0DEBB}" type="presParOf" srcId="{B5438589-107F-BE44-8E79-B96C087882C3}" destId="{661CF15C-CF23-D047-9D0D-AA65A57D3456}" srcOrd="9" destOrd="0" presId="urn:microsoft.com/office/officeart/2005/8/layout/target3"/>
    <dgm:cxn modelId="{E02353D1-BBA5-234F-93A9-505A6B1F1DC9}" type="presParOf" srcId="{B5438589-107F-BE44-8E79-B96C087882C3}" destId="{C4E2E903-E8F7-9E46-8BA7-15328E0E25A7}" srcOrd="10" destOrd="0" presId="urn:microsoft.com/office/officeart/2005/8/layout/target3"/>
    <dgm:cxn modelId="{532FF3FB-DA6F-B049-9627-78EB8609DADA}" type="presParOf" srcId="{B5438589-107F-BE44-8E79-B96C087882C3}" destId="{53472C72-B788-E94E-9C0A-0C198941A298}" srcOrd="11" destOrd="0" presId="urn:microsoft.com/office/officeart/2005/8/layout/target3"/>
    <dgm:cxn modelId="{5DD8A149-6B30-7548-A206-FC2CA8546DD3}" type="presParOf" srcId="{B5438589-107F-BE44-8E79-B96C087882C3}" destId="{FDF68C10-93C2-9847-8923-5DAB69061B5C}" srcOrd="12" destOrd="0" presId="urn:microsoft.com/office/officeart/2005/8/layout/target3"/>
    <dgm:cxn modelId="{80F29C6B-BB39-8A49-BB25-7D13885F5DD2}" type="presParOf" srcId="{B5438589-107F-BE44-8E79-B96C087882C3}" destId="{9625A8A9-4E22-1C45-8780-F620536E0AB6}" srcOrd="13" destOrd="0" presId="urn:microsoft.com/office/officeart/2005/8/layout/target3"/>
    <dgm:cxn modelId="{13F5F08D-CE69-8342-9A37-43AE6D23DDB6}" type="presParOf" srcId="{B5438589-107F-BE44-8E79-B96C087882C3}" destId="{1296813F-D39B-814D-848B-44B53BD6057E}" srcOrd="14" destOrd="0" presId="urn:microsoft.com/office/officeart/2005/8/layout/target3"/>
    <dgm:cxn modelId="{0F98E1D4-37E0-6E43-B731-D970A6053B92}" type="presParOf" srcId="{B5438589-107F-BE44-8E79-B96C087882C3}" destId="{B8C4BD7A-9494-904F-8FD8-EAB30AD1C9C2}" srcOrd="15" destOrd="0" presId="urn:microsoft.com/office/officeart/2005/8/layout/target3"/>
    <dgm:cxn modelId="{BC453AC1-ADA0-234B-8EF9-079AB91F5CB6}" type="presParOf" srcId="{B5438589-107F-BE44-8E79-B96C087882C3}" destId="{C778BEBF-7CCF-4444-97AD-DCAF34034151}" srcOrd="16" destOrd="0" presId="urn:microsoft.com/office/officeart/2005/8/layout/target3"/>
    <dgm:cxn modelId="{23F71AB9-2F7C-D14B-9887-7E87B06BABB3}" type="presParOf" srcId="{B5438589-107F-BE44-8E79-B96C087882C3}" destId="{07BE6C20-B021-3742-A232-508956C0EC04}" srcOrd="17" destOrd="0" presId="urn:microsoft.com/office/officeart/2005/8/layout/target3"/>
    <dgm:cxn modelId="{BF561623-F4FF-244D-9896-50A39231E56F}" type="presParOf" srcId="{B5438589-107F-BE44-8E79-B96C087882C3}" destId="{3705D610-6F62-F042-B5BB-E6E0FCD375CA}" srcOrd="18" destOrd="0" presId="urn:microsoft.com/office/officeart/2005/8/layout/target3"/>
    <dgm:cxn modelId="{F9F1EC68-2924-504D-95AE-441E40A75184}" type="presParOf" srcId="{B5438589-107F-BE44-8E79-B96C087882C3}" destId="{6B68FA98-067F-3A4B-9740-67D335E2E02F}"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EEB0FD-18FA-9C4A-92E6-3737DBB7AA4C}"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9AB80C6C-0116-6D42-BEF1-145881EFCDD8}">
      <dgm:prSet/>
      <dgm:spPr/>
      <dgm:t>
        <a:bodyPr/>
        <a:lstStyle/>
        <a:p>
          <a:pPr rtl="0"/>
          <a:r>
            <a:rPr lang="en-US" b="1" dirty="0" smtClean="0">
              <a:effectLst>
                <a:outerShdw blurRad="38100" dist="38100" dir="2700000" algn="tl">
                  <a:srgbClr val="000000">
                    <a:alpha val="43137"/>
                  </a:srgbClr>
                </a:outerShdw>
              </a:effectLst>
            </a:rPr>
            <a:t>Increase the number of bits that are retrieved at one time by making DRAMs “wider” rather than “deeper” and by using wide bus data paths</a:t>
          </a:r>
          <a:endParaRPr lang="en-US" b="1" dirty="0">
            <a:effectLst>
              <a:outerShdw blurRad="38100" dist="38100" dir="2700000" algn="tl">
                <a:srgbClr val="000000">
                  <a:alpha val="43137"/>
                </a:srgbClr>
              </a:outerShdw>
            </a:effectLst>
          </a:endParaRPr>
        </a:p>
      </dgm:t>
    </dgm:pt>
    <dgm:pt modelId="{219CBE61-046A-C14E-9F2A-A7F188540FD5}" type="parTrans" cxnId="{3DC90812-5372-B44E-B807-A2A6DBC308B4}">
      <dgm:prSet/>
      <dgm:spPr/>
      <dgm:t>
        <a:bodyPr/>
        <a:lstStyle/>
        <a:p>
          <a:endParaRPr lang="en-US"/>
        </a:p>
      </dgm:t>
    </dgm:pt>
    <dgm:pt modelId="{A5F16F68-5B59-0646-99B8-4F8D2538E024}" type="sibTrans" cxnId="{3DC90812-5372-B44E-B807-A2A6DBC308B4}">
      <dgm:prSet/>
      <dgm:spPr/>
      <dgm:t>
        <a:bodyPr/>
        <a:lstStyle/>
        <a:p>
          <a:endParaRPr lang="en-US"/>
        </a:p>
      </dgm:t>
    </dgm:pt>
    <dgm:pt modelId="{58D11B8A-235D-384E-BEB1-50D9E38003F6}">
      <dgm:prSet/>
      <dgm:spPr/>
      <dgm:t>
        <a:bodyPr/>
        <a:lstStyle/>
        <a:p>
          <a:pPr rtl="0"/>
          <a:r>
            <a:rPr lang="en-US" b="1" dirty="0" smtClean="0">
              <a:effectLst>
                <a:outerShdw blurRad="38100" dist="38100" dir="2700000" algn="tl">
                  <a:srgbClr val="000000">
                    <a:alpha val="43137"/>
                  </a:srgbClr>
                </a:outerShdw>
              </a:effectLst>
            </a:rPr>
            <a:t>Change the DRAM interface to make it more efficient by including a cache or other buffering scheme on the DRAM chip</a:t>
          </a:r>
          <a:endParaRPr lang="en-US" b="1" dirty="0">
            <a:effectLst>
              <a:outerShdw blurRad="38100" dist="38100" dir="2700000" algn="tl">
                <a:srgbClr val="000000">
                  <a:alpha val="43137"/>
                </a:srgbClr>
              </a:outerShdw>
            </a:effectLst>
          </a:endParaRPr>
        </a:p>
      </dgm:t>
    </dgm:pt>
    <dgm:pt modelId="{1399630F-5625-0B4F-B985-30C271E8C3CD}" type="parTrans" cxnId="{2B27EE7B-137C-254C-A50A-54003056AFFB}">
      <dgm:prSet/>
      <dgm:spPr/>
      <dgm:t>
        <a:bodyPr/>
        <a:lstStyle/>
        <a:p>
          <a:endParaRPr lang="en-US"/>
        </a:p>
      </dgm:t>
    </dgm:pt>
    <dgm:pt modelId="{BAC94ACA-983F-5746-B7E9-AB18C92270DF}" type="sibTrans" cxnId="{2B27EE7B-137C-254C-A50A-54003056AFFB}">
      <dgm:prSet/>
      <dgm:spPr/>
      <dgm:t>
        <a:bodyPr/>
        <a:lstStyle/>
        <a:p>
          <a:endParaRPr lang="en-US"/>
        </a:p>
      </dgm:t>
    </dgm:pt>
    <dgm:pt modelId="{85787AF2-CDD5-224D-8D0C-D3E9575DABBC}">
      <dgm:prSet/>
      <dgm:spPr/>
      <dgm:t>
        <a:bodyPr/>
        <a:lstStyle/>
        <a:p>
          <a:pPr rtl="0"/>
          <a:r>
            <a:rPr lang="en-US" b="1" dirty="0" smtClean="0">
              <a:effectLst>
                <a:outerShdw blurRad="38100" dist="38100" dir="2700000" algn="tl">
                  <a:srgbClr val="000000">
                    <a:alpha val="43137"/>
                  </a:srgbClr>
                </a:outerShdw>
              </a:effectLst>
            </a:rPr>
            <a:t>Reduce the frequency of memory access by incorporating increasingly complex and efficient cache structures between the processor and main memory</a:t>
          </a:r>
          <a:endParaRPr lang="en-US" b="1" dirty="0">
            <a:effectLst>
              <a:outerShdw blurRad="38100" dist="38100" dir="2700000" algn="tl">
                <a:srgbClr val="000000">
                  <a:alpha val="43137"/>
                </a:srgbClr>
              </a:outerShdw>
            </a:effectLst>
          </a:endParaRPr>
        </a:p>
      </dgm:t>
    </dgm:pt>
    <dgm:pt modelId="{982793AE-DF07-484E-8B21-6D87EA215CA4}" type="parTrans" cxnId="{E1096F67-31E5-B345-AE30-109043DB01B6}">
      <dgm:prSet/>
      <dgm:spPr/>
      <dgm:t>
        <a:bodyPr/>
        <a:lstStyle/>
        <a:p>
          <a:endParaRPr lang="en-US"/>
        </a:p>
      </dgm:t>
    </dgm:pt>
    <dgm:pt modelId="{D3800628-CD07-AC4D-B025-9171D4C09D3F}" type="sibTrans" cxnId="{E1096F67-31E5-B345-AE30-109043DB01B6}">
      <dgm:prSet/>
      <dgm:spPr/>
      <dgm:t>
        <a:bodyPr/>
        <a:lstStyle/>
        <a:p>
          <a:endParaRPr lang="en-US"/>
        </a:p>
      </dgm:t>
    </dgm:pt>
    <dgm:pt modelId="{7B7EFF02-432F-784A-A578-52320D8CBDB0}">
      <dgm:prSet/>
      <dgm:spPr/>
      <dgm:t>
        <a:bodyPr/>
        <a:lstStyle/>
        <a:p>
          <a:pPr rtl="0"/>
          <a:r>
            <a:rPr lang="en-US" b="1" dirty="0" smtClean="0">
              <a:effectLst>
                <a:outerShdw blurRad="38100" dist="38100" dir="2700000" algn="tl">
                  <a:srgbClr val="000000">
                    <a:alpha val="43137"/>
                  </a:srgbClr>
                </a:outerShdw>
              </a:effectLst>
            </a:rPr>
            <a:t>Increase the interconnect bandwidth between processors and memory by using higher speed buses and a hierarchy of buses to buffer and structure data flow</a:t>
          </a:r>
          <a:endParaRPr lang="en-US" b="1" dirty="0">
            <a:effectLst>
              <a:outerShdw blurRad="38100" dist="38100" dir="2700000" algn="tl">
                <a:srgbClr val="000000">
                  <a:alpha val="43137"/>
                </a:srgbClr>
              </a:outerShdw>
            </a:effectLst>
          </a:endParaRPr>
        </a:p>
      </dgm:t>
    </dgm:pt>
    <dgm:pt modelId="{E059F15A-8972-E040-A1A5-78A71B1D47C4}" type="parTrans" cxnId="{E14C333A-C5D2-324B-A86B-D4D99F86F770}">
      <dgm:prSet/>
      <dgm:spPr/>
      <dgm:t>
        <a:bodyPr/>
        <a:lstStyle/>
        <a:p>
          <a:endParaRPr lang="en-US"/>
        </a:p>
      </dgm:t>
    </dgm:pt>
    <dgm:pt modelId="{1119042D-6266-3441-931E-58ECBAE202A5}" type="sibTrans" cxnId="{E14C333A-C5D2-324B-A86B-D4D99F86F770}">
      <dgm:prSet/>
      <dgm:spPr/>
      <dgm:t>
        <a:bodyPr/>
        <a:lstStyle/>
        <a:p>
          <a:endParaRPr lang="en-US"/>
        </a:p>
      </dgm:t>
    </dgm:pt>
    <dgm:pt modelId="{2A4E3D9D-0DD4-4146-8C2F-D5E40C8FC794}" type="pres">
      <dgm:prSet presAssocID="{DDEEB0FD-18FA-9C4A-92E6-3737DBB7AA4C}" presName="compositeShape" presStyleCnt="0">
        <dgm:presLayoutVars>
          <dgm:chMax val="9"/>
          <dgm:dir/>
          <dgm:resizeHandles val="exact"/>
        </dgm:presLayoutVars>
      </dgm:prSet>
      <dgm:spPr/>
      <dgm:t>
        <a:bodyPr/>
        <a:lstStyle/>
        <a:p>
          <a:endParaRPr lang="en-US"/>
        </a:p>
      </dgm:t>
    </dgm:pt>
    <dgm:pt modelId="{94E1869E-B08B-E84C-BE54-79A5CFDF5A04}" type="pres">
      <dgm:prSet presAssocID="{DDEEB0FD-18FA-9C4A-92E6-3737DBB7AA4C}" presName="triangle1" presStyleLbl="node1" presStyleIdx="0" presStyleCnt="4">
        <dgm:presLayoutVars>
          <dgm:bulletEnabled val="1"/>
        </dgm:presLayoutVars>
      </dgm:prSet>
      <dgm:spPr/>
      <dgm:t>
        <a:bodyPr/>
        <a:lstStyle/>
        <a:p>
          <a:endParaRPr lang="en-US"/>
        </a:p>
      </dgm:t>
    </dgm:pt>
    <dgm:pt modelId="{4A58DB61-09B5-E94D-AEC1-6280D22B2A8E}" type="pres">
      <dgm:prSet presAssocID="{DDEEB0FD-18FA-9C4A-92E6-3737DBB7AA4C}" presName="triangle2" presStyleLbl="node1" presStyleIdx="1" presStyleCnt="4">
        <dgm:presLayoutVars>
          <dgm:bulletEnabled val="1"/>
        </dgm:presLayoutVars>
      </dgm:prSet>
      <dgm:spPr/>
      <dgm:t>
        <a:bodyPr/>
        <a:lstStyle/>
        <a:p>
          <a:endParaRPr lang="en-US"/>
        </a:p>
      </dgm:t>
    </dgm:pt>
    <dgm:pt modelId="{200ABC57-7D7F-C84D-A1A6-CF6A59C98A27}" type="pres">
      <dgm:prSet presAssocID="{DDEEB0FD-18FA-9C4A-92E6-3737DBB7AA4C}" presName="triangle3" presStyleLbl="node1" presStyleIdx="2" presStyleCnt="4">
        <dgm:presLayoutVars>
          <dgm:bulletEnabled val="1"/>
        </dgm:presLayoutVars>
      </dgm:prSet>
      <dgm:spPr/>
      <dgm:t>
        <a:bodyPr/>
        <a:lstStyle/>
        <a:p>
          <a:endParaRPr lang="en-US"/>
        </a:p>
      </dgm:t>
    </dgm:pt>
    <dgm:pt modelId="{4CEF2A95-22F9-8B4C-8350-C2D662044B6C}" type="pres">
      <dgm:prSet presAssocID="{DDEEB0FD-18FA-9C4A-92E6-3737DBB7AA4C}" presName="triangle4" presStyleLbl="node1" presStyleIdx="3" presStyleCnt="4" custScaleX="104445">
        <dgm:presLayoutVars>
          <dgm:bulletEnabled val="1"/>
        </dgm:presLayoutVars>
      </dgm:prSet>
      <dgm:spPr/>
      <dgm:t>
        <a:bodyPr/>
        <a:lstStyle/>
        <a:p>
          <a:endParaRPr lang="en-US"/>
        </a:p>
      </dgm:t>
    </dgm:pt>
  </dgm:ptLst>
  <dgm:cxnLst>
    <dgm:cxn modelId="{EF9D0D07-833C-6C4B-8744-26C1075F7D3E}" type="presOf" srcId="{58D11B8A-235D-384E-BEB1-50D9E38003F6}" destId="{4A58DB61-09B5-E94D-AEC1-6280D22B2A8E}" srcOrd="0" destOrd="0" presId="urn:microsoft.com/office/officeart/2005/8/layout/pyramid4"/>
    <dgm:cxn modelId="{A6DA1E00-57D3-7B48-8A38-00999C78F3BC}" type="presOf" srcId="{DDEEB0FD-18FA-9C4A-92E6-3737DBB7AA4C}" destId="{2A4E3D9D-0DD4-4146-8C2F-D5E40C8FC794}" srcOrd="0" destOrd="0" presId="urn:microsoft.com/office/officeart/2005/8/layout/pyramid4"/>
    <dgm:cxn modelId="{E1096F67-31E5-B345-AE30-109043DB01B6}" srcId="{DDEEB0FD-18FA-9C4A-92E6-3737DBB7AA4C}" destId="{85787AF2-CDD5-224D-8D0C-D3E9575DABBC}" srcOrd="2" destOrd="0" parTransId="{982793AE-DF07-484E-8B21-6D87EA215CA4}" sibTransId="{D3800628-CD07-AC4D-B025-9171D4C09D3F}"/>
    <dgm:cxn modelId="{2B27EE7B-137C-254C-A50A-54003056AFFB}" srcId="{DDEEB0FD-18FA-9C4A-92E6-3737DBB7AA4C}" destId="{58D11B8A-235D-384E-BEB1-50D9E38003F6}" srcOrd="1" destOrd="0" parTransId="{1399630F-5625-0B4F-B985-30C271E8C3CD}" sibTransId="{BAC94ACA-983F-5746-B7E9-AB18C92270DF}"/>
    <dgm:cxn modelId="{E5BCAF89-F36C-A64D-867A-B6A7B74F0731}" type="presOf" srcId="{7B7EFF02-432F-784A-A578-52320D8CBDB0}" destId="{4CEF2A95-22F9-8B4C-8350-C2D662044B6C}" srcOrd="0" destOrd="0" presId="urn:microsoft.com/office/officeart/2005/8/layout/pyramid4"/>
    <dgm:cxn modelId="{3DC90812-5372-B44E-B807-A2A6DBC308B4}" srcId="{DDEEB0FD-18FA-9C4A-92E6-3737DBB7AA4C}" destId="{9AB80C6C-0116-6D42-BEF1-145881EFCDD8}" srcOrd="0" destOrd="0" parTransId="{219CBE61-046A-C14E-9F2A-A7F188540FD5}" sibTransId="{A5F16F68-5B59-0646-99B8-4F8D2538E024}"/>
    <dgm:cxn modelId="{FDE3816E-074A-EF49-9253-B4A579594108}" type="presOf" srcId="{85787AF2-CDD5-224D-8D0C-D3E9575DABBC}" destId="{200ABC57-7D7F-C84D-A1A6-CF6A59C98A27}" srcOrd="0" destOrd="0" presId="urn:microsoft.com/office/officeart/2005/8/layout/pyramid4"/>
    <dgm:cxn modelId="{CCC74236-1B0F-2743-A907-518B2BF271A3}" type="presOf" srcId="{9AB80C6C-0116-6D42-BEF1-145881EFCDD8}" destId="{94E1869E-B08B-E84C-BE54-79A5CFDF5A04}" srcOrd="0" destOrd="0" presId="urn:microsoft.com/office/officeart/2005/8/layout/pyramid4"/>
    <dgm:cxn modelId="{E14C333A-C5D2-324B-A86B-D4D99F86F770}" srcId="{DDEEB0FD-18FA-9C4A-92E6-3737DBB7AA4C}" destId="{7B7EFF02-432F-784A-A578-52320D8CBDB0}" srcOrd="3" destOrd="0" parTransId="{E059F15A-8972-E040-A1A5-78A71B1D47C4}" sibTransId="{1119042D-6266-3441-931E-58ECBAE202A5}"/>
    <dgm:cxn modelId="{AEEB7F44-93AB-6C42-9203-C522C09A9C84}" type="presParOf" srcId="{2A4E3D9D-0DD4-4146-8C2F-D5E40C8FC794}" destId="{94E1869E-B08B-E84C-BE54-79A5CFDF5A04}" srcOrd="0" destOrd="0" presId="urn:microsoft.com/office/officeart/2005/8/layout/pyramid4"/>
    <dgm:cxn modelId="{89A32B5F-749D-544A-80D6-CC2AC49E9DB4}" type="presParOf" srcId="{2A4E3D9D-0DD4-4146-8C2F-D5E40C8FC794}" destId="{4A58DB61-09B5-E94D-AEC1-6280D22B2A8E}" srcOrd="1" destOrd="0" presId="urn:microsoft.com/office/officeart/2005/8/layout/pyramid4"/>
    <dgm:cxn modelId="{4F9FA992-5DE0-E045-8203-DBDF85056381}" type="presParOf" srcId="{2A4E3D9D-0DD4-4146-8C2F-D5E40C8FC794}" destId="{200ABC57-7D7F-C84D-A1A6-CF6A59C98A27}" srcOrd="2" destOrd="0" presId="urn:microsoft.com/office/officeart/2005/8/layout/pyramid4"/>
    <dgm:cxn modelId="{B003EE11-C783-4C46-8478-1BAB19FB0217}" type="presParOf" srcId="{2A4E3D9D-0DD4-4146-8C2F-D5E40C8FC794}" destId="{4CEF2A95-22F9-8B4C-8350-C2D662044B6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02B29-DF7B-CE48-A8D2-94069316D1C3}" type="doc">
      <dgm:prSet loTypeId="urn:microsoft.com/office/officeart/2005/8/layout/target1" loCatId="relationship" qsTypeId="urn:microsoft.com/office/officeart/2005/8/quickstyle/simple4" qsCatId="simple" csTypeId="urn:microsoft.com/office/officeart/2005/8/colors/accent1_2" csCatId="accent1"/>
      <dgm:spPr/>
      <dgm:t>
        <a:bodyPr/>
        <a:lstStyle/>
        <a:p>
          <a:endParaRPr lang="en-US"/>
        </a:p>
      </dgm:t>
    </dgm:pt>
    <dgm:pt modelId="{C19F7702-5F4C-F44B-9333-C56759486144}">
      <dgm:prSet/>
      <dgm:spPr/>
      <dgm:t>
        <a:bodyPr/>
        <a:lstStyle/>
        <a:p>
          <a:pPr rtl="0"/>
          <a:r>
            <a:rPr lang="en-US" dirty="0" smtClean="0"/>
            <a:t>The use of multiple processors on the same chip provides the potential to increase performance without increasing the clock rate</a:t>
          </a:r>
          <a:endParaRPr lang="en-US" dirty="0"/>
        </a:p>
      </dgm:t>
    </dgm:pt>
    <dgm:pt modelId="{A70B69E9-4AAC-D24E-AF8E-9E3927E157EF}" type="parTrans" cxnId="{46B638DB-5077-8F47-B532-560C4EEBB34E}">
      <dgm:prSet/>
      <dgm:spPr/>
      <dgm:t>
        <a:bodyPr/>
        <a:lstStyle/>
        <a:p>
          <a:endParaRPr lang="en-US"/>
        </a:p>
      </dgm:t>
    </dgm:pt>
    <dgm:pt modelId="{4562A5FB-A475-444C-82E8-04D61A9E986C}" type="sibTrans" cxnId="{46B638DB-5077-8F47-B532-560C4EEBB34E}">
      <dgm:prSet/>
      <dgm:spPr/>
      <dgm:t>
        <a:bodyPr/>
        <a:lstStyle/>
        <a:p>
          <a:endParaRPr lang="en-US"/>
        </a:p>
      </dgm:t>
    </dgm:pt>
    <dgm:pt modelId="{E155F29C-A5B5-0E46-A2C7-79E6A500D145}">
      <dgm:prSet/>
      <dgm:spPr/>
      <dgm:t>
        <a:bodyPr/>
        <a:lstStyle/>
        <a:p>
          <a:pPr rtl="0"/>
          <a:r>
            <a:rPr lang="en-US" dirty="0" smtClean="0"/>
            <a:t>Strategy is to use two simpler processors on the chip rather than one more complex processor</a:t>
          </a:r>
          <a:endParaRPr lang="en-US" dirty="0"/>
        </a:p>
      </dgm:t>
    </dgm:pt>
    <dgm:pt modelId="{8055BD00-F1C8-7846-B466-65DE4011FD8C}" type="parTrans" cxnId="{68C16891-8D07-2645-B752-FE205353DCD5}">
      <dgm:prSet/>
      <dgm:spPr/>
      <dgm:t>
        <a:bodyPr/>
        <a:lstStyle/>
        <a:p>
          <a:endParaRPr lang="en-US"/>
        </a:p>
      </dgm:t>
    </dgm:pt>
    <dgm:pt modelId="{FCDFAB97-D041-E548-96BC-411DF7EC694B}" type="sibTrans" cxnId="{68C16891-8D07-2645-B752-FE205353DCD5}">
      <dgm:prSet/>
      <dgm:spPr/>
      <dgm:t>
        <a:bodyPr/>
        <a:lstStyle/>
        <a:p>
          <a:endParaRPr lang="en-US"/>
        </a:p>
      </dgm:t>
    </dgm:pt>
    <dgm:pt modelId="{8CAB68A3-B26F-2B4B-B51A-0CF38939513F}">
      <dgm:prSet/>
      <dgm:spPr/>
      <dgm:t>
        <a:bodyPr/>
        <a:lstStyle/>
        <a:p>
          <a:pPr rtl="0"/>
          <a:r>
            <a:rPr lang="en-US" dirty="0" smtClean="0"/>
            <a:t>With two processors larger caches are justified</a:t>
          </a:r>
          <a:endParaRPr lang="en-US" dirty="0"/>
        </a:p>
      </dgm:t>
    </dgm:pt>
    <dgm:pt modelId="{6ACB63A5-1C58-524A-A160-886341F60C0C}" type="parTrans" cxnId="{4A4B1846-5DC4-C84A-A863-9D344E7D707C}">
      <dgm:prSet/>
      <dgm:spPr/>
      <dgm:t>
        <a:bodyPr/>
        <a:lstStyle/>
        <a:p>
          <a:endParaRPr lang="en-US"/>
        </a:p>
      </dgm:t>
    </dgm:pt>
    <dgm:pt modelId="{3E669834-DB2C-7641-B14E-DFD1B4C62083}" type="sibTrans" cxnId="{4A4B1846-5DC4-C84A-A863-9D344E7D707C}">
      <dgm:prSet/>
      <dgm:spPr/>
      <dgm:t>
        <a:bodyPr/>
        <a:lstStyle/>
        <a:p>
          <a:endParaRPr lang="en-US"/>
        </a:p>
      </dgm:t>
    </dgm:pt>
    <dgm:pt modelId="{2BB322CA-E42D-4846-BC15-76177995191D}">
      <dgm:prSet/>
      <dgm:spPr/>
      <dgm:t>
        <a:bodyPr/>
        <a:lstStyle/>
        <a:p>
          <a:pPr rtl="0"/>
          <a:r>
            <a:rPr lang="en-US" dirty="0" smtClean="0"/>
            <a:t>As caches became larger it made performance sense to create two and then three levels of cache on a chip</a:t>
          </a:r>
          <a:endParaRPr lang="en-US" dirty="0"/>
        </a:p>
      </dgm:t>
    </dgm:pt>
    <dgm:pt modelId="{85853BED-64B9-CF48-99D4-E806CF0298B4}" type="parTrans" cxnId="{1C69D18B-4D6D-C54F-9524-6177246C5F7D}">
      <dgm:prSet/>
      <dgm:spPr/>
      <dgm:t>
        <a:bodyPr/>
        <a:lstStyle/>
        <a:p>
          <a:endParaRPr lang="en-US"/>
        </a:p>
      </dgm:t>
    </dgm:pt>
    <dgm:pt modelId="{035B4B6C-BBF5-0D4D-86D8-A0562E242151}" type="sibTrans" cxnId="{1C69D18B-4D6D-C54F-9524-6177246C5F7D}">
      <dgm:prSet/>
      <dgm:spPr/>
      <dgm:t>
        <a:bodyPr/>
        <a:lstStyle/>
        <a:p>
          <a:endParaRPr lang="en-US"/>
        </a:p>
      </dgm:t>
    </dgm:pt>
    <dgm:pt modelId="{67DFE038-8E3D-C649-A5BB-9B3C0EE1B407}" type="pres">
      <dgm:prSet presAssocID="{48302B29-DF7B-CE48-A8D2-94069316D1C3}" presName="composite" presStyleCnt="0">
        <dgm:presLayoutVars>
          <dgm:chMax val="5"/>
          <dgm:dir/>
          <dgm:resizeHandles val="exact"/>
        </dgm:presLayoutVars>
      </dgm:prSet>
      <dgm:spPr/>
      <dgm:t>
        <a:bodyPr/>
        <a:lstStyle/>
        <a:p>
          <a:endParaRPr lang="en-US"/>
        </a:p>
      </dgm:t>
    </dgm:pt>
    <dgm:pt modelId="{CAE743AE-6431-1E40-A97F-5F24D5B60547}" type="pres">
      <dgm:prSet presAssocID="{C19F7702-5F4C-F44B-9333-C56759486144}" presName="circle1" presStyleLbl="lnNode1" presStyleIdx="0" presStyleCnt="4"/>
      <dgm:spPr/>
    </dgm:pt>
    <dgm:pt modelId="{AB119BD4-C127-B449-BD7B-2FB3093D572E}" type="pres">
      <dgm:prSet presAssocID="{C19F7702-5F4C-F44B-9333-C56759486144}" presName="text1" presStyleLbl="revTx" presStyleIdx="0" presStyleCnt="4">
        <dgm:presLayoutVars>
          <dgm:bulletEnabled val="1"/>
        </dgm:presLayoutVars>
      </dgm:prSet>
      <dgm:spPr/>
      <dgm:t>
        <a:bodyPr/>
        <a:lstStyle/>
        <a:p>
          <a:endParaRPr lang="en-US"/>
        </a:p>
      </dgm:t>
    </dgm:pt>
    <dgm:pt modelId="{34B48968-EEAE-C24A-A838-020141B43AD6}" type="pres">
      <dgm:prSet presAssocID="{C19F7702-5F4C-F44B-9333-C56759486144}" presName="line1" presStyleLbl="callout" presStyleIdx="0" presStyleCnt="8"/>
      <dgm:spPr>
        <a:ln>
          <a:solidFill>
            <a:schemeClr val="accent4"/>
          </a:solidFill>
        </a:ln>
      </dgm:spPr>
      <dgm:t>
        <a:bodyPr/>
        <a:lstStyle/>
        <a:p>
          <a:endParaRPr lang="en-US"/>
        </a:p>
      </dgm:t>
    </dgm:pt>
    <dgm:pt modelId="{DDA5D090-4EDE-CC46-88A9-94E77850F40F}" type="pres">
      <dgm:prSet presAssocID="{C19F7702-5F4C-F44B-9333-C56759486144}" presName="d1" presStyleLbl="callout" presStyleIdx="1" presStyleCnt="8"/>
      <dgm:spPr>
        <a:ln>
          <a:solidFill>
            <a:schemeClr val="accent4"/>
          </a:solidFill>
        </a:ln>
      </dgm:spPr>
      <dgm:t>
        <a:bodyPr/>
        <a:lstStyle/>
        <a:p>
          <a:endParaRPr lang="en-US"/>
        </a:p>
      </dgm:t>
    </dgm:pt>
    <dgm:pt modelId="{EAFBFBDD-6B2F-6542-A0F4-55DD8CB829AA}" type="pres">
      <dgm:prSet presAssocID="{E155F29C-A5B5-0E46-A2C7-79E6A500D145}" presName="circle2" presStyleLbl="lnNode1" presStyleIdx="1" presStyleCnt="4"/>
      <dgm:spPr/>
    </dgm:pt>
    <dgm:pt modelId="{513BC700-EE34-1A44-899C-A6CEEACA89E1}" type="pres">
      <dgm:prSet presAssocID="{E155F29C-A5B5-0E46-A2C7-79E6A500D145}" presName="text2" presStyleLbl="revTx" presStyleIdx="1" presStyleCnt="4">
        <dgm:presLayoutVars>
          <dgm:bulletEnabled val="1"/>
        </dgm:presLayoutVars>
      </dgm:prSet>
      <dgm:spPr/>
      <dgm:t>
        <a:bodyPr/>
        <a:lstStyle/>
        <a:p>
          <a:endParaRPr lang="en-US"/>
        </a:p>
      </dgm:t>
    </dgm:pt>
    <dgm:pt modelId="{CD79B02B-ADDF-1141-8C86-45D10350966D}" type="pres">
      <dgm:prSet presAssocID="{E155F29C-A5B5-0E46-A2C7-79E6A500D145}" presName="line2" presStyleLbl="callout" presStyleIdx="2" presStyleCnt="8"/>
      <dgm:spPr>
        <a:ln>
          <a:solidFill>
            <a:schemeClr val="accent4"/>
          </a:solidFill>
        </a:ln>
      </dgm:spPr>
      <dgm:t>
        <a:bodyPr/>
        <a:lstStyle/>
        <a:p>
          <a:endParaRPr lang="en-US"/>
        </a:p>
      </dgm:t>
    </dgm:pt>
    <dgm:pt modelId="{816E5757-0CAD-CD46-B964-B653CB3D2F71}" type="pres">
      <dgm:prSet presAssocID="{E155F29C-A5B5-0E46-A2C7-79E6A500D145}" presName="d2" presStyleLbl="callout" presStyleIdx="3" presStyleCnt="8"/>
      <dgm:spPr>
        <a:ln>
          <a:solidFill>
            <a:schemeClr val="accent4"/>
          </a:solidFill>
        </a:ln>
      </dgm:spPr>
      <dgm:t>
        <a:bodyPr/>
        <a:lstStyle/>
        <a:p>
          <a:endParaRPr lang="en-US"/>
        </a:p>
      </dgm:t>
    </dgm:pt>
    <dgm:pt modelId="{09E5408D-8A11-C349-983A-FF27A4CD0E3B}" type="pres">
      <dgm:prSet presAssocID="{8CAB68A3-B26F-2B4B-B51A-0CF38939513F}" presName="circle3" presStyleLbl="lnNode1" presStyleIdx="2" presStyleCnt="4"/>
      <dgm:spPr/>
    </dgm:pt>
    <dgm:pt modelId="{64D028ED-D856-004F-82AE-25A1792DF594}" type="pres">
      <dgm:prSet presAssocID="{8CAB68A3-B26F-2B4B-B51A-0CF38939513F}" presName="text3" presStyleLbl="revTx" presStyleIdx="2" presStyleCnt="4">
        <dgm:presLayoutVars>
          <dgm:bulletEnabled val="1"/>
        </dgm:presLayoutVars>
      </dgm:prSet>
      <dgm:spPr/>
      <dgm:t>
        <a:bodyPr/>
        <a:lstStyle/>
        <a:p>
          <a:endParaRPr lang="en-US"/>
        </a:p>
      </dgm:t>
    </dgm:pt>
    <dgm:pt modelId="{844D6AD4-814E-9A49-8479-BBC4355D2906}" type="pres">
      <dgm:prSet presAssocID="{8CAB68A3-B26F-2B4B-B51A-0CF38939513F}" presName="line3" presStyleLbl="callout" presStyleIdx="4" presStyleCnt="8"/>
      <dgm:spPr>
        <a:ln>
          <a:solidFill>
            <a:schemeClr val="accent4"/>
          </a:solidFill>
        </a:ln>
      </dgm:spPr>
      <dgm:t>
        <a:bodyPr/>
        <a:lstStyle/>
        <a:p>
          <a:endParaRPr lang="en-US"/>
        </a:p>
      </dgm:t>
    </dgm:pt>
    <dgm:pt modelId="{09E031DD-5B6F-B149-9EF5-9E627F32C5E0}" type="pres">
      <dgm:prSet presAssocID="{8CAB68A3-B26F-2B4B-B51A-0CF38939513F}" presName="d3" presStyleLbl="callout" presStyleIdx="5" presStyleCnt="8"/>
      <dgm:spPr>
        <a:ln>
          <a:solidFill>
            <a:schemeClr val="accent4"/>
          </a:solidFill>
        </a:ln>
      </dgm:spPr>
      <dgm:t>
        <a:bodyPr/>
        <a:lstStyle/>
        <a:p>
          <a:endParaRPr lang="en-US"/>
        </a:p>
      </dgm:t>
    </dgm:pt>
    <dgm:pt modelId="{F85D9B43-A645-1046-AAFB-474175001081}" type="pres">
      <dgm:prSet presAssocID="{2BB322CA-E42D-4846-BC15-76177995191D}" presName="circle4" presStyleLbl="lnNode1" presStyleIdx="3" presStyleCnt="4"/>
      <dgm:spPr/>
    </dgm:pt>
    <dgm:pt modelId="{7DB2A403-2088-DF4C-B961-D8DCC748BA56}" type="pres">
      <dgm:prSet presAssocID="{2BB322CA-E42D-4846-BC15-76177995191D}" presName="text4" presStyleLbl="revTx" presStyleIdx="3" presStyleCnt="4">
        <dgm:presLayoutVars>
          <dgm:bulletEnabled val="1"/>
        </dgm:presLayoutVars>
      </dgm:prSet>
      <dgm:spPr/>
      <dgm:t>
        <a:bodyPr/>
        <a:lstStyle/>
        <a:p>
          <a:endParaRPr lang="en-US"/>
        </a:p>
      </dgm:t>
    </dgm:pt>
    <dgm:pt modelId="{DEF37567-F691-5D47-8D86-7EF938ACCD23}" type="pres">
      <dgm:prSet presAssocID="{2BB322CA-E42D-4846-BC15-76177995191D}" presName="line4" presStyleLbl="callout" presStyleIdx="6" presStyleCnt="8"/>
      <dgm:spPr>
        <a:ln>
          <a:solidFill>
            <a:schemeClr val="accent4"/>
          </a:solidFill>
        </a:ln>
      </dgm:spPr>
      <dgm:t>
        <a:bodyPr/>
        <a:lstStyle/>
        <a:p>
          <a:endParaRPr lang="en-US"/>
        </a:p>
      </dgm:t>
    </dgm:pt>
    <dgm:pt modelId="{C5CA4BDE-6447-5546-B9F5-65BD75E05390}" type="pres">
      <dgm:prSet presAssocID="{2BB322CA-E42D-4846-BC15-76177995191D}" presName="d4" presStyleLbl="callout" presStyleIdx="7" presStyleCnt="8"/>
      <dgm:spPr>
        <a:ln>
          <a:solidFill>
            <a:schemeClr val="accent4"/>
          </a:solidFill>
        </a:ln>
      </dgm:spPr>
      <dgm:t>
        <a:bodyPr/>
        <a:lstStyle/>
        <a:p>
          <a:endParaRPr lang="en-US"/>
        </a:p>
      </dgm:t>
    </dgm:pt>
  </dgm:ptLst>
  <dgm:cxnLst>
    <dgm:cxn modelId="{1C69D18B-4D6D-C54F-9524-6177246C5F7D}" srcId="{48302B29-DF7B-CE48-A8D2-94069316D1C3}" destId="{2BB322CA-E42D-4846-BC15-76177995191D}" srcOrd="3" destOrd="0" parTransId="{85853BED-64B9-CF48-99D4-E806CF0298B4}" sibTransId="{035B4B6C-BBF5-0D4D-86D8-A0562E242151}"/>
    <dgm:cxn modelId="{68C16891-8D07-2645-B752-FE205353DCD5}" srcId="{48302B29-DF7B-CE48-A8D2-94069316D1C3}" destId="{E155F29C-A5B5-0E46-A2C7-79E6A500D145}" srcOrd="1" destOrd="0" parTransId="{8055BD00-F1C8-7846-B466-65DE4011FD8C}" sibTransId="{FCDFAB97-D041-E548-96BC-411DF7EC694B}"/>
    <dgm:cxn modelId="{4B6C9305-9663-8143-81A0-3E9955214B81}" type="presOf" srcId="{E155F29C-A5B5-0E46-A2C7-79E6A500D145}" destId="{513BC700-EE34-1A44-899C-A6CEEACA89E1}" srcOrd="0" destOrd="0" presId="urn:microsoft.com/office/officeart/2005/8/layout/target1"/>
    <dgm:cxn modelId="{46B638DB-5077-8F47-B532-560C4EEBB34E}" srcId="{48302B29-DF7B-CE48-A8D2-94069316D1C3}" destId="{C19F7702-5F4C-F44B-9333-C56759486144}" srcOrd="0" destOrd="0" parTransId="{A70B69E9-4AAC-D24E-AF8E-9E3927E157EF}" sibTransId="{4562A5FB-A475-444C-82E8-04D61A9E986C}"/>
    <dgm:cxn modelId="{217BF1EC-0D44-B94C-924C-945A9E06B6F1}" type="presOf" srcId="{2BB322CA-E42D-4846-BC15-76177995191D}" destId="{7DB2A403-2088-DF4C-B961-D8DCC748BA56}" srcOrd="0" destOrd="0" presId="urn:microsoft.com/office/officeart/2005/8/layout/target1"/>
    <dgm:cxn modelId="{4A4B1846-5DC4-C84A-A863-9D344E7D707C}" srcId="{48302B29-DF7B-CE48-A8D2-94069316D1C3}" destId="{8CAB68A3-B26F-2B4B-B51A-0CF38939513F}" srcOrd="2" destOrd="0" parTransId="{6ACB63A5-1C58-524A-A160-886341F60C0C}" sibTransId="{3E669834-DB2C-7641-B14E-DFD1B4C62083}"/>
    <dgm:cxn modelId="{171A6A42-3C17-7748-A842-8CCB1915C2B8}" type="presOf" srcId="{C19F7702-5F4C-F44B-9333-C56759486144}" destId="{AB119BD4-C127-B449-BD7B-2FB3093D572E}" srcOrd="0" destOrd="0" presId="urn:microsoft.com/office/officeart/2005/8/layout/target1"/>
    <dgm:cxn modelId="{1AA003D7-C481-3A42-AA00-C72307ACAD34}" type="presOf" srcId="{8CAB68A3-B26F-2B4B-B51A-0CF38939513F}" destId="{64D028ED-D856-004F-82AE-25A1792DF594}" srcOrd="0" destOrd="0" presId="urn:microsoft.com/office/officeart/2005/8/layout/target1"/>
    <dgm:cxn modelId="{019DB62C-AF38-6F4D-9BB2-199E8BA3C067}" type="presOf" srcId="{48302B29-DF7B-CE48-A8D2-94069316D1C3}" destId="{67DFE038-8E3D-C649-A5BB-9B3C0EE1B407}" srcOrd="0" destOrd="0" presId="urn:microsoft.com/office/officeart/2005/8/layout/target1"/>
    <dgm:cxn modelId="{1FCC9E07-AA87-E64F-9072-85950E151E9B}" type="presParOf" srcId="{67DFE038-8E3D-C649-A5BB-9B3C0EE1B407}" destId="{CAE743AE-6431-1E40-A97F-5F24D5B60547}" srcOrd="0" destOrd="0" presId="urn:microsoft.com/office/officeart/2005/8/layout/target1"/>
    <dgm:cxn modelId="{B312B154-9FC1-8341-B8F7-465DBDC5F91D}" type="presParOf" srcId="{67DFE038-8E3D-C649-A5BB-9B3C0EE1B407}" destId="{AB119BD4-C127-B449-BD7B-2FB3093D572E}" srcOrd="1" destOrd="0" presId="urn:microsoft.com/office/officeart/2005/8/layout/target1"/>
    <dgm:cxn modelId="{A68EC521-5EFD-C747-8343-1B923810951F}" type="presParOf" srcId="{67DFE038-8E3D-C649-A5BB-9B3C0EE1B407}" destId="{34B48968-EEAE-C24A-A838-020141B43AD6}" srcOrd="2" destOrd="0" presId="urn:microsoft.com/office/officeart/2005/8/layout/target1"/>
    <dgm:cxn modelId="{49879328-35EC-A944-81C3-2A49F1C5E66B}" type="presParOf" srcId="{67DFE038-8E3D-C649-A5BB-9B3C0EE1B407}" destId="{DDA5D090-4EDE-CC46-88A9-94E77850F40F}" srcOrd="3" destOrd="0" presId="urn:microsoft.com/office/officeart/2005/8/layout/target1"/>
    <dgm:cxn modelId="{419233AA-A062-014B-94FC-1172D2BCCCEC}" type="presParOf" srcId="{67DFE038-8E3D-C649-A5BB-9B3C0EE1B407}" destId="{EAFBFBDD-6B2F-6542-A0F4-55DD8CB829AA}" srcOrd="4" destOrd="0" presId="urn:microsoft.com/office/officeart/2005/8/layout/target1"/>
    <dgm:cxn modelId="{BCBE20E3-240C-874B-A132-3934F75D0B77}" type="presParOf" srcId="{67DFE038-8E3D-C649-A5BB-9B3C0EE1B407}" destId="{513BC700-EE34-1A44-899C-A6CEEACA89E1}" srcOrd="5" destOrd="0" presId="urn:microsoft.com/office/officeart/2005/8/layout/target1"/>
    <dgm:cxn modelId="{F681055D-923A-D44A-B20B-E630B78B52EF}" type="presParOf" srcId="{67DFE038-8E3D-C649-A5BB-9B3C0EE1B407}" destId="{CD79B02B-ADDF-1141-8C86-45D10350966D}" srcOrd="6" destOrd="0" presId="urn:microsoft.com/office/officeart/2005/8/layout/target1"/>
    <dgm:cxn modelId="{05F61CE4-F3C6-1549-9C08-8735F7134DB1}" type="presParOf" srcId="{67DFE038-8E3D-C649-A5BB-9B3C0EE1B407}" destId="{816E5757-0CAD-CD46-B964-B653CB3D2F71}" srcOrd="7" destOrd="0" presId="urn:microsoft.com/office/officeart/2005/8/layout/target1"/>
    <dgm:cxn modelId="{57EF3DA7-8614-DE44-994C-8B8008F3DC84}" type="presParOf" srcId="{67DFE038-8E3D-C649-A5BB-9B3C0EE1B407}" destId="{09E5408D-8A11-C349-983A-FF27A4CD0E3B}" srcOrd="8" destOrd="0" presId="urn:microsoft.com/office/officeart/2005/8/layout/target1"/>
    <dgm:cxn modelId="{715A600E-11DA-044B-A3DA-384A55E6DA9C}" type="presParOf" srcId="{67DFE038-8E3D-C649-A5BB-9B3C0EE1B407}" destId="{64D028ED-D856-004F-82AE-25A1792DF594}" srcOrd="9" destOrd="0" presId="urn:microsoft.com/office/officeart/2005/8/layout/target1"/>
    <dgm:cxn modelId="{EBE12B9E-E7DC-3B4D-A525-CBF46CD0EF22}" type="presParOf" srcId="{67DFE038-8E3D-C649-A5BB-9B3C0EE1B407}" destId="{844D6AD4-814E-9A49-8479-BBC4355D2906}" srcOrd="10" destOrd="0" presId="urn:microsoft.com/office/officeart/2005/8/layout/target1"/>
    <dgm:cxn modelId="{45073F24-BDEA-A44F-928F-58D775E3409B}" type="presParOf" srcId="{67DFE038-8E3D-C649-A5BB-9B3C0EE1B407}" destId="{09E031DD-5B6F-B149-9EF5-9E627F32C5E0}" srcOrd="11" destOrd="0" presId="urn:microsoft.com/office/officeart/2005/8/layout/target1"/>
    <dgm:cxn modelId="{9E4047F7-2ACA-AA41-B926-46A2DE42BDF2}" type="presParOf" srcId="{67DFE038-8E3D-C649-A5BB-9B3C0EE1B407}" destId="{F85D9B43-A645-1046-AAFB-474175001081}" srcOrd="12" destOrd="0" presId="urn:microsoft.com/office/officeart/2005/8/layout/target1"/>
    <dgm:cxn modelId="{FBE53C4A-D092-E84C-938D-3A496E8B6665}" type="presParOf" srcId="{67DFE038-8E3D-C649-A5BB-9B3C0EE1B407}" destId="{7DB2A403-2088-DF4C-B961-D8DCC748BA56}" srcOrd="13" destOrd="0" presId="urn:microsoft.com/office/officeart/2005/8/layout/target1"/>
    <dgm:cxn modelId="{8C37571A-B911-EB43-80B5-B862A55E4F9A}" type="presParOf" srcId="{67DFE038-8E3D-C649-A5BB-9B3C0EE1B407}" destId="{DEF37567-F691-5D47-8D86-7EF938ACCD23}" srcOrd="14" destOrd="0" presId="urn:microsoft.com/office/officeart/2005/8/layout/target1"/>
    <dgm:cxn modelId="{FC3B03F4-13C2-014D-A1C0-61500825C10A}" type="presParOf" srcId="{67DFE038-8E3D-C649-A5BB-9B3C0EE1B407}" destId="{C5CA4BDE-6447-5546-B9F5-65BD75E05390}" srcOrd="15" destOrd="0" presId="urn:microsoft.com/office/officeart/2005/8/layout/target1"/>
  </dgm:cxnLst>
  <dgm:bg/>
  <dgm:whole>
    <a:ln>
      <a:solidFill>
        <a:schemeClr val="accent4"/>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FA566-17A9-FD48-A829-90562E3C364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65202D0-D028-2C41-AFFD-C903E5280C10}">
      <dgm:prSet/>
      <dgm:spPr>
        <a:ln>
          <a:solidFill>
            <a:schemeClr val="accent1"/>
          </a:solidFill>
        </a:ln>
      </dgm:spPr>
      <dgm:t>
        <a:bodyPr/>
        <a:lstStyle/>
        <a:p>
          <a:pPr rtl="0"/>
          <a:r>
            <a:rPr lang="en-US" b="1" dirty="0" smtClean="0">
              <a:effectLst>
                <a:outerShdw blurRad="38100" dist="38100" dir="2700000" algn="tl">
                  <a:srgbClr val="000000">
                    <a:alpha val="43137"/>
                  </a:srgbClr>
                </a:outerShdw>
              </a:effectLst>
            </a:rPr>
            <a:t>Pentium</a:t>
          </a:r>
        </a:p>
      </dgm:t>
    </dgm:pt>
    <dgm:pt modelId="{19E40B97-217D-9542-A42F-7A0819291CA5}" type="parTrans" cxnId="{83186716-1E79-5E4E-956A-2C334D180E61}">
      <dgm:prSet/>
      <dgm:spPr/>
      <dgm:t>
        <a:bodyPr/>
        <a:lstStyle/>
        <a:p>
          <a:endParaRPr lang="en-US"/>
        </a:p>
      </dgm:t>
    </dgm:pt>
    <dgm:pt modelId="{B27F23E4-0632-4D43-93FF-9B021F9B6998}" type="sibTrans" cxnId="{83186716-1E79-5E4E-956A-2C334D180E61}">
      <dgm:prSet/>
      <dgm:spPr/>
      <dgm:t>
        <a:bodyPr/>
        <a:lstStyle/>
        <a:p>
          <a:endParaRPr lang="en-US"/>
        </a:p>
      </dgm:t>
    </dgm:pt>
    <dgm:pt modelId="{C9D1FC3C-EC75-7941-BE92-DA58E9F560DF}">
      <dgm:prSet/>
      <dgm:spPr/>
      <dgm:t>
        <a:bodyPr/>
        <a:lstStyle/>
        <a:p>
          <a:pPr rtl="0"/>
          <a:r>
            <a:rPr lang="en-US" dirty="0" smtClean="0"/>
            <a:t>Superscalar</a:t>
          </a:r>
          <a:endParaRPr lang="en-US" dirty="0"/>
        </a:p>
      </dgm:t>
    </dgm:pt>
    <dgm:pt modelId="{6D00887B-DEE3-EF4A-8F49-00CD47051876}" type="parTrans" cxnId="{911E13EE-7F71-FA48-9790-036DD7563746}">
      <dgm:prSet/>
      <dgm:spPr/>
      <dgm:t>
        <a:bodyPr/>
        <a:lstStyle/>
        <a:p>
          <a:endParaRPr lang="en-US"/>
        </a:p>
      </dgm:t>
    </dgm:pt>
    <dgm:pt modelId="{54150A20-0496-B344-BCFC-15AC24376D88}" type="sibTrans" cxnId="{911E13EE-7F71-FA48-9790-036DD7563746}">
      <dgm:prSet/>
      <dgm:spPr/>
      <dgm:t>
        <a:bodyPr/>
        <a:lstStyle/>
        <a:p>
          <a:endParaRPr lang="en-US"/>
        </a:p>
      </dgm:t>
    </dgm:pt>
    <dgm:pt modelId="{0C8B901A-41D8-9D42-83FD-1DFAB30506D2}">
      <dgm:prSet/>
      <dgm:spPr/>
      <dgm:t>
        <a:bodyPr/>
        <a:lstStyle/>
        <a:p>
          <a:pPr rtl="0"/>
          <a:r>
            <a:rPr lang="en-US" dirty="0" smtClean="0"/>
            <a:t>Multiple instructions executed in parallel</a:t>
          </a:r>
          <a:endParaRPr lang="en-US" dirty="0"/>
        </a:p>
      </dgm:t>
    </dgm:pt>
    <dgm:pt modelId="{46815EB1-5224-0843-AD8B-8A09D31EDEAD}" type="parTrans" cxnId="{20EFDB89-2F05-AB41-9B47-5F1E5485D2E0}">
      <dgm:prSet/>
      <dgm:spPr/>
      <dgm:t>
        <a:bodyPr/>
        <a:lstStyle/>
        <a:p>
          <a:endParaRPr lang="en-US"/>
        </a:p>
      </dgm:t>
    </dgm:pt>
    <dgm:pt modelId="{4219AB5F-A2C3-FC4B-BCD7-8549199A1F4C}" type="sibTrans" cxnId="{20EFDB89-2F05-AB41-9B47-5F1E5485D2E0}">
      <dgm:prSet/>
      <dgm:spPr/>
      <dgm:t>
        <a:bodyPr/>
        <a:lstStyle/>
        <a:p>
          <a:endParaRPr lang="en-US"/>
        </a:p>
      </dgm:t>
    </dgm:pt>
    <dgm:pt modelId="{348D0B25-6326-DD4A-89DB-CDBE3ABB4E92}">
      <dgm:prSet/>
      <dgm:spPr/>
      <dgm:t>
        <a:bodyPr/>
        <a:lstStyle/>
        <a:p>
          <a:pPr rtl="0"/>
          <a:r>
            <a:rPr lang="en-US" b="1" dirty="0" smtClean="0">
              <a:effectLst>
                <a:outerShdw blurRad="38100" dist="38100" dir="2700000" algn="tl">
                  <a:srgbClr val="000000">
                    <a:alpha val="43137"/>
                  </a:srgbClr>
                </a:outerShdw>
              </a:effectLst>
            </a:rPr>
            <a:t>Pentium Pro</a:t>
          </a:r>
          <a:endParaRPr lang="en-US" b="1" dirty="0">
            <a:effectLst>
              <a:outerShdw blurRad="38100" dist="38100" dir="2700000" algn="tl">
                <a:srgbClr val="000000">
                  <a:alpha val="43137"/>
                </a:srgbClr>
              </a:outerShdw>
            </a:effectLst>
          </a:endParaRPr>
        </a:p>
      </dgm:t>
    </dgm:pt>
    <dgm:pt modelId="{BAB028A2-A2B6-8E4F-ABF8-CCA14A9CA29C}" type="parTrans" cxnId="{601E5B22-1273-AE4B-AC2D-A3BAF0B044C3}">
      <dgm:prSet/>
      <dgm:spPr/>
      <dgm:t>
        <a:bodyPr/>
        <a:lstStyle/>
        <a:p>
          <a:endParaRPr lang="en-US"/>
        </a:p>
      </dgm:t>
    </dgm:pt>
    <dgm:pt modelId="{C47EB907-1334-3C41-94B1-45F37DD82D15}" type="sibTrans" cxnId="{601E5B22-1273-AE4B-AC2D-A3BAF0B044C3}">
      <dgm:prSet/>
      <dgm:spPr/>
      <dgm:t>
        <a:bodyPr/>
        <a:lstStyle/>
        <a:p>
          <a:endParaRPr lang="en-US"/>
        </a:p>
      </dgm:t>
    </dgm:pt>
    <dgm:pt modelId="{E82A457F-5875-DF4A-A425-24C92DEF59C5}">
      <dgm:prSet/>
      <dgm:spPr/>
      <dgm:t>
        <a:bodyPr/>
        <a:lstStyle/>
        <a:p>
          <a:pPr rtl="0"/>
          <a:r>
            <a:rPr lang="en-US" dirty="0" smtClean="0"/>
            <a:t>Increased superscalar organization</a:t>
          </a:r>
          <a:endParaRPr lang="en-US" dirty="0"/>
        </a:p>
      </dgm:t>
    </dgm:pt>
    <dgm:pt modelId="{619D8F5F-A6D7-1F4D-882D-838CC9EAE7CD}" type="parTrans" cxnId="{968E268A-99FD-D047-BFAB-8AC4D66010C4}">
      <dgm:prSet/>
      <dgm:spPr/>
      <dgm:t>
        <a:bodyPr/>
        <a:lstStyle/>
        <a:p>
          <a:endParaRPr lang="en-US"/>
        </a:p>
      </dgm:t>
    </dgm:pt>
    <dgm:pt modelId="{44768EA1-26BA-F14A-BD6C-81698F85A35E}" type="sibTrans" cxnId="{968E268A-99FD-D047-BFAB-8AC4D66010C4}">
      <dgm:prSet/>
      <dgm:spPr/>
      <dgm:t>
        <a:bodyPr/>
        <a:lstStyle/>
        <a:p>
          <a:endParaRPr lang="en-US"/>
        </a:p>
      </dgm:t>
    </dgm:pt>
    <dgm:pt modelId="{4A2FC05A-0DFC-854A-ACEE-D2CDE8A136AA}">
      <dgm:prSet/>
      <dgm:spPr/>
      <dgm:t>
        <a:bodyPr/>
        <a:lstStyle/>
        <a:p>
          <a:pPr rtl="0"/>
          <a:r>
            <a:rPr lang="en-GB" dirty="0" smtClean="0"/>
            <a:t>Aggressive register renaming</a:t>
          </a:r>
          <a:endParaRPr lang="en-GB" dirty="0"/>
        </a:p>
      </dgm:t>
    </dgm:pt>
    <dgm:pt modelId="{35E83A3E-A957-DE4D-85C8-B68F299BE3D4}" type="parTrans" cxnId="{25AB77AE-B1AE-0540-8B22-77C36033963C}">
      <dgm:prSet/>
      <dgm:spPr/>
      <dgm:t>
        <a:bodyPr/>
        <a:lstStyle/>
        <a:p>
          <a:endParaRPr lang="en-US"/>
        </a:p>
      </dgm:t>
    </dgm:pt>
    <dgm:pt modelId="{CA4B4826-3F3A-374C-AB77-4168ED5ADE9B}" type="sibTrans" cxnId="{25AB77AE-B1AE-0540-8B22-77C36033963C}">
      <dgm:prSet/>
      <dgm:spPr/>
      <dgm:t>
        <a:bodyPr/>
        <a:lstStyle/>
        <a:p>
          <a:endParaRPr lang="en-US"/>
        </a:p>
      </dgm:t>
    </dgm:pt>
    <dgm:pt modelId="{1F44FC6D-B871-EB4E-A600-A035A10BBA0F}">
      <dgm:prSet/>
      <dgm:spPr/>
      <dgm:t>
        <a:bodyPr/>
        <a:lstStyle/>
        <a:p>
          <a:pPr rtl="0"/>
          <a:r>
            <a:rPr lang="en-GB" dirty="0" smtClean="0"/>
            <a:t>Branch prediction</a:t>
          </a:r>
          <a:endParaRPr lang="en-GB" dirty="0"/>
        </a:p>
      </dgm:t>
    </dgm:pt>
    <dgm:pt modelId="{9CD30976-CF1B-734E-A26B-2607ABD9D796}" type="parTrans" cxnId="{401123D5-82DC-704F-A4AC-509C48E641C4}">
      <dgm:prSet/>
      <dgm:spPr/>
      <dgm:t>
        <a:bodyPr/>
        <a:lstStyle/>
        <a:p>
          <a:endParaRPr lang="en-US"/>
        </a:p>
      </dgm:t>
    </dgm:pt>
    <dgm:pt modelId="{56F19561-7DB1-544A-B52D-13607DF85FD1}" type="sibTrans" cxnId="{401123D5-82DC-704F-A4AC-509C48E641C4}">
      <dgm:prSet/>
      <dgm:spPr/>
      <dgm:t>
        <a:bodyPr/>
        <a:lstStyle/>
        <a:p>
          <a:endParaRPr lang="en-US"/>
        </a:p>
      </dgm:t>
    </dgm:pt>
    <dgm:pt modelId="{FDE8AE7C-D9D1-1148-81DD-4E89A37C93B6}">
      <dgm:prSet/>
      <dgm:spPr/>
      <dgm:t>
        <a:bodyPr/>
        <a:lstStyle/>
        <a:p>
          <a:pPr rtl="0"/>
          <a:r>
            <a:rPr lang="en-GB" dirty="0" smtClean="0"/>
            <a:t>Data flow analysis</a:t>
          </a:r>
          <a:endParaRPr lang="en-GB" dirty="0"/>
        </a:p>
      </dgm:t>
    </dgm:pt>
    <dgm:pt modelId="{8E6A4A46-4A5F-6240-9722-07B4887D5A86}" type="parTrans" cxnId="{5AF82AD0-A0A6-2240-9957-1A7C13199623}">
      <dgm:prSet/>
      <dgm:spPr/>
      <dgm:t>
        <a:bodyPr/>
        <a:lstStyle/>
        <a:p>
          <a:endParaRPr lang="en-US"/>
        </a:p>
      </dgm:t>
    </dgm:pt>
    <dgm:pt modelId="{CC846DFC-CC4F-C249-8E47-38D728A4D758}" type="sibTrans" cxnId="{5AF82AD0-A0A6-2240-9957-1A7C13199623}">
      <dgm:prSet/>
      <dgm:spPr/>
      <dgm:t>
        <a:bodyPr/>
        <a:lstStyle/>
        <a:p>
          <a:endParaRPr lang="en-US"/>
        </a:p>
      </dgm:t>
    </dgm:pt>
    <dgm:pt modelId="{E7E38A67-942C-F34D-B3D6-66E3854BE617}">
      <dgm:prSet/>
      <dgm:spPr/>
      <dgm:t>
        <a:bodyPr/>
        <a:lstStyle/>
        <a:p>
          <a:pPr rtl="0"/>
          <a:r>
            <a:rPr lang="en-US" dirty="0" smtClean="0"/>
            <a:t>Speculative execution</a:t>
          </a:r>
          <a:endParaRPr lang="en-US" dirty="0"/>
        </a:p>
      </dgm:t>
    </dgm:pt>
    <dgm:pt modelId="{46BB9218-CB30-5C41-AE60-A9B43ED756D7}" type="parTrans" cxnId="{D496E2D1-9410-D747-9743-9D08B2E5FF37}">
      <dgm:prSet/>
      <dgm:spPr/>
      <dgm:t>
        <a:bodyPr/>
        <a:lstStyle/>
        <a:p>
          <a:endParaRPr lang="en-US"/>
        </a:p>
      </dgm:t>
    </dgm:pt>
    <dgm:pt modelId="{EAC10DA1-A8F0-8649-B6F1-B4B2C7DD4B3B}" type="sibTrans" cxnId="{D496E2D1-9410-D747-9743-9D08B2E5FF37}">
      <dgm:prSet/>
      <dgm:spPr/>
      <dgm:t>
        <a:bodyPr/>
        <a:lstStyle/>
        <a:p>
          <a:endParaRPr lang="en-US"/>
        </a:p>
      </dgm:t>
    </dgm:pt>
    <dgm:pt modelId="{629BAF70-4264-8942-A8B1-FFC0BF0F459F}">
      <dgm:prSet/>
      <dgm:spPr/>
      <dgm:t>
        <a:bodyPr/>
        <a:lstStyle/>
        <a:p>
          <a:pPr rtl="0"/>
          <a:r>
            <a:rPr lang="en-GB" b="1" dirty="0" smtClean="0">
              <a:effectLst>
                <a:outerShdw blurRad="38100" dist="38100" dir="2700000" algn="tl">
                  <a:srgbClr val="000000">
                    <a:alpha val="43137"/>
                  </a:srgbClr>
                </a:outerShdw>
              </a:effectLst>
            </a:rPr>
            <a:t>Pentium II</a:t>
          </a:r>
        </a:p>
      </dgm:t>
    </dgm:pt>
    <dgm:pt modelId="{0EAF3BE4-3CBE-3844-AF37-92601C9B3515}" type="parTrans" cxnId="{07426261-972F-7D4B-A067-820B63CBB0E8}">
      <dgm:prSet/>
      <dgm:spPr/>
      <dgm:t>
        <a:bodyPr/>
        <a:lstStyle/>
        <a:p>
          <a:endParaRPr lang="en-US"/>
        </a:p>
      </dgm:t>
    </dgm:pt>
    <dgm:pt modelId="{2BEC612C-2F18-EC42-B458-BFD8397C1271}" type="sibTrans" cxnId="{07426261-972F-7D4B-A067-820B63CBB0E8}">
      <dgm:prSet/>
      <dgm:spPr/>
      <dgm:t>
        <a:bodyPr/>
        <a:lstStyle/>
        <a:p>
          <a:endParaRPr lang="en-US"/>
        </a:p>
      </dgm:t>
    </dgm:pt>
    <dgm:pt modelId="{51075342-860F-C64C-AA29-C3BA22E30E7A}">
      <dgm:prSet/>
      <dgm:spPr/>
      <dgm:t>
        <a:bodyPr/>
        <a:lstStyle/>
        <a:p>
          <a:pPr rtl="0"/>
          <a:r>
            <a:rPr lang="en-US" dirty="0" smtClean="0"/>
            <a:t>MMX technology</a:t>
          </a:r>
          <a:endParaRPr lang="en-US" dirty="0"/>
        </a:p>
      </dgm:t>
    </dgm:pt>
    <dgm:pt modelId="{C62109CC-FDE5-534F-9AC0-6D51C0DA489E}" type="parTrans" cxnId="{47D50B92-3BFD-FC4F-85FE-CB52D20FCC3B}">
      <dgm:prSet/>
      <dgm:spPr/>
      <dgm:t>
        <a:bodyPr/>
        <a:lstStyle/>
        <a:p>
          <a:endParaRPr lang="en-US"/>
        </a:p>
      </dgm:t>
    </dgm:pt>
    <dgm:pt modelId="{106F7D0B-0CFC-C24E-A410-97C14DD1E7BC}" type="sibTrans" cxnId="{47D50B92-3BFD-FC4F-85FE-CB52D20FCC3B}">
      <dgm:prSet/>
      <dgm:spPr/>
      <dgm:t>
        <a:bodyPr/>
        <a:lstStyle/>
        <a:p>
          <a:endParaRPr lang="en-US"/>
        </a:p>
      </dgm:t>
    </dgm:pt>
    <dgm:pt modelId="{5F22814F-AE37-864D-A0A1-5F17205E6823}">
      <dgm:prSet/>
      <dgm:spPr/>
      <dgm:t>
        <a:bodyPr/>
        <a:lstStyle/>
        <a:p>
          <a:pPr rtl="0"/>
          <a:r>
            <a:rPr lang="en-US" dirty="0" smtClean="0"/>
            <a:t>Designed specifically to process video, audio, and graphics data</a:t>
          </a:r>
          <a:endParaRPr lang="en-US" dirty="0"/>
        </a:p>
      </dgm:t>
    </dgm:pt>
    <dgm:pt modelId="{D2FFF8C1-8019-3242-A642-D7FFA8412A37}" type="parTrans" cxnId="{5AC1648A-BDF7-604C-93D8-7BF71B4B0698}">
      <dgm:prSet/>
      <dgm:spPr/>
      <dgm:t>
        <a:bodyPr/>
        <a:lstStyle/>
        <a:p>
          <a:endParaRPr lang="en-US"/>
        </a:p>
      </dgm:t>
    </dgm:pt>
    <dgm:pt modelId="{7E0ED2C9-6DF5-4A44-BF6B-AFFA6A64DDAA}" type="sibTrans" cxnId="{5AC1648A-BDF7-604C-93D8-7BF71B4B0698}">
      <dgm:prSet/>
      <dgm:spPr/>
      <dgm:t>
        <a:bodyPr/>
        <a:lstStyle/>
        <a:p>
          <a:endParaRPr lang="en-US"/>
        </a:p>
      </dgm:t>
    </dgm:pt>
    <dgm:pt modelId="{E9C56EDA-2CFC-094F-A6E0-B3345F53CA6B}">
      <dgm:prSet/>
      <dgm:spPr/>
      <dgm:t>
        <a:bodyPr/>
        <a:lstStyle/>
        <a:p>
          <a:pPr rtl="0"/>
          <a:r>
            <a:rPr lang="en-US" b="1" dirty="0" smtClean="0">
              <a:effectLst>
                <a:outerShdw blurRad="38100" dist="38100" dir="2700000" algn="tl">
                  <a:srgbClr val="000000">
                    <a:alpha val="43137"/>
                  </a:srgbClr>
                </a:outerShdw>
              </a:effectLst>
            </a:rPr>
            <a:t>Pentium III</a:t>
          </a:r>
        </a:p>
      </dgm:t>
    </dgm:pt>
    <dgm:pt modelId="{FE61F3EE-D483-6A4C-B4DA-10FA03FAA516}" type="parTrans" cxnId="{21F76BC1-2A48-4F4A-BC68-4A4DEEE6E805}">
      <dgm:prSet/>
      <dgm:spPr/>
      <dgm:t>
        <a:bodyPr/>
        <a:lstStyle/>
        <a:p>
          <a:endParaRPr lang="en-US"/>
        </a:p>
      </dgm:t>
    </dgm:pt>
    <dgm:pt modelId="{03EC3829-26A7-4A41-94F6-69B44130F60F}" type="sibTrans" cxnId="{21F76BC1-2A48-4F4A-BC68-4A4DEEE6E805}">
      <dgm:prSet/>
      <dgm:spPr/>
      <dgm:t>
        <a:bodyPr/>
        <a:lstStyle/>
        <a:p>
          <a:endParaRPr lang="en-US"/>
        </a:p>
      </dgm:t>
    </dgm:pt>
    <dgm:pt modelId="{C76921A1-9CAE-624D-8AFE-DDB11A80B191}">
      <dgm:prSet/>
      <dgm:spPr/>
      <dgm:t>
        <a:bodyPr/>
        <a:lstStyle/>
        <a:p>
          <a:pPr rtl="0"/>
          <a:r>
            <a:rPr lang="en-US" dirty="0" smtClean="0"/>
            <a:t>Additional floating-point instructions to support 3D graphics software</a:t>
          </a:r>
          <a:endParaRPr lang="en-US" dirty="0"/>
        </a:p>
      </dgm:t>
    </dgm:pt>
    <dgm:pt modelId="{2B8A5762-9222-D843-AD10-ED5B022B70FF}" type="parTrans" cxnId="{5E22BEDD-B15C-C847-988B-01536421FDD2}">
      <dgm:prSet/>
      <dgm:spPr/>
      <dgm:t>
        <a:bodyPr/>
        <a:lstStyle/>
        <a:p>
          <a:endParaRPr lang="en-US"/>
        </a:p>
      </dgm:t>
    </dgm:pt>
    <dgm:pt modelId="{D47ABD0C-1E89-7C40-9255-C7BF3A11B3BE}" type="sibTrans" cxnId="{5E22BEDD-B15C-C847-988B-01536421FDD2}">
      <dgm:prSet/>
      <dgm:spPr/>
      <dgm:t>
        <a:bodyPr/>
        <a:lstStyle/>
        <a:p>
          <a:endParaRPr lang="en-US"/>
        </a:p>
      </dgm:t>
    </dgm:pt>
    <dgm:pt modelId="{9C1E1CAA-C6FF-0246-B7B6-BA531B91BD4D}">
      <dgm:prSet/>
      <dgm:spPr/>
      <dgm:t>
        <a:bodyPr/>
        <a:lstStyle/>
        <a:p>
          <a:pPr rtl="0"/>
          <a:r>
            <a:rPr lang="en-US" b="1" dirty="0" smtClean="0">
              <a:effectLst>
                <a:outerShdw blurRad="38100" dist="38100" dir="2700000" algn="tl">
                  <a:srgbClr val="000000">
                    <a:alpha val="43137"/>
                  </a:srgbClr>
                </a:outerShdw>
              </a:effectLst>
            </a:rPr>
            <a:t>Pentium 4</a:t>
          </a:r>
        </a:p>
      </dgm:t>
    </dgm:pt>
    <dgm:pt modelId="{C97F85AB-C050-894C-9363-BAD09C8B5132}" type="parTrans" cxnId="{BD5FDA3E-8F92-E142-9980-9BDAB021AD55}">
      <dgm:prSet/>
      <dgm:spPr/>
      <dgm:t>
        <a:bodyPr/>
        <a:lstStyle/>
        <a:p>
          <a:endParaRPr lang="en-US"/>
        </a:p>
      </dgm:t>
    </dgm:pt>
    <dgm:pt modelId="{A437D23C-4EF7-514B-A8A5-82F3C60C1858}" type="sibTrans" cxnId="{BD5FDA3E-8F92-E142-9980-9BDAB021AD55}">
      <dgm:prSet/>
      <dgm:spPr/>
      <dgm:t>
        <a:bodyPr/>
        <a:lstStyle/>
        <a:p>
          <a:endParaRPr lang="en-US"/>
        </a:p>
      </dgm:t>
    </dgm:pt>
    <dgm:pt modelId="{FC1F3B0F-DB2B-204D-B7F7-68ABC334317F}">
      <dgm:prSet/>
      <dgm:spPr/>
      <dgm:t>
        <a:bodyPr/>
        <a:lstStyle/>
        <a:p>
          <a:pPr rtl="0"/>
          <a:r>
            <a:rPr lang="en-GB" dirty="0" smtClean="0"/>
            <a:t>Includes additional floating-point and other enhancements for multimedia</a:t>
          </a:r>
          <a:endParaRPr lang="en-GB" dirty="0"/>
        </a:p>
      </dgm:t>
    </dgm:pt>
    <dgm:pt modelId="{E816EA8C-60C4-4E4C-9A83-B6BE091F5BC9}" type="parTrans" cxnId="{933C44CF-8D1F-D14A-B8A7-AE3DD0414C18}">
      <dgm:prSet/>
      <dgm:spPr/>
      <dgm:t>
        <a:bodyPr/>
        <a:lstStyle/>
        <a:p>
          <a:endParaRPr lang="en-US"/>
        </a:p>
      </dgm:t>
    </dgm:pt>
    <dgm:pt modelId="{2D6C2159-DEA6-1B48-AF00-7AAE1429541A}" type="sibTrans" cxnId="{933C44CF-8D1F-D14A-B8A7-AE3DD0414C18}">
      <dgm:prSet/>
      <dgm:spPr/>
      <dgm:t>
        <a:bodyPr/>
        <a:lstStyle/>
        <a:p>
          <a:endParaRPr lang="en-US"/>
        </a:p>
      </dgm:t>
    </dgm:pt>
    <dgm:pt modelId="{04B52BB2-D597-D240-BA27-C82DE81C89F1}">
      <dgm:prSet/>
      <dgm:spPr/>
      <dgm:t>
        <a:bodyPr/>
        <a:lstStyle/>
        <a:p>
          <a:pPr rtl="0"/>
          <a:endParaRPr lang="en-GB" dirty="0"/>
        </a:p>
      </dgm:t>
    </dgm:pt>
    <dgm:pt modelId="{1E434A49-2613-6742-A3F1-E344FC6A2218}" type="parTrans" cxnId="{5E5ABDB0-9391-364B-A2E3-997729A39A85}">
      <dgm:prSet/>
      <dgm:spPr/>
      <dgm:t>
        <a:bodyPr/>
        <a:lstStyle/>
        <a:p>
          <a:endParaRPr lang="en-US"/>
        </a:p>
      </dgm:t>
    </dgm:pt>
    <dgm:pt modelId="{0FEF84C4-9011-EC49-BC85-C85CAF1392C6}" type="sibTrans" cxnId="{5E5ABDB0-9391-364B-A2E3-997729A39A85}">
      <dgm:prSet/>
      <dgm:spPr/>
      <dgm:t>
        <a:bodyPr/>
        <a:lstStyle/>
        <a:p>
          <a:endParaRPr lang="en-US"/>
        </a:p>
      </dgm:t>
    </dgm:pt>
    <dgm:pt modelId="{EFF3BAC4-4887-B948-B5FE-2E4D013DF518}" type="pres">
      <dgm:prSet presAssocID="{02EFA566-17A9-FD48-A829-90562E3C3647}" presName="Name0" presStyleCnt="0">
        <dgm:presLayoutVars>
          <dgm:dir/>
          <dgm:animLvl val="lvl"/>
          <dgm:resizeHandles val="exact"/>
        </dgm:presLayoutVars>
      </dgm:prSet>
      <dgm:spPr/>
      <dgm:t>
        <a:bodyPr/>
        <a:lstStyle/>
        <a:p>
          <a:endParaRPr lang="en-US"/>
        </a:p>
      </dgm:t>
    </dgm:pt>
    <dgm:pt modelId="{7F79652F-AD2D-6F4E-A6AC-59D43B4BA2AD}" type="pres">
      <dgm:prSet presAssocID="{C65202D0-D028-2C41-AFFD-C903E5280C10}" presName="composite" presStyleCnt="0"/>
      <dgm:spPr/>
    </dgm:pt>
    <dgm:pt modelId="{E4AE9B18-635E-AC4B-BCCB-361E1904AC54}" type="pres">
      <dgm:prSet presAssocID="{C65202D0-D028-2C41-AFFD-C903E5280C10}" presName="parTx" presStyleLbl="alignNode1" presStyleIdx="0" presStyleCnt="5">
        <dgm:presLayoutVars>
          <dgm:chMax val="0"/>
          <dgm:chPref val="0"/>
          <dgm:bulletEnabled val="1"/>
        </dgm:presLayoutVars>
      </dgm:prSet>
      <dgm:spPr/>
      <dgm:t>
        <a:bodyPr/>
        <a:lstStyle/>
        <a:p>
          <a:endParaRPr lang="en-US"/>
        </a:p>
      </dgm:t>
    </dgm:pt>
    <dgm:pt modelId="{239AF670-EF77-4B40-B874-00EAAB89D08E}" type="pres">
      <dgm:prSet presAssocID="{C65202D0-D028-2C41-AFFD-C903E5280C10}" presName="desTx" presStyleLbl="alignAccFollowNode1" presStyleIdx="0" presStyleCnt="5">
        <dgm:presLayoutVars>
          <dgm:bulletEnabled val="1"/>
        </dgm:presLayoutVars>
      </dgm:prSet>
      <dgm:spPr/>
      <dgm:t>
        <a:bodyPr/>
        <a:lstStyle/>
        <a:p>
          <a:endParaRPr lang="en-US"/>
        </a:p>
      </dgm:t>
    </dgm:pt>
    <dgm:pt modelId="{93C929EB-830E-1140-96AC-37E915A851A3}" type="pres">
      <dgm:prSet presAssocID="{B27F23E4-0632-4D43-93FF-9B021F9B6998}" presName="space" presStyleCnt="0"/>
      <dgm:spPr/>
    </dgm:pt>
    <dgm:pt modelId="{572C6216-F33A-E141-AF14-3FDE0005D633}" type="pres">
      <dgm:prSet presAssocID="{348D0B25-6326-DD4A-89DB-CDBE3ABB4E92}" presName="composite" presStyleCnt="0"/>
      <dgm:spPr/>
    </dgm:pt>
    <dgm:pt modelId="{80304123-D914-FD43-9B95-034E07248611}" type="pres">
      <dgm:prSet presAssocID="{348D0B25-6326-DD4A-89DB-CDBE3ABB4E92}" presName="parTx" presStyleLbl="alignNode1" presStyleIdx="1" presStyleCnt="5">
        <dgm:presLayoutVars>
          <dgm:chMax val="0"/>
          <dgm:chPref val="0"/>
          <dgm:bulletEnabled val="1"/>
        </dgm:presLayoutVars>
      </dgm:prSet>
      <dgm:spPr/>
      <dgm:t>
        <a:bodyPr/>
        <a:lstStyle/>
        <a:p>
          <a:endParaRPr lang="en-US"/>
        </a:p>
      </dgm:t>
    </dgm:pt>
    <dgm:pt modelId="{56924772-18B6-994C-98FA-7F601FDFEE1B}" type="pres">
      <dgm:prSet presAssocID="{348D0B25-6326-DD4A-89DB-CDBE3ABB4E92}" presName="desTx" presStyleLbl="alignAccFollowNode1" presStyleIdx="1" presStyleCnt="5">
        <dgm:presLayoutVars>
          <dgm:bulletEnabled val="1"/>
        </dgm:presLayoutVars>
      </dgm:prSet>
      <dgm:spPr/>
      <dgm:t>
        <a:bodyPr/>
        <a:lstStyle/>
        <a:p>
          <a:endParaRPr lang="en-US"/>
        </a:p>
      </dgm:t>
    </dgm:pt>
    <dgm:pt modelId="{904BF4E8-B167-354F-A716-806747DC3623}" type="pres">
      <dgm:prSet presAssocID="{C47EB907-1334-3C41-94B1-45F37DD82D15}" presName="space" presStyleCnt="0"/>
      <dgm:spPr/>
    </dgm:pt>
    <dgm:pt modelId="{87BB4961-755C-164B-8FC1-882A6A61CEE8}" type="pres">
      <dgm:prSet presAssocID="{629BAF70-4264-8942-A8B1-FFC0BF0F459F}" presName="composite" presStyleCnt="0"/>
      <dgm:spPr/>
    </dgm:pt>
    <dgm:pt modelId="{FF4F7E1A-AE63-274B-A4C6-EB571D1564FB}" type="pres">
      <dgm:prSet presAssocID="{629BAF70-4264-8942-A8B1-FFC0BF0F459F}" presName="parTx" presStyleLbl="alignNode1" presStyleIdx="2" presStyleCnt="5">
        <dgm:presLayoutVars>
          <dgm:chMax val="0"/>
          <dgm:chPref val="0"/>
          <dgm:bulletEnabled val="1"/>
        </dgm:presLayoutVars>
      </dgm:prSet>
      <dgm:spPr/>
      <dgm:t>
        <a:bodyPr/>
        <a:lstStyle/>
        <a:p>
          <a:endParaRPr lang="en-US"/>
        </a:p>
      </dgm:t>
    </dgm:pt>
    <dgm:pt modelId="{FBF14E39-A656-9542-ADFE-9B55470FF288}" type="pres">
      <dgm:prSet presAssocID="{629BAF70-4264-8942-A8B1-FFC0BF0F459F}" presName="desTx" presStyleLbl="alignAccFollowNode1" presStyleIdx="2" presStyleCnt="5">
        <dgm:presLayoutVars>
          <dgm:bulletEnabled val="1"/>
        </dgm:presLayoutVars>
      </dgm:prSet>
      <dgm:spPr/>
      <dgm:t>
        <a:bodyPr/>
        <a:lstStyle/>
        <a:p>
          <a:endParaRPr lang="en-US"/>
        </a:p>
      </dgm:t>
    </dgm:pt>
    <dgm:pt modelId="{F2F42C7F-67F7-6C44-ABA1-02E40F2E8C1F}" type="pres">
      <dgm:prSet presAssocID="{2BEC612C-2F18-EC42-B458-BFD8397C1271}" presName="space" presStyleCnt="0"/>
      <dgm:spPr/>
    </dgm:pt>
    <dgm:pt modelId="{3ACE73A1-B8BF-BA47-B346-BEC57FC59355}" type="pres">
      <dgm:prSet presAssocID="{E9C56EDA-2CFC-094F-A6E0-B3345F53CA6B}" presName="composite" presStyleCnt="0"/>
      <dgm:spPr/>
    </dgm:pt>
    <dgm:pt modelId="{AC9F0307-D23A-AD4D-A53E-820FC22698F4}" type="pres">
      <dgm:prSet presAssocID="{E9C56EDA-2CFC-094F-A6E0-B3345F53CA6B}" presName="parTx" presStyleLbl="alignNode1" presStyleIdx="3" presStyleCnt="5">
        <dgm:presLayoutVars>
          <dgm:chMax val="0"/>
          <dgm:chPref val="0"/>
          <dgm:bulletEnabled val="1"/>
        </dgm:presLayoutVars>
      </dgm:prSet>
      <dgm:spPr/>
      <dgm:t>
        <a:bodyPr/>
        <a:lstStyle/>
        <a:p>
          <a:endParaRPr lang="en-US"/>
        </a:p>
      </dgm:t>
    </dgm:pt>
    <dgm:pt modelId="{FABCC956-1A2E-554B-9D18-D1AFC85AA163}" type="pres">
      <dgm:prSet presAssocID="{E9C56EDA-2CFC-094F-A6E0-B3345F53CA6B}" presName="desTx" presStyleLbl="alignAccFollowNode1" presStyleIdx="3" presStyleCnt="5">
        <dgm:presLayoutVars>
          <dgm:bulletEnabled val="1"/>
        </dgm:presLayoutVars>
      </dgm:prSet>
      <dgm:spPr/>
      <dgm:t>
        <a:bodyPr/>
        <a:lstStyle/>
        <a:p>
          <a:endParaRPr lang="en-US"/>
        </a:p>
      </dgm:t>
    </dgm:pt>
    <dgm:pt modelId="{CB0EFEDF-4531-A14B-91F9-DFA8666B8262}" type="pres">
      <dgm:prSet presAssocID="{03EC3829-26A7-4A41-94F6-69B44130F60F}" presName="space" presStyleCnt="0"/>
      <dgm:spPr/>
    </dgm:pt>
    <dgm:pt modelId="{CB3968CD-64F0-5E46-B182-77A9D3585A76}" type="pres">
      <dgm:prSet presAssocID="{9C1E1CAA-C6FF-0246-B7B6-BA531B91BD4D}" presName="composite" presStyleCnt="0"/>
      <dgm:spPr/>
    </dgm:pt>
    <dgm:pt modelId="{24D4775D-5021-0A4C-9096-E19268624406}" type="pres">
      <dgm:prSet presAssocID="{9C1E1CAA-C6FF-0246-B7B6-BA531B91BD4D}" presName="parTx" presStyleLbl="alignNode1" presStyleIdx="4" presStyleCnt="5">
        <dgm:presLayoutVars>
          <dgm:chMax val="0"/>
          <dgm:chPref val="0"/>
          <dgm:bulletEnabled val="1"/>
        </dgm:presLayoutVars>
      </dgm:prSet>
      <dgm:spPr/>
      <dgm:t>
        <a:bodyPr/>
        <a:lstStyle/>
        <a:p>
          <a:endParaRPr lang="en-US"/>
        </a:p>
      </dgm:t>
    </dgm:pt>
    <dgm:pt modelId="{E61E2309-C606-7C4D-BF94-1DE972488DFD}" type="pres">
      <dgm:prSet presAssocID="{9C1E1CAA-C6FF-0246-B7B6-BA531B91BD4D}" presName="desTx" presStyleLbl="alignAccFollowNode1" presStyleIdx="4" presStyleCnt="5" custLinFactNeighborX="2051" custLinFactNeighborY="1150">
        <dgm:presLayoutVars>
          <dgm:bulletEnabled val="1"/>
        </dgm:presLayoutVars>
      </dgm:prSet>
      <dgm:spPr/>
      <dgm:t>
        <a:bodyPr/>
        <a:lstStyle/>
        <a:p>
          <a:endParaRPr lang="en-US"/>
        </a:p>
      </dgm:t>
    </dgm:pt>
  </dgm:ptLst>
  <dgm:cxnLst>
    <dgm:cxn modelId="{21F76BC1-2A48-4F4A-BC68-4A4DEEE6E805}" srcId="{02EFA566-17A9-FD48-A829-90562E3C3647}" destId="{E9C56EDA-2CFC-094F-A6E0-B3345F53CA6B}" srcOrd="3" destOrd="0" parTransId="{FE61F3EE-D483-6A4C-B4DA-10FA03FAA516}" sibTransId="{03EC3829-26A7-4A41-94F6-69B44130F60F}"/>
    <dgm:cxn modelId="{79B6DE71-6ABD-BF40-BFCD-3359B98E9B42}" type="presOf" srcId="{629BAF70-4264-8942-A8B1-FFC0BF0F459F}" destId="{FF4F7E1A-AE63-274B-A4C6-EB571D1564FB}" srcOrd="0" destOrd="0" presId="urn:microsoft.com/office/officeart/2005/8/layout/hList1"/>
    <dgm:cxn modelId="{5AF82AD0-A0A6-2240-9957-1A7C13199623}" srcId="{348D0B25-6326-DD4A-89DB-CDBE3ABB4E92}" destId="{FDE8AE7C-D9D1-1148-81DD-4E89A37C93B6}" srcOrd="3" destOrd="0" parTransId="{8E6A4A46-4A5F-6240-9722-07B4887D5A86}" sibTransId="{CC846DFC-CC4F-C249-8E47-38D728A4D758}"/>
    <dgm:cxn modelId="{8AB9B3A4-D90F-874B-8726-B1A0A578E765}" type="presOf" srcId="{FC1F3B0F-DB2B-204D-B7F7-68ABC334317F}" destId="{E61E2309-C606-7C4D-BF94-1DE972488DFD}" srcOrd="0" destOrd="0" presId="urn:microsoft.com/office/officeart/2005/8/layout/hList1"/>
    <dgm:cxn modelId="{41909CF1-29AB-8840-A73D-8A957F175B09}" type="presOf" srcId="{1F44FC6D-B871-EB4E-A600-A035A10BBA0F}" destId="{56924772-18B6-994C-98FA-7F601FDFEE1B}" srcOrd="0" destOrd="2" presId="urn:microsoft.com/office/officeart/2005/8/layout/hList1"/>
    <dgm:cxn modelId="{933C44CF-8D1F-D14A-B8A7-AE3DD0414C18}" srcId="{9C1E1CAA-C6FF-0246-B7B6-BA531B91BD4D}" destId="{FC1F3B0F-DB2B-204D-B7F7-68ABC334317F}" srcOrd="0" destOrd="0" parTransId="{E816EA8C-60C4-4E4C-9A83-B6BE091F5BC9}" sibTransId="{2D6C2159-DEA6-1B48-AF00-7AAE1429541A}"/>
    <dgm:cxn modelId="{07426261-972F-7D4B-A067-820B63CBB0E8}" srcId="{02EFA566-17A9-FD48-A829-90562E3C3647}" destId="{629BAF70-4264-8942-A8B1-FFC0BF0F459F}" srcOrd="2" destOrd="0" parTransId="{0EAF3BE4-3CBE-3844-AF37-92601C9B3515}" sibTransId="{2BEC612C-2F18-EC42-B458-BFD8397C1271}"/>
    <dgm:cxn modelId="{13C5EFE1-7429-8C47-829B-FAD8DA160E38}" type="presOf" srcId="{E82A457F-5875-DF4A-A425-24C92DEF59C5}" destId="{56924772-18B6-994C-98FA-7F601FDFEE1B}" srcOrd="0" destOrd="0" presId="urn:microsoft.com/office/officeart/2005/8/layout/hList1"/>
    <dgm:cxn modelId="{6478D117-5C3D-1147-A563-7896406351F6}" type="presOf" srcId="{348D0B25-6326-DD4A-89DB-CDBE3ABB4E92}" destId="{80304123-D914-FD43-9B95-034E07248611}" srcOrd="0" destOrd="0" presId="urn:microsoft.com/office/officeart/2005/8/layout/hList1"/>
    <dgm:cxn modelId="{968E268A-99FD-D047-BFAB-8AC4D66010C4}" srcId="{348D0B25-6326-DD4A-89DB-CDBE3ABB4E92}" destId="{E82A457F-5875-DF4A-A425-24C92DEF59C5}" srcOrd="0" destOrd="0" parTransId="{619D8F5F-A6D7-1F4D-882D-838CC9EAE7CD}" sibTransId="{44768EA1-26BA-F14A-BD6C-81698F85A35E}"/>
    <dgm:cxn modelId="{5E22BEDD-B15C-C847-988B-01536421FDD2}" srcId="{E9C56EDA-2CFC-094F-A6E0-B3345F53CA6B}" destId="{C76921A1-9CAE-624D-8AFE-DDB11A80B191}" srcOrd="0" destOrd="0" parTransId="{2B8A5762-9222-D843-AD10-ED5B022B70FF}" sibTransId="{D47ABD0C-1E89-7C40-9255-C7BF3A11B3BE}"/>
    <dgm:cxn modelId="{47D50B92-3BFD-FC4F-85FE-CB52D20FCC3B}" srcId="{629BAF70-4264-8942-A8B1-FFC0BF0F459F}" destId="{51075342-860F-C64C-AA29-C3BA22E30E7A}" srcOrd="0" destOrd="0" parTransId="{C62109CC-FDE5-534F-9AC0-6D51C0DA489E}" sibTransId="{106F7D0B-0CFC-C24E-A410-97C14DD1E7BC}"/>
    <dgm:cxn modelId="{5E5ABDB0-9391-364B-A2E3-997729A39A85}" srcId="{9C1E1CAA-C6FF-0246-B7B6-BA531B91BD4D}" destId="{04B52BB2-D597-D240-BA27-C82DE81C89F1}" srcOrd="1" destOrd="0" parTransId="{1E434A49-2613-6742-A3F1-E344FC6A2218}" sibTransId="{0FEF84C4-9011-EC49-BC85-C85CAF1392C6}"/>
    <dgm:cxn modelId="{FDEE0258-8FEF-7744-835F-C46B3C8240E2}" type="presOf" srcId="{C65202D0-D028-2C41-AFFD-C903E5280C10}" destId="{E4AE9B18-635E-AC4B-BCCB-361E1904AC54}" srcOrd="0" destOrd="0" presId="urn:microsoft.com/office/officeart/2005/8/layout/hList1"/>
    <dgm:cxn modelId="{A81BBD17-7CEF-2045-8D62-AE296DD4B0BC}" type="presOf" srcId="{4A2FC05A-0DFC-854A-ACEE-D2CDE8A136AA}" destId="{56924772-18B6-994C-98FA-7F601FDFEE1B}" srcOrd="0" destOrd="1" presId="urn:microsoft.com/office/officeart/2005/8/layout/hList1"/>
    <dgm:cxn modelId="{601E5B22-1273-AE4B-AC2D-A3BAF0B044C3}" srcId="{02EFA566-17A9-FD48-A829-90562E3C3647}" destId="{348D0B25-6326-DD4A-89DB-CDBE3ABB4E92}" srcOrd="1" destOrd="0" parTransId="{BAB028A2-A2B6-8E4F-ABF8-CCA14A9CA29C}" sibTransId="{C47EB907-1334-3C41-94B1-45F37DD82D15}"/>
    <dgm:cxn modelId="{AFCB4B8A-1B7B-CF48-AD74-F2E4333C90B7}" type="presOf" srcId="{C9D1FC3C-EC75-7941-BE92-DA58E9F560DF}" destId="{239AF670-EF77-4B40-B874-00EAAB89D08E}" srcOrd="0" destOrd="0" presId="urn:microsoft.com/office/officeart/2005/8/layout/hList1"/>
    <dgm:cxn modelId="{401123D5-82DC-704F-A4AC-509C48E641C4}" srcId="{348D0B25-6326-DD4A-89DB-CDBE3ABB4E92}" destId="{1F44FC6D-B871-EB4E-A600-A035A10BBA0F}" srcOrd="2" destOrd="0" parTransId="{9CD30976-CF1B-734E-A26B-2607ABD9D796}" sibTransId="{56F19561-7DB1-544A-B52D-13607DF85FD1}"/>
    <dgm:cxn modelId="{C09FDD8C-E544-C944-9F37-1AA05301F3EC}" type="presOf" srcId="{02EFA566-17A9-FD48-A829-90562E3C3647}" destId="{EFF3BAC4-4887-B948-B5FE-2E4D013DF518}" srcOrd="0" destOrd="0" presId="urn:microsoft.com/office/officeart/2005/8/layout/hList1"/>
    <dgm:cxn modelId="{83186716-1E79-5E4E-956A-2C334D180E61}" srcId="{02EFA566-17A9-FD48-A829-90562E3C3647}" destId="{C65202D0-D028-2C41-AFFD-C903E5280C10}" srcOrd="0" destOrd="0" parTransId="{19E40B97-217D-9542-A42F-7A0819291CA5}" sibTransId="{B27F23E4-0632-4D43-93FF-9B021F9B6998}"/>
    <dgm:cxn modelId="{6EAB5383-CB96-514A-9E62-88BA7860D4D8}" type="presOf" srcId="{04B52BB2-D597-D240-BA27-C82DE81C89F1}" destId="{E61E2309-C606-7C4D-BF94-1DE972488DFD}" srcOrd="0" destOrd="1" presId="urn:microsoft.com/office/officeart/2005/8/layout/hList1"/>
    <dgm:cxn modelId="{A2D0E89E-3CB6-F145-9925-AFF95AC08D03}" type="presOf" srcId="{FDE8AE7C-D9D1-1148-81DD-4E89A37C93B6}" destId="{56924772-18B6-994C-98FA-7F601FDFEE1B}" srcOrd="0" destOrd="3" presId="urn:microsoft.com/office/officeart/2005/8/layout/hList1"/>
    <dgm:cxn modelId="{E4E6644C-D421-BD42-9E95-2DE97392C52C}" type="presOf" srcId="{0C8B901A-41D8-9D42-83FD-1DFAB30506D2}" destId="{239AF670-EF77-4B40-B874-00EAAB89D08E}" srcOrd="0" destOrd="1" presId="urn:microsoft.com/office/officeart/2005/8/layout/hList1"/>
    <dgm:cxn modelId="{C5A10E76-16D2-AA41-863C-8773AACE8752}" type="presOf" srcId="{E7E38A67-942C-F34D-B3D6-66E3854BE617}" destId="{56924772-18B6-994C-98FA-7F601FDFEE1B}" srcOrd="0" destOrd="4" presId="urn:microsoft.com/office/officeart/2005/8/layout/hList1"/>
    <dgm:cxn modelId="{25AB77AE-B1AE-0540-8B22-77C36033963C}" srcId="{348D0B25-6326-DD4A-89DB-CDBE3ABB4E92}" destId="{4A2FC05A-0DFC-854A-ACEE-D2CDE8A136AA}" srcOrd="1" destOrd="0" parTransId="{35E83A3E-A957-DE4D-85C8-B68F299BE3D4}" sibTransId="{CA4B4826-3F3A-374C-AB77-4168ED5ADE9B}"/>
    <dgm:cxn modelId="{3E808455-71B5-C948-87F2-A6A120573E0D}" type="presOf" srcId="{51075342-860F-C64C-AA29-C3BA22E30E7A}" destId="{FBF14E39-A656-9542-ADFE-9B55470FF288}" srcOrd="0" destOrd="0" presId="urn:microsoft.com/office/officeart/2005/8/layout/hList1"/>
    <dgm:cxn modelId="{41BE4B01-95B3-C148-93A0-164C8A77EF7A}" type="presOf" srcId="{9C1E1CAA-C6FF-0246-B7B6-BA531B91BD4D}" destId="{24D4775D-5021-0A4C-9096-E19268624406}" srcOrd="0" destOrd="0" presId="urn:microsoft.com/office/officeart/2005/8/layout/hList1"/>
    <dgm:cxn modelId="{5AC1648A-BDF7-604C-93D8-7BF71B4B0698}" srcId="{629BAF70-4264-8942-A8B1-FFC0BF0F459F}" destId="{5F22814F-AE37-864D-A0A1-5F17205E6823}" srcOrd="1" destOrd="0" parTransId="{D2FFF8C1-8019-3242-A642-D7FFA8412A37}" sibTransId="{7E0ED2C9-6DF5-4A44-BF6B-AFFA6A64DDAA}"/>
    <dgm:cxn modelId="{6054E8FD-5DE7-4E4E-99FD-B8EA3E3A6BE5}" type="presOf" srcId="{5F22814F-AE37-864D-A0A1-5F17205E6823}" destId="{FBF14E39-A656-9542-ADFE-9B55470FF288}" srcOrd="0" destOrd="1" presId="urn:microsoft.com/office/officeart/2005/8/layout/hList1"/>
    <dgm:cxn modelId="{BD5FDA3E-8F92-E142-9980-9BDAB021AD55}" srcId="{02EFA566-17A9-FD48-A829-90562E3C3647}" destId="{9C1E1CAA-C6FF-0246-B7B6-BA531B91BD4D}" srcOrd="4" destOrd="0" parTransId="{C97F85AB-C050-894C-9363-BAD09C8B5132}" sibTransId="{A437D23C-4EF7-514B-A8A5-82F3C60C1858}"/>
    <dgm:cxn modelId="{5FCD3873-CA01-EF42-BCF1-6D73B4F1D72B}" type="presOf" srcId="{C76921A1-9CAE-624D-8AFE-DDB11A80B191}" destId="{FABCC956-1A2E-554B-9D18-D1AFC85AA163}" srcOrd="0" destOrd="0" presId="urn:microsoft.com/office/officeart/2005/8/layout/hList1"/>
    <dgm:cxn modelId="{20EFDB89-2F05-AB41-9B47-5F1E5485D2E0}" srcId="{C65202D0-D028-2C41-AFFD-C903E5280C10}" destId="{0C8B901A-41D8-9D42-83FD-1DFAB30506D2}" srcOrd="1" destOrd="0" parTransId="{46815EB1-5224-0843-AD8B-8A09D31EDEAD}" sibTransId="{4219AB5F-A2C3-FC4B-BCD7-8549199A1F4C}"/>
    <dgm:cxn modelId="{D496E2D1-9410-D747-9743-9D08B2E5FF37}" srcId="{348D0B25-6326-DD4A-89DB-CDBE3ABB4E92}" destId="{E7E38A67-942C-F34D-B3D6-66E3854BE617}" srcOrd="4" destOrd="0" parTransId="{46BB9218-CB30-5C41-AE60-A9B43ED756D7}" sibTransId="{EAC10DA1-A8F0-8649-B6F1-B4B2C7DD4B3B}"/>
    <dgm:cxn modelId="{DB350255-FC09-8A45-A451-DA6D25BD880B}" type="presOf" srcId="{E9C56EDA-2CFC-094F-A6E0-B3345F53CA6B}" destId="{AC9F0307-D23A-AD4D-A53E-820FC22698F4}" srcOrd="0" destOrd="0" presId="urn:microsoft.com/office/officeart/2005/8/layout/hList1"/>
    <dgm:cxn modelId="{911E13EE-7F71-FA48-9790-036DD7563746}" srcId="{C65202D0-D028-2C41-AFFD-C903E5280C10}" destId="{C9D1FC3C-EC75-7941-BE92-DA58E9F560DF}" srcOrd="0" destOrd="0" parTransId="{6D00887B-DEE3-EF4A-8F49-00CD47051876}" sibTransId="{54150A20-0496-B344-BCFC-15AC24376D88}"/>
    <dgm:cxn modelId="{C1F6D325-369E-2744-B3DE-5E20268FFBB0}" type="presParOf" srcId="{EFF3BAC4-4887-B948-B5FE-2E4D013DF518}" destId="{7F79652F-AD2D-6F4E-A6AC-59D43B4BA2AD}" srcOrd="0" destOrd="0" presId="urn:microsoft.com/office/officeart/2005/8/layout/hList1"/>
    <dgm:cxn modelId="{C7E6927A-F975-9D4A-BE3D-D3C846CDEB37}" type="presParOf" srcId="{7F79652F-AD2D-6F4E-A6AC-59D43B4BA2AD}" destId="{E4AE9B18-635E-AC4B-BCCB-361E1904AC54}" srcOrd="0" destOrd="0" presId="urn:microsoft.com/office/officeart/2005/8/layout/hList1"/>
    <dgm:cxn modelId="{97659E44-86CE-574B-89B5-E285D5029C15}" type="presParOf" srcId="{7F79652F-AD2D-6F4E-A6AC-59D43B4BA2AD}" destId="{239AF670-EF77-4B40-B874-00EAAB89D08E}" srcOrd="1" destOrd="0" presId="urn:microsoft.com/office/officeart/2005/8/layout/hList1"/>
    <dgm:cxn modelId="{C693F51F-102A-4540-9F1F-9D465184C911}" type="presParOf" srcId="{EFF3BAC4-4887-B948-B5FE-2E4D013DF518}" destId="{93C929EB-830E-1140-96AC-37E915A851A3}" srcOrd="1" destOrd="0" presId="urn:microsoft.com/office/officeart/2005/8/layout/hList1"/>
    <dgm:cxn modelId="{F898DE3A-E2F5-8148-86FB-3961CDF2A915}" type="presParOf" srcId="{EFF3BAC4-4887-B948-B5FE-2E4D013DF518}" destId="{572C6216-F33A-E141-AF14-3FDE0005D633}" srcOrd="2" destOrd="0" presId="urn:microsoft.com/office/officeart/2005/8/layout/hList1"/>
    <dgm:cxn modelId="{0AE4A537-24A2-8C48-A6F1-C129076C536B}" type="presParOf" srcId="{572C6216-F33A-E141-AF14-3FDE0005D633}" destId="{80304123-D914-FD43-9B95-034E07248611}" srcOrd="0" destOrd="0" presId="urn:microsoft.com/office/officeart/2005/8/layout/hList1"/>
    <dgm:cxn modelId="{11875806-B7C2-2B41-B3E6-71198880B6CD}" type="presParOf" srcId="{572C6216-F33A-E141-AF14-3FDE0005D633}" destId="{56924772-18B6-994C-98FA-7F601FDFEE1B}" srcOrd="1" destOrd="0" presId="urn:microsoft.com/office/officeart/2005/8/layout/hList1"/>
    <dgm:cxn modelId="{714DF5F3-02AF-3345-8900-87BFB0C65A2F}" type="presParOf" srcId="{EFF3BAC4-4887-B948-B5FE-2E4D013DF518}" destId="{904BF4E8-B167-354F-A716-806747DC3623}" srcOrd="3" destOrd="0" presId="urn:microsoft.com/office/officeart/2005/8/layout/hList1"/>
    <dgm:cxn modelId="{1C3FC7F5-3EFA-B64F-94BD-BD1CDBCAE7AA}" type="presParOf" srcId="{EFF3BAC4-4887-B948-B5FE-2E4D013DF518}" destId="{87BB4961-755C-164B-8FC1-882A6A61CEE8}" srcOrd="4" destOrd="0" presId="urn:microsoft.com/office/officeart/2005/8/layout/hList1"/>
    <dgm:cxn modelId="{DA8EE48C-B3D7-9040-BB84-9C4487CBD0B5}" type="presParOf" srcId="{87BB4961-755C-164B-8FC1-882A6A61CEE8}" destId="{FF4F7E1A-AE63-274B-A4C6-EB571D1564FB}" srcOrd="0" destOrd="0" presId="urn:microsoft.com/office/officeart/2005/8/layout/hList1"/>
    <dgm:cxn modelId="{0615D107-5A35-A947-A294-240917EBAFF5}" type="presParOf" srcId="{87BB4961-755C-164B-8FC1-882A6A61CEE8}" destId="{FBF14E39-A656-9542-ADFE-9B55470FF288}" srcOrd="1" destOrd="0" presId="urn:microsoft.com/office/officeart/2005/8/layout/hList1"/>
    <dgm:cxn modelId="{4FA32593-EAC6-724E-AE38-1AB421879B0A}" type="presParOf" srcId="{EFF3BAC4-4887-B948-B5FE-2E4D013DF518}" destId="{F2F42C7F-67F7-6C44-ABA1-02E40F2E8C1F}" srcOrd="5" destOrd="0" presId="urn:microsoft.com/office/officeart/2005/8/layout/hList1"/>
    <dgm:cxn modelId="{B72CCD4F-07F8-F14C-9097-3C6B918565D1}" type="presParOf" srcId="{EFF3BAC4-4887-B948-B5FE-2E4D013DF518}" destId="{3ACE73A1-B8BF-BA47-B346-BEC57FC59355}" srcOrd="6" destOrd="0" presId="urn:microsoft.com/office/officeart/2005/8/layout/hList1"/>
    <dgm:cxn modelId="{F5C43B47-3A39-DB44-B6DC-A77FD0236438}" type="presParOf" srcId="{3ACE73A1-B8BF-BA47-B346-BEC57FC59355}" destId="{AC9F0307-D23A-AD4D-A53E-820FC22698F4}" srcOrd="0" destOrd="0" presId="urn:microsoft.com/office/officeart/2005/8/layout/hList1"/>
    <dgm:cxn modelId="{F1274A49-E55D-B542-90AB-5E14A9FE4B93}" type="presParOf" srcId="{3ACE73A1-B8BF-BA47-B346-BEC57FC59355}" destId="{FABCC956-1A2E-554B-9D18-D1AFC85AA163}" srcOrd="1" destOrd="0" presId="urn:microsoft.com/office/officeart/2005/8/layout/hList1"/>
    <dgm:cxn modelId="{83942096-32A4-F74D-95DC-AC9894230F7C}" type="presParOf" srcId="{EFF3BAC4-4887-B948-B5FE-2E4D013DF518}" destId="{CB0EFEDF-4531-A14B-91F9-DFA8666B8262}" srcOrd="7" destOrd="0" presId="urn:microsoft.com/office/officeart/2005/8/layout/hList1"/>
    <dgm:cxn modelId="{DDCD3300-95EB-324B-9E6B-E9162A04C1A0}" type="presParOf" srcId="{EFF3BAC4-4887-B948-B5FE-2E4D013DF518}" destId="{CB3968CD-64F0-5E46-B182-77A9D3585A76}" srcOrd="8" destOrd="0" presId="urn:microsoft.com/office/officeart/2005/8/layout/hList1"/>
    <dgm:cxn modelId="{6148B03B-7333-4A44-9362-92382936C9EA}" type="presParOf" srcId="{CB3968CD-64F0-5E46-B182-77A9D3585A76}" destId="{24D4775D-5021-0A4C-9096-E19268624406}" srcOrd="0" destOrd="0" presId="urn:microsoft.com/office/officeart/2005/8/layout/hList1"/>
    <dgm:cxn modelId="{F01C3BFA-974F-964E-843A-D771A52A6349}" type="presParOf" srcId="{CB3968CD-64F0-5E46-B182-77A9D3585A76}" destId="{E61E2309-C606-7C4D-BF94-1DE972488D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E4437A-A18B-2D4C-8157-A4E645A8A0AE}"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F6CB65CA-AD4A-3748-824A-C686644EFA99}">
      <dgm:prSet custT="1"/>
      <dgm:spPr>
        <a:ln>
          <a:solidFill>
            <a:schemeClr val="accent3"/>
          </a:solidFill>
        </a:ln>
      </dgm:spPr>
      <dgm:t>
        <a:bodyPr/>
        <a:lstStyle/>
        <a:p>
          <a:pPr rtl="0"/>
          <a:endParaRPr lang="en-US" sz="1400" dirty="0" smtClean="0"/>
        </a:p>
        <a:p>
          <a:pPr rtl="0"/>
          <a:r>
            <a:rPr lang="en-US" sz="1600" dirty="0" smtClean="0"/>
            <a:t>Instruction set architecture is backward compatible with earlier versions</a:t>
          </a:r>
          <a:endParaRPr lang="en-US" sz="1600" dirty="0"/>
        </a:p>
      </dgm:t>
    </dgm:pt>
    <dgm:pt modelId="{62819EB6-78A3-C449-B34C-BB430CB4FBBA}" type="parTrans" cxnId="{10EB4328-8EC3-C345-B352-2B60322258CB}">
      <dgm:prSet/>
      <dgm:spPr/>
      <dgm:t>
        <a:bodyPr/>
        <a:lstStyle/>
        <a:p>
          <a:endParaRPr lang="en-US"/>
        </a:p>
      </dgm:t>
    </dgm:pt>
    <dgm:pt modelId="{97432E85-7609-B343-BAAD-5B768B8131C7}" type="sibTrans" cxnId="{10EB4328-8EC3-C345-B352-2B60322258CB}">
      <dgm:prSet/>
      <dgm:spPr/>
      <dgm:t>
        <a:bodyPr/>
        <a:lstStyle/>
        <a:p>
          <a:endParaRPr lang="en-US"/>
        </a:p>
      </dgm:t>
    </dgm:pt>
    <dgm:pt modelId="{BD4099BB-3BCC-AA42-94B8-1D12A2477307}">
      <dgm:prSet custT="1"/>
      <dgm:spPr/>
      <dgm:t>
        <a:bodyPr/>
        <a:lstStyle/>
        <a:p>
          <a:pPr rtl="0"/>
          <a:endParaRPr lang="en-US" sz="1600" b="1" dirty="0" smtClean="0"/>
        </a:p>
        <a:p>
          <a:pPr rtl="0"/>
          <a:r>
            <a:rPr lang="en-US" sz="1600" b="1" dirty="0" smtClean="0"/>
            <a:t>X86 architecture continues to dominate the processor market outside of embedded systems</a:t>
          </a:r>
        </a:p>
      </dgm:t>
    </dgm:pt>
    <dgm:pt modelId="{268482DF-C1C9-0E4A-9182-24A9185F6EA4}" type="parTrans" cxnId="{3F008BE9-7BF0-CF4B-88B0-EE4B2A1E5F41}">
      <dgm:prSet/>
      <dgm:spPr/>
      <dgm:t>
        <a:bodyPr/>
        <a:lstStyle/>
        <a:p>
          <a:endParaRPr lang="en-US"/>
        </a:p>
      </dgm:t>
    </dgm:pt>
    <dgm:pt modelId="{9CA4E98F-B562-0642-A721-CB74012494F6}" type="sibTrans" cxnId="{3F008BE9-7BF0-CF4B-88B0-EE4B2A1E5F41}">
      <dgm:prSet/>
      <dgm:spPr/>
      <dgm:t>
        <a:bodyPr/>
        <a:lstStyle/>
        <a:p>
          <a:endParaRPr lang="en-US"/>
        </a:p>
      </dgm:t>
    </dgm:pt>
    <dgm:pt modelId="{DA75B808-4965-7D4A-8231-BFD12EA91572}" type="pres">
      <dgm:prSet presAssocID="{EEE4437A-A18B-2D4C-8157-A4E645A8A0AE}" presName="Name0" presStyleCnt="0">
        <dgm:presLayoutVars>
          <dgm:chMax val="7"/>
          <dgm:resizeHandles val="exact"/>
        </dgm:presLayoutVars>
      </dgm:prSet>
      <dgm:spPr/>
      <dgm:t>
        <a:bodyPr/>
        <a:lstStyle/>
        <a:p>
          <a:endParaRPr lang="en-US"/>
        </a:p>
      </dgm:t>
    </dgm:pt>
    <dgm:pt modelId="{21CC7EF5-9E02-A84D-BF8A-2F9246BA80A6}" type="pres">
      <dgm:prSet presAssocID="{EEE4437A-A18B-2D4C-8157-A4E645A8A0AE}" presName="comp1" presStyleCnt="0"/>
      <dgm:spPr/>
    </dgm:pt>
    <dgm:pt modelId="{ABB18BAD-6B2F-0B49-9064-A333E009DA08}" type="pres">
      <dgm:prSet presAssocID="{EEE4437A-A18B-2D4C-8157-A4E645A8A0AE}" presName="circle1" presStyleLbl="node1" presStyleIdx="0" presStyleCnt="2" custScaleX="99755" custScaleY="100000"/>
      <dgm:spPr/>
      <dgm:t>
        <a:bodyPr/>
        <a:lstStyle/>
        <a:p>
          <a:endParaRPr lang="en-US"/>
        </a:p>
      </dgm:t>
    </dgm:pt>
    <dgm:pt modelId="{C190DFE3-1440-2347-8A2E-62183D701FC8}" type="pres">
      <dgm:prSet presAssocID="{EEE4437A-A18B-2D4C-8157-A4E645A8A0AE}" presName="c1text" presStyleLbl="node1" presStyleIdx="0" presStyleCnt="2">
        <dgm:presLayoutVars>
          <dgm:bulletEnabled val="1"/>
        </dgm:presLayoutVars>
      </dgm:prSet>
      <dgm:spPr/>
      <dgm:t>
        <a:bodyPr/>
        <a:lstStyle/>
        <a:p>
          <a:endParaRPr lang="en-US"/>
        </a:p>
      </dgm:t>
    </dgm:pt>
    <dgm:pt modelId="{1FD26FCA-5ED6-0747-889D-46D658B1DE00}" type="pres">
      <dgm:prSet presAssocID="{EEE4437A-A18B-2D4C-8157-A4E645A8A0AE}" presName="comp2" presStyleCnt="0"/>
      <dgm:spPr/>
    </dgm:pt>
    <dgm:pt modelId="{4BA0AB6B-C25B-4540-8488-1BA61590016E}" type="pres">
      <dgm:prSet presAssocID="{EEE4437A-A18B-2D4C-8157-A4E645A8A0AE}" presName="circle2" presStyleLbl="node1" presStyleIdx="1" presStyleCnt="2" custScaleX="85947" custScaleY="83007" custLinFactNeighborX="327" custLinFactNeighborY="5229"/>
      <dgm:spPr/>
      <dgm:t>
        <a:bodyPr/>
        <a:lstStyle/>
        <a:p>
          <a:endParaRPr lang="en-US"/>
        </a:p>
      </dgm:t>
    </dgm:pt>
    <dgm:pt modelId="{C4C527A4-345B-1643-AC84-1667AD4B8A66}" type="pres">
      <dgm:prSet presAssocID="{EEE4437A-A18B-2D4C-8157-A4E645A8A0AE}" presName="c2text" presStyleLbl="node1" presStyleIdx="1" presStyleCnt="2">
        <dgm:presLayoutVars>
          <dgm:bulletEnabled val="1"/>
        </dgm:presLayoutVars>
      </dgm:prSet>
      <dgm:spPr/>
      <dgm:t>
        <a:bodyPr/>
        <a:lstStyle/>
        <a:p>
          <a:endParaRPr lang="en-US"/>
        </a:p>
      </dgm:t>
    </dgm:pt>
  </dgm:ptLst>
  <dgm:cxnLst>
    <dgm:cxn modelId="{0B7F128D-D40D-C548-9EF8-880FD0FDE148}" type="presOf" srcId="{EEE4437A-A18B-2D4C-8157-A4E645A8A0AE}" destId="{DA75B808-4965-7D4A-8231-BFD12EA91572}" srcOrd="0" destOrd="0" presId="urn:microsoft.com/office/officeart/2005/8/layout/venn2"/>
    <dgm:cxn modelId="{3F008BE9-7BF0-CF4B-88B0-EE4B2A1E5F41}" srcId="{EEE4437A-A18B-2D4C-8157-A4E645A8A0AE}" destId="{BD4099BB-3BCC-AA42-94B8-1D12A2477307}" srcOrd="1" destOrd="0" parTransId="{268482DF-C1C9-0E4A-9182-24A9185F6EA4}" sibTransId="{9CA4E98F-B562-0642-A721-CB74012494F6}"/>
    <dgm:cxn modelId="{601C7E68-3FD2-3C49-8954-D78A62BBC08B}" type="presOf" srcId="{BD4099BB-3BCC-AA42-94B8-1D12A2477307}" destId="{C4C527A4-345B-1643-AC84-1667AD4B8A66}" srcOrd="1" destOrd="0" presId="urn:microsoft.com/office/officeart/2005/8/layout/venn2"/>
    <dgm:cxn modelId="{ABF24E10-E41E-D944-8207-6399C8B616D8}" type="presOf" srcId="{BD4099BB-3BCC-AA42-94B8-1D12A2477307}" destId="{4BA0AB6B-C25B-4540-8488-1BA61590016E}" srcOrd="0" destOrd="0" presId="urn:microsoft.com/office/officeart/2005/8/layout/venn2"/>
    <dgm:cxn modelId="{5993BDE0-8800-C247-A931-F31F81B57720}" type="presOf" srcId="{F6CB65CA-AD4A-3748-824A-C686644EFA99}" destId="{C190DFE3-1440-2347-8A2E-62183D701FC8}" srcOrd="1" destOrd="0" presId="urn:microsoft.com/office/officeart/2005/8/layout/venn2"/>
    <dgm:cxn modelId="{0D30E307-047A-FD4D-A22B-C13F284FCB19}" type="presOf" srcId="{F6CB65CA-AD4A-3748-824A-C686644EFA99}" destId="{ABB18BAD-6B2F-0B49-9064-A333E009DA08}" srcOrd="0" destOrd="0" presId="urn:microsoft.com/office/officeart/2005/8/layout/venn2"/>
    <dgm:cxn modelId="{10EB4328-8EC3-C345-B352-2B60322258CB}" srcId="{EEE4437A-A18B-2D4C-8157-A4E645A8A0AE}" destId="{F6CB65CA-AD4A-3748-824A-C686644EFA99}" srcOrd="0" destOrd="0" parTransId="{62819EB6-78A3-C449-B34C-BB430CB4FBBA}" sibTransId="{97432E85-7609-B343-BAAD-5B768B8131C7}"/>
    <dgm:cxn modelId="{1B4C283F-10CD-8346-AEF5-D2E704895C9B}" type="presParOf" srcId="{DA75B808-4965-7D4A-8231-BFD12EA91572}" destId="{21CC7EF5-9E02-A84D-BF8A-2F9246BA80A6}" srcOrd="0" destOrd="0" presId="urn:microsoft.com/office/officeart/2005/8/layout/venn2"/>
    <dgm:cxn modelId="{03C2F39D-037B-7148-A8FB-24B65F4B2A26}" type="presParOf" srcId="{21CC7EF5-9E02-A84D-BF8A-2F9246BA80A6}" destId="{ABB18BAD-6B2F-0B49-9064-A333E009DA08}" srcOrd="0" destOrd="0" presId="urn:microsoft.com/office/officeart/2005/8/layout/venn2"/>
    <dgm:cxn modelId="{7AE3A318-E9DB-9645-A227-7DBF4931F8AD}" type="presParOf" srcId="{21CC7EF5-9E02-A84D-BF8A-2F9246BA80A6}" destId="{C190DFE3-1440-2347-8A2E-62183D701FC8}" srcOrd="1" destOrd="0" presId="urn:microsoft.com/office/officeart/2005/8/layout/venn2"/>
    <dgm:cxn modelId="{38C64FB0-3B46-CE4E-A505-386783B23BDB}" type="presParOf" srcId="{DA75B808-4965-7D4A-8231-BFD12EA91572}" destId="{1FD26FCA-5ED6-0747-889D-46D658B1DE00}" srcOrd="1" destOrd="0" presId="urn:microsoft.com/office/officeart/2005/8/layout/venn2"/>
    <dgm:cxn modelId="{7D4B6389-DDC8-A348-9F10-0811E82579A9}" type="presParOf" srcId="{1FD26FCA-5ED6-0747-889D-46D658B1DE00}" destId="{4BA0AB6B-C25B-4540-8488-1BA61590016E}" srcOrd="0" destOrd="0" presId="urn:microsoft.com/office/officeart/2005/8/layout/venn2"/>
    <dgm:cxn modelId="{9E2CE5B2-B42B-9943-BF84-0BC3BB72F808}" type="presParOf" srcId="{1FD26FCA-5ED6-0747-889D-46D658B1DE00}" destId="{C4C527A4-345B-1643-AC84-1667AD4B8A6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18C8D-A7AF-7D4C-97BE-7296A4D1F7E4}">
      <dsp:nvSpPr>
        <dsp:cNvPr id="0" name=""/>
        <dsp:cNvSpPr/>
      </dsp:nvSpPr>
      <dsp:spPr>
        <a:xfrm rot="16200000">
          <a:off x="-2323897" y="2325360"/>
          <a:ext cx="5486400" cy="835679"/>
        </a:xfrm>
        <a:prstGeom prst="flowChartManualOperation">
          <a:avLst/>
        </a:prstGeom>
        <a:solidFill>
          <a:schemeClr val="accent3"/>
        </a:soli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Weighed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30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tons</a:t>
          </a:r>
          <a:endParaRPr lang="en-US" sz="1050" b="1" kern="1200" dirty="0">
            <a:effectLst>
              <a:outerShdw blurRad="38100" dist="38100" dir="2700000" algn="tl">
                <a:srgbClr val="000000">
                  <a:alpha val="43137"/>
                </a:srgbClr>
              </a:outerShdw>
            </a:effectLst>
          </a:endParaRPr>
        </a:p>
      </dsp:txBody>
      <dsp:txXfrm rot="5400000">
        <a:off x="1463" y="1097280"/>
        <a:ext cx="835679" cy="3291840"/>
      </dsp:txXfrm>
    </dsp:sp>
    <dsp:sp modelId="{11D6AB6E-035D-1F42-9027-7BD2139C4CDA}">
      <dsp:nvSpPr>
        <dsp:cNvPr id="0" name=""/>
        <dsp:cNvSpPr/>
      </dsp:nvSpPr>
      <dsp:spPr>
        <a:xfrm rot="16200000">
          <a:off x="-1327818" y="2240384"/>
          <a:ext cx="5486400" cy="1005631"/>
        </a:xfrm>
        <a:prstGeom prst="flowChartManualOperati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Occupied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1500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square</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feet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of</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floor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space</a:t>
          </a:r>
          <a:endParaRPr lang="en-US" sz="1050" b="1" kern="1200" dirty="0">
            <a:effectLst>
              <a:outerShdw blurRad="38100" dist="38100" dir="2700000" algn="tl">
                <a:srgbClr val="000000">
                  <a:alpha val="43137"/>
                </a:srgbClr>
              </a:outerShdw>
            </a:effectLst>
          </a:endParaRPr>
        </a:p>
      </dsp:txBody>
      <dsp:txXfrm rot="5400000">
        <a:off x="912566" y="1097280"/>
        <a:ext cx="1005631" cy="3291840"/>
      </dsp:txXfrm>
    </dsp:sp>
    <dsp:sp modelId="{E3383C09-73C1-5D40-A98D-98CD09DF88CC}">
      <dsp:nvSpPr>
        <dsp:cNvPr id="0" name=""/>
        <dsp:cNvSpPr/>
      </dsp:nvSpPr>
      <dsp:spPr>
        <a:xfrm rot="16200000">
          <a:off x="-246764" y="2240384"/>
          <a:ext cx="5486400" cy="1005631"/>
        </a:xfrm>
        <a:prstGeom prst="flowChartManualOperation">
          <a:avLst/>
        </a:prstGeom>
        <a:solidFill>
          <a:schemeClr val="accent3"/>
        </a:soli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Contained</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more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than</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18,000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vacuum</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tubes</a:t>
          </a:r>
          <a:endParaRPr lang="en-US" sz="1050" b="1" kern="1200" dirty="0">
            <a:effectLst>
              <a:outerShdw blurRad="38100" dist="38100" dir="2700000" algn="tl">
                <a:srgbClr val="000000">
                  <a:alpha val="43137"/>
                </a:srgbClr>
              </a:outerShdw>
            </a:effectLst>
          </a:endParaRPr>
        </a:p>
      </dsp:txBody>
      <dsp:txXfrm rot="5400000">
        <a:off x="1993620" y="1097280"/>
        <a:ext cx="1005631" cy="3291840"/>
      </dsp:txXfrm>
    </dsp:sp>
    <dsp:sp modelId="{41D4DD1D-B174-8F49-80E9-D6E0DD13203C}">
      <dsp:nvSpPr>
        <dsp:cNvPr id="0" name=""/>
        <dsp:cNvSpPr/>
      </dsp:nvSpPr>
      <dsp:spPr>
        <a:xfrm rot="16200000">
          <a:off x="834289" y="2240384"/>
          <a:ext cx="5486400" cy="1005631"/>
        </a:xfrm>
        <a:prstGeom prst="flowChartManualOperati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140 kW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Power</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consumption</a:t>
          </a:r>
          <a:endParaRPr lang="en-US" sz="1050" b="1" kern="1200" dirty="0">
            <a:effectLst>
              <a:outerShdw blurRad="38100" dist="38100" dir="2700000" algn="tl">
                <a:srgbClr val="000000">
                  <a:alpha val="43137"/>
                </a:srgbClr>
              </a:outerShdw>
            </a:effectLst>
          </a:endParaRPr>
        </a:p>
      </dsp:txBody>
      <dsp:txXfrm rot="5400000">
        <a:off x="3074673" y="1097280"/>
        <a:ext cx="1005631" cy="3291840"/>
      </dsp:txXfrm>
    </dsp:sp>
    <dsp:sp modelId="{28CF9760-770D-BC43-BCBB-3E054F62DF7E}">
      <dsp:nvSpPr>
        <dsp:cNvPr id="0" name=""/>
        <dsp:cNvSpPr/>
      </dsp:nvSpPr>
      <dsp:spPr>
        <a:xfrm rot="16200000">
          <a:off x="1915343" y="2240384"/>
          <a:ext cx="5486400" cy="1005631"/>
        </a:xfrm>
        <a:prstGeom prst="flowChartManualOperation">
          <a:avLst/>
        </a:prstGeom>
        <a:solidFill>
          <a:schemeClr val="accent3"/>
        </a:soli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Capable</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of</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5000</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additions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per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second</a:t>
          </a:r>
          <a:endParaRPr lang="en-US" sz="1050" b="1" kern="1200" dirty="0">
            <a:effectLst>
              <a:outerShdw blurRad="38100" dist="38100" dir="2700000" algn="tl">
                <a:srgbClr val="000000">
                  <a:alpha val="43137"/>
                </a:srgbClr>
              </a:outerShdw>
            </a:effectLst>
          </a:endParaRPr>
        </a:p>
      </dsp:txBody>
      <dsp:txXfrm rot="5400000">
        <a:off x="4155727" y="1097280"/>
        <a:ext cx="1005631" cy="3291840"/>
      </dsp:txXfrm>
    </dsp:sp>
    <dsp:sp modelId="{8F6F069F-3B2A-D04B-83E9-79D44DE162D7}">
      <dsp:nvSpPr>
        <dsp:cNvPr id="0" name=""/>
        <dsp:cNvSpPr/>
      </dsp:nvSpPr>
      <dsp:spPr>
        <a:xfrm rot="16200000">
          <a:off x="2996397" y="2240384"/>
          <a:ext cx="5486400" cy="1005631"/>
        </a:xfrm>
        <a:prstGeom prst="flowChartManualOperati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Decimal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rather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than</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binary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machine</a:t>
          </a:r>
          <a:endParaRPr lang="en-US" sz="1050" b="1" kern="1200" dirty="0">
            <a:effectLst>
              <a:outerShdw blurRad="38100" dist="38100" dir="2700000" algn="tl">
                <a:srgbClr val="000000">
                  <a:alpha val="43137"/>
                </a:srgbClr>
              </a:outerShdw>
            </a:effectLst>
          </a:endParaRPr>
        </a:p>
      </dsp:txBody>
      <dsp:txXfrm rot="5400000">
        <a:off x="5236781" y="1097280"/>
        <a:ext cx="1005631" cy="3291840"/>
      </dsp:txXfrm>
    </dsp:sp>
    <dsp:sp modelId="{38248C2E-AE25-8144-AD90-E1533BA57C3B}">
      <dsp:nvSpPr>
        <dsp:cNvPr id="0" name=""/>
        <dsp:cNvSpPr/>
      </dsp:nvSpPr>
      <dsp:spPr>
        <a:xfrm rot="16200000">
          <a:off x="4201083" y="2116751"/>
          <a:ext cx="5486400" cy="1252896"/>
        </a:xfrm>
        <a:prstGeom prst="flowChartManualOperation">
          <a:avLst/>
        </a:prstGeom>
        <a:solidFill>
          <a:schemeClr val="accent3"/>
        </a:soli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Memory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consisted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of  20 accumulators,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each</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capable</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 of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holding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a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10 digit </a:t>
          </a:r>
        </a:p>
        <a:p>
          <a:pPr lvl="0" algn="ctr" defTabSz="466725" rtl="0">
            <a:lnSpc>
              <a:spcPct val="90000"/>
            </a:lnSpc>
            <a:spcBef>
              <a:spcPct val="0"/>
            </a:spcBef>
            <a:spcAft>
              <a:spcPct val="35000"/>
            </a:spcAft>
          </a:pPr>
          <a:r>
            <a:rPr lang="en-US" sz="1050" b="1" kern="1200" dirty="0" smtClean="0">
              <a:effectLst>
                <a:outerShdw blurRad="38100" dist="38100" dir="2700000" algn="tl">
                  <a:srgbClr val="000000">
                    <a:alpha val="43137"/>
                  </a:srgbClr>
                </a:outerShdw>
              </a:effectLst>
            </a:rPr>
            <a:t>number</a:t>
          </a:r>
          <a:endParaRPr lang="en-US" sz="1050" b="1" kern="1200" dirty="0">
            <a:effectLst>
              <a:outerShdw blurRad="38100" dist="38100" dir="2700000" algn="tl">
                <a:srgbClr val="000000">
                  <a:alpha val="43137"/>
                </a:srgbClr>
              </a:outerShdw>
            </a:effectLst>
          </a:endParaRPr>
        </a:p>
      </dsp:txBody>
      <dsp:txXfrm rot="5400000">
        <a:off x="6317835" y="1097279"/>
        <a:ext cx="1252896" cy="3291840"/>
      </dsp:txXfrm>
    </dsp:sp>
    <dsp:sp modelId="{B210253B-B61E-0549-8DAB-E1DCD3BBE08E}">
      <dsp:nvSpPr>
        <dsp:cNvPr id="0" name=""/>
        <dsp:cNvSpPr/>
      </dsp:nvSpPr>
      <dsp:spPr>
        <a:xfrm rot="16200000">
          <a:off x="5498745" y="2147408"/>
          <a:ext cx="5486400" cy="1191582"/>
        </a:xfrm>
        <a:prstGeom prst="flowChartManualOperati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0" rIns="66675" bIns="0" numCol="1" spcCol="1270" anchor="ctr" anchorCtr="0">
          <a:noAutofit/>
        </a:bodyPr>
        <a:lstStyle/>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Major</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 drawback </a:t>
          </a:r>
        </a:p>
        <a:p>
          <a:pPr lvl="0" algn="ctr" defTabSz="466725" rtl="0">
            <a:lnSpc>
              <a:spcPct val="150000"/>
            </a:lnSpc>
            <a:spcBef>
              <a:spcPct val="0"/>
            </a:spcBef>
            <a:spcAft>
              <a:spcPts val="600"/>
            </a:spcAft>
          </a:pPr>
          <a:r>
            <a:rPr lang="en-GB" sz="1050" b="1" kern="1200" dirty="0" smtClean="0">
              <a:effectLst>
                <a:outerShdw blurRad="38100" dist="38100" dir="2700000" algn="tl">
                  <a:srgbClr val="000000">
                    <a:alpha val="43137"/>
                  </a:srgbClr>
                </a:outerShdw>
              </a:effectLst>
            </a:rPr>
            <a:t>was the need</a:t>
          </a:r>
        </a:p>
        <a:p>
          <a:pPr lvl="0" algn="ctr" defTabSz="466725" rtl="0">
            <a:lnSpc>
              <a:spcPct val="150000"/>
            </a:lnSpc>
            <a:spcBef>
              <a:spcPct val="0"/>
            </a:spcBef>
            <a:spcAft>
              <a:spcPts val="600"/>
            </a:spcAft>
          </a:pPr>
          <a:r>
            <a:rPr lang="en-GB" sz="1050" b="1" kern="1200" dirty="0" smtClean="0">
              <a:effectLst>
                <a:outerShdw blurRad="38100" dist="38100" dir="2700000" algn="tl">
                  <a:srgbClr val="000000">
                    <a:alpha val="43137"/>
                  </a:srgbClr>
                </a:outerShdw>
              </a:effectLst>
            </a:rPr>
            <a:t> for manual programming</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 by setting </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switches </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and </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plugging/</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unplugging </a:t>
          </a:r>
        </a:p>
        <a:p>
          <a:pPr lvl="0" algn="ctr" defTabSz="466725" rtl="0">
            <a:lnSpc>
              <a:spcPct val="90000"/>
            </a:lnSpc>
            <a:spcBef>
              <a:spcPct val="0"/>
            </a:spcBef>
            <a:spcAft>
              <a:spcPct val="35000"/>
            </a:spcAft>
          </a:pPr>
          <a:r>
            <a:rPr lang="en-GB" sz="1050" b="1" kern="1200" dirty="0" smtClean="0">
              <a:effectLst>
                <a:outerShdw blurRad="38100" dist="38100" dir="2700000" algn="tl">
                  <a:srgbClr val="000000">
                    <a:alpha val="43137"/>
                  </a:srgbClr>
                </a:outerShdw>
              </a:effectLst>
            </a:rPr>
            <a:t>cables</a:t>
          </a:r>
          <a:endParaRPr lang="en-US" sz="1050" b="1" kern="1200" dirty="0">
            <a:effectLst>
              <a:outerShdw blurRad="38100" dist="38100" dir="2700000" algn="tl">
                <a:srgbClr val="000000">
                  <a:alpha val="43137"/>
                </a:srgbClr>
              </a:outerShdw>
            </a:effectLst>
          </a:endParaRPr>
        </a:p>
      </dsp:txBody>
      <dsp:txXfrm rot="5400000">
        <a:off x="7646154" y="1097279"/>
        <a:ext cx="1191582" cy="3291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97F74-E56D-D54A-A32A-EBB4F6B3EB59}">
      <dsp:nvSpPr>
        <dsp:cNvPr id="0" name=""/>
        <dsp:cNvSpPr/>
      </dsp:nvSpPr>
      <dsp:spPr>
        <a:xfrm rot="5400000">
          <a:off x="4746527" y="-1973908"/>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Contains a word to be stored in memory or sent to the  I/O unit</a:t>
          </a:r>
          <a:endParaRPr lang="en-US" sz="12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Or is used to receive a word from memory or from the I/O unit</a:t>
          </a:r>
          <a:endParaRPr lang="en-US" sz="1200" kern="1200" dirty="0">
            <a:effectLst>
              <a:outerShdw blurRad="38100" dist="38100" dir="2700000" algn="tl">
                <a:srgbClr val="000000">
                  <a:alpha val="43137"/>
                </a:srgbClr>
              </a:outerShdw>
            </a:effectLst>
          </a:endParaRPr>
        </a:p>
      </dsp:txBody>
      <dsp:txXfrm rot="-5400000">
        <a:off x="2688336" y="116642"/>
        <a:ext cx="4746905" cy="598162"/>
      </dsp:txXfrm>
    </dsp:sp>
    <dsp:sp modelId="{0CFA3958-9CCA-714D-80C2-D920A4C3B568}">
      <dsp:nvSpPr>
        <dsp:cNvPr id="0" name=""/>
        <dsp:cNvSpPr/>
      </dsp:nvSpPr>
      <dsp:spPr>
        <a:xfrm>
          <a:off x="0" y="1423"/>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Memory buffer register (MBR)</a:t>
          </a:r>
          <a:endParaRPr lang="en-US" sz="1600" b="1" kern="1200" dirty="0">
            <a:effectLst>
              <a:outerShdw blurRad="38100" dist="38100" dir="2700000" algn="tl">
                <a:srgbClr val="000000">
                  <a:alpha val="43137"/>
                </a:srgbClr>
              </a:outerShdw>
            </a:effectLst>
          </a:endParaRPr>
        </a:p>
      </dsp:txBody>
      <dsp:txXfrm>
        <a:off x="40449" y="41872"/>
        <a:ext cx="2607438" cy="747702"/>
      </dsp:txXfrm>
    </dsp:sp>
    <dsp:sp modelId="{BE17F6E8-5455-3B44-880E-E877A6004AF4}">
      <dsp:nvSpPr>
        <dsp:cNvPr id="0" name=""/>
        <dsp:cNvSpPr/>
      </dsp:nvSpPr>
      <dsp:spPr>
        <a:xfrm rot="5400000">
          <a:off x="4746527" y="-1103877"/>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Specifies the address in memory of the word to be written from or read into the MBR</a:t>
          </a:r>
          <a:endParaRPr lang="en-US" sz="1200" kern="1200" dirty="0">
            <a:effectLst>
              <a:outerShdw blurRad="38100" dist="38100" dir="2700000" algn="tl">
                <a:srgbClr val="000000">
                  <a:alpha val="43137"/>
                </a:srgbClr>
              </a:outerShdw>
            </a:effectLst>
          </a:endParaRPr>
        </a:p>
      </dsp:txBody>
      <dsp:txXfrm rot="-5400000">
        <a:off x="2688336" y="986673"/>
        <a:ext cx="4746905" cy="598162"/>
      </dsp:txXfrm>
    </dsp:sp>
    <dsp:sp modelId="{48A8FEC9-0511-B347-8FBE-EBA2B7357690}">
      <dsp:nvSpPr>
        <dsp:cNvPr id="0" name=""/>
        <dsp:cNvSpPr/>
      </dsp:nvSpPr>
      <dsp:spPr>
        <a:xfrm>
          <a:off x="0" y="871453"/>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Memory address register (MAR)</a:t>
          </a:r>
        </a:p>
      </dsp:txBody>
      <dsp:txXfrm>
        <a:off x="40449" y="911902"/>
        <a:ext cx="2607438" cy="747702"/>
      </dsp:txXfrm>
    </dsp:sp>
    <dsp:sp modelId="{7153501E-395B-E940-A6F0-A2B38B4DD9DA}">
      <dsp:nvSpPr>
        <dsp:cNvPr id="0" name=""/>
        <dsp:cNvSpPr/>
      </dsp:nvSpPr>
      <dsp:spPr>
        <a:xfrm rot="5400000">
          <a:off x="4746527" y="-233847"/>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Contains the 8-bit opcode instruction being executed</a:t>
          </a:r>
          <a:endParaRPr lang="en-US" sz="1200" kern="1200" dirty="0">
            <a:effectLst>
              <a:outerShdw blurRad="38100" dist="38100" dir="2700000" algn="tl">
                <a:srgbClr val="000000">
                  <a:alpha val="43137"/>
                </a:srgbClr>
              </a:outerShdw>
            </a:effectLst>
          </a:endParaRPr>
        </a:p>
      </dsp:txBody>
      <dsp:txXfrm rot="-5400000">
        <a:off x="2688336" y="1856703"/>
        <a:ext cx="4746905" cy="598162"/>
      </dsp:txXfrm>
    </dsp:sp>
    <dsp:sp modelId="{7766074F-B532-BA4A-B509-BE407CA8E0EF}">
      <dsp:nvSpPr>
        <dsp:cNvPr id="0" name=""/>
        <dsp:cNvSpPr/>
      </dsp:nvSpPr>
      <dsp:spPr>
        <a:xfrm>
          <a:off x="0" y="1741484"/>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Instruction register (IR)</a:t>
          </a:r>
        </a:p>
      </dsp:txBody>
      <dsp:txXfrm>
        <a:off x="40449" y="1781933"/>
        <a:ext cx="2607438" cy="747702"/>
      </dsp:txXfrm>
    </dsp:sp>
    <dsp:sp modelId="{5DCB971D-C09B-EE4E-84F5-7EF86105255A}">
      <dsp:nvSpPr>
        <dsp:cNvPr id="0" name=""/>
        <dsp:cNvSpPr/>
      </dsp:nvSpPr>
      <dsp:spPr>
        <a:xfrm rot="5400000">
          <a:off x="4746527" y="636183"/>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Employed to temporarily hold the right-hand instruction from a word in memory</a:t>
          </a:r>
          <a:endParaRPr lang="en-US" sz="1200" kern="1200" dirty="0">
            <a:effectLst>
              <a:outerShdw blurRad="38100" dist="38100" dir="2700000" algn="tl">
                <a:srgbClr val="000000">
                  <a:alpha val="43137"/>
                </a:srgbClr>
              </a:outerShdw>
            </a:effectLst>
          </a:endParaRPr>
        </a:p>
      </dsp:txBody>
      <dsp:txXfrm rot="-5400000">
        <a:off x="2688336" y="2726734"/>
        <a:ext cx="4746905" cy="598162"/>
      </dsp:txXfrm>
    </dsp:sp>
    <dsp:sp modelId="{D62165FB-07F8-BB41-AD94-3FC196D4B89A}">
      <dsp:nvSpPr>
        <dsp:cNvPr id="0" name=""/>
        <dsp:cNvSpPr/>
      </dsp:nvSpPr>
      <dsp:spPr>
        <a:xfrm>
          <a:off x="0" y="2611515"/>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Instruction buffer register (IBR)</a:t>
          </a:r>
        </a:p>
      </dsp:txBody>
      <dsp:txXfrm>
        <a:off x="40449" y="2651964"/>
        <a:ext cx="2607438" cy="747702"/>
      </dsp:txXfrm>
    </dsp:sp>
    <dsp:sp modelId="{99C0F29E-E6D4-594F-87A8-EF664CEC31E3}">
      <dsp:nvSpPr>
        <dsp:cNvPr id="0" name=""/>
        <dsp:cNvSpPr/>
      </dsp:nvSpPr>
      <dsp:spPr>
        <a:xfrm rot="5400000">
          <a:off x="4746527" y="1506213"/>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Contains the address of the next instruction pair to be fetched from memory</a:t>
          </a:r>
          <a:endParaRPr lang="en-US" sz="1200" kern="1200" dirty="0">
            <a:effectLst>
              <a:outerShdw blurRad="38100" dist="38100" dir="2700000" algn="tl">
                <a:srgbClr val="000000">
                  <a:alpha val="43137"/>
                </a:srgbClr>
              </a:outerShdw>
            </a:effectLst>
          </a:endParaRPr>
        </a:p>
      </dsp:txBody>
      <dsp:txXfrm rot="-5400000">
        <a:off x="2688336" y="3596764"/>
        <a:ext cx="4746905" cy="598162"/>
      </dsp:txXfrm>
    </dsp:sp>
    <dsp:sp modelId="{5184DBB6-5A0C-6745-8BDB-B2A811578BEF}">
      <dsp:nvSpPr>
        <dsp:cNvPr id="0" name=""/>
        <dsp:cNvSpPr/>
      </dsp:nvSpPr>
      <dsp:spPr>
        <a:xfrm>
          <a:off x="0" y="3481545"/>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Program counter (PC)</a:t>
          </a:r>
        </a:p>
      </dsp:txBody>
      <dsp:txXfrm>
        <a:off x="40449" y="3521994"/>
        <a:ext cx="2607438" cy="747702"/>
      </dsp:txXfrm>
    </dsp:sp>
    <dsp:sp modelId="{7951A7FF-1A7B-4147-A464-EEADD31946FA}">
      <dsp:nvSpPr>
        <dsp:cNvPr id="0" name=""/>
        <dsp:cNvSpPr/>
      </dsp:nvSpPr>
      <dsp:spPr>
        <a:xfrm rot="5400000">
          <a:off x="4746527" y="2376244"/>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Employed to temporarily hold operands and results of ALU operations</a:t>
          </a:r>
          <a:endParaRPr lang="en-US" sz="1200" kern="1200" dirty="0">
            <a:effectLst>
              <a:outerShdw blurRad="38100" dist="38100" dir="2700000" algn="tl">
                <a:srgbClr val="000000">
                  <a:alpha val="43137"/>
                </a:srgbClr>
              </a:outerShdw>
            </a:effectLst>
          </a:endParaRPr>
        </a:p>
      </dsp:txBody>
      <dsp:txXfrm rot="-5400000">
        <a:off x="2688336" y="4466795"/>
        <a:ext cx="4746905" cy="598162"/>
      </dsp:txXfrm>
    </dsp:sp>
    <dsp:sp modelId="{5D289608-FBD2-6445-968F-32CDE3AA653D}">
      <dsp:nvSpPr>
        <dsp:cNvPr id="0" name=""/>
        <dsp:cNvSpPr/>
      </dsp:nvSpPr>
      <dsp:spPr>
        <a:xfrm>
          <a:off x="0" y="4351576"/>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Accumulator (AC) and multiplier quotient (MQ)</a:t>
          </a:r>
        </a:p>
      </dsp:txBody>
      <dsp:txXfrm>
        <a:off x="40449" y="4392025"/>
        <a:ext cx="2607438" cy="747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4.emf"/><Relationship Id="rId3" Type="http://schemas.openxmlformats.org/officeDocument/2006/relationships/image" Target="../media/image9.emf"/><Relationship Id="rId21" Type="http://schemas.openxmlformats.org/officeDocument/2006/relationships/image" Target="../media/image27.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5" Type="http://schemas.openxmlformats.org/officeDocument/2006/relationships/image" Target="../media/image31.emf"/><Relationship Id="rId2" Type="http://schemas.openxmlformats.org/officeDocument/2006/relationships/image" Target="../media/image8.emf"/><Relationship Id="rId16" Type="http://schemas.openxmlformats.org/officeDocument/2006/relationships/image" Target="../media/image22.emf"/><Relationship Id="rId20" Type="http://schemas.openxmlformats.org/officeDocument/2006/relationships/image" Target="../media/image26.emf"/><Relationship Id="rId1" Type="http://schemas.openxmlformats.org/officeDocument/2006/relationships/image" Target="NULL"/><Relationship Id="rId6" Type="http://schemas.openxmlformats.org/officeDocument/2006/relationships/image" Target="../media/image12.emf"/><Relationship Id="rId11" Type="http://schemas.openxmlformats.org/officeDocument/2006/relationships/image" Target="../media/image17.emf"/><Relationship Id="rId24" Type="http://schemas.openxmlformats.org/officeDocument/2006/relationships/image" Target="../media/image30.emf"/><Relationship Id="rId5" Type="http://schemas.openxmlformats.org/officeDocument/2006/relationships/image" Target="../media/image11.emf"/><Relationship Id="rId15" Type="http://schemas.openxmlformats.org/officeDocument/2006/relationships/image" Target="../media/image21.emf"/><Relationship Id="rId23" Type="http://schemas.openxmlformats.org/officeDocument/2006/relationships/image" Target="../media/image29.emf"/><Relationship Id="rId10" Type="http://schemas.openxmlformats.org/officeDocument/2006/relationships/image" Target="../media/image16.emf"/><Relationship Id="rId19" Type="http://schemas.openxmlformats.org/officeDocument/2006/relationships/image" Target="../media/image25.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 Id="rId22"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4F817154-EF57-E447-B272-3CC33A38C6FD}" type="slidenum">
              <a:rPr lang="en-US"/>
              <a:pPr/>
              <a:t>‹#›</a:t>
            </a:fld>
            <a:endParaRPr lang="en-US" dirty="0"/>
          </a:p>
        </p:txBody>
      </p:sp>
    </p:spTree>
    <p:extLst>
      <p:ext uri="{BB962C8B-B14F-4D97-AF65-F5344CB8AC3E}">
        <p14:creationId xmlns:p14="http://schemas.microsoft.com/office/powerpoint/2010/main" val="1135002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endParaRPr lang="en-US" dirty="0"/>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FDEEBCE0-4A34-3647-9307-E59F6D6CD745}" type="slidenum">
              <a:rPr lang="en-US"/>
              <a:pPr/>
              <a:t>‹#›</a:t>
            </a:fld>
            <a:endParaRPr lang="en-US" dirty="0"/>
          </a:p>
        </p:txBody>
      </p:sp>
    </p:spTree>
    <p:extLst>
      <p:ext uri="{BB962C8B-B14F-4D97-AF65-F5344CB8AC3E}">
        <p14:creationId xmlns:p14="http://schemas.microsoft.com/office/powerpoint/2010/main" val="872434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2 “Computer</a:t>
            </a:r>
            <a:r>
              <a:rPr lang="en-US" baseline="0" dirty="0" smtClean="0">
                <a:latin typeface="Times New Roman" pitchFamily="-110" charset="0"/>
              </a:rPr>
              <a:t> Evolution and Performance</a:t>
            </a:r>
            <a:r>
              <a:rPr lang="en-US" dirty="0" smtClean="0">
                <a:latin typeface="Times New Roman" pitchFamily="-110" charset="0"/>
              </a:rPr>
              <a:t>”.</a:t>
            </a:r>
            <a:endParaRPr lang="en-AU" dirty="0" smtClean="0">
              <a:latin typeface="Times New Roman" pitchFamily="-110" charset="0"/>
            </a:endParaRPr>
          </a:p>
          <a:p>
            <a:endParaRPr lang="en-GB" dirty="0"/>
          </a:p>
        </p:txBody>
      </p:sp>
    </p:spTree>
    <p:extLst>
      <p:ext uri="{BB962C8B-B14F-4D97-AF65-F5344CB8AC3E}">
        <p14:creationId xmlns:p14="http://schemas.microsoft.com/office/powerpoint/2010/main" val="314505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The IAS operates by repetitively performing an </a:t>
            </a:r>
            <a:r>
              <a:rPr kumimoji="1" lang="en-US" sz="1200" b="1" kern="1200" baseline="0" dirty="0" smtClean="0">
                <a:solidFill>
                  <a:schemeClr val="tx1"/>
                </a:solidFill>
                <a:latin typeface="Times New Roman" pitchFamily="-110" charset="0"/>
                <a:ea typeface="+mn-ea"/>
                <a:cs typeface="+mn-cs"/>
              </a:rPr>
              <a:t>instruction cycle, </a:t>
            </a:r>
            <a:r>
              <a:rPr kumimoji="1" lang="en-US" sz="1200" b="0" kern="1200" baseline="0" dirty="0" smtClean="0">
                <a:solidFill>
                  <a:schemeClr val="tx1"/>
                </a:solidFill>
                <a:latin typeface="Times New Roman" pitchFamily="-110" charset="0"/>
                <a:ea typeface="+mn-ea"/>
                <a:cs typeface="+mn-cs"/>
              </a:rPr>
              <a:t>as shown in</a:t>
            </a:r>
          </a:p>
          <a:p>
            <a:r>
              <a:rPr kumimoji="1" lang="en-US" sz="1200" kern="1200" baseline="0" dirty="0" smtClean="0">
                <a:solidFill>
                  <a:schemeClr val="tx1"/>
                </a:solidFill>
                <a:latin typeface="Times New Roman" pitchFamily="-110" charset="0"/>
                <a:ea typeface="+mn-ea"/>
                <a:cs typeface="+mn-cs"/>
              </a:rPr>
              <a:t>Figure 2.4. Each instruction cycle consists of two sub-cycles. During the </a:t>
            </a:r>
            <a:r>
              <a:rPr kumimoji="1" lang="en-US" sz="1200" b="1" kern="1200" baseline="0" dirty="0" smtClean="0">
                <a:solidFill>
                  <a:schemeClr val="tx1"/>
                </a:solidFill>
                <a:latin typeface="Times New Roman" pitchFamily="-110" charset="0"/>
                <a:ea typeface="+mn-ea"/>
                <a:cs typeface="+mn-cs"/>
              </a:rPr>
              <a:t>fetch cycle,</a:t>
            </a:r>
          </a:p>
          <a:p>
            <a:r>
              <a:rPr kumimoji="1" lang="en-US" sz="1200" kern="1200" baseline="0" dirty="0" smtClean="0">
                <a:solidFill>
                  <a:schemeClr val="tx1"/>
                </a:solidFill>
                <a:latin typeface="Times New Roman" pitchFamily="-110" charset="0"/>
                <a:ea typeface="+mn-ea"/>
                <a:cs typeface="+mn-cs"/>
              </a:rPr>
              <a:t>the opcode of the next instruction is loaded into the IR and the address portion is</a:t>
            </a:r>
          </a:p>
          <a:p>
            <a:r>
              <a:rPr kumimoji="1" lang="en-US" sz="1200" kern="1200" baseline="0" dirty="0" smtClean="0">
                <a:solidFill>
                  <a:schemeClr val="tx1"/>
                </a:solidFill>
                <a:latin typeface="Times New Roman" pitchFamily="-110" charset="0"/>
                <a:ea typeface="+mn-ea"/>
                <a:cs typeface="+mn-cs"/>
              </a:rPr>
              <a:t>loaded into the MAR. This instruction may be taken from the IBR, or it can be</a:t>
            </a:r>
          </a:p>
          <a:p>
            <a:r>
              <a:rPr kumimoji="1" lang="en-US" sz="1200" kern="1200" baseline="0" dirty="0" smtClean="0">
                <a:solidFill>
                  <a:schemeClr val="tx1"/>
                </a:solidFill>
                <a:latin typeface="Times New Roman" pitchFamily="-110" charset="0"/>
                <a:ea typeface="+mn-ea"/>
                <a:cs typeface="+mn-cs"/>
              </a:rPr>
              <a:t>obtained from memory by loading a word into the MBR, and then down to the IBR,</a:t>
            </a:r>
          </a:p>
          <a:p>
            <a:r>
              <a:rPr kumimoji="1" lang="en-US" sz="1200" kern="1200" baseline="0" dirty="0" smtClean="0">
                <a:solidFill>
                  <a:schemeClr val="tx1"/>
                </a:solidFill>
                <a:latin typeface="Times New Roman" pitchFamily="-110" charset="0"/>
                <a:ea typeface="+mn-ea"/>
                <a:cs typeface="+mn-cs"/>
              </a:rPr>
              <a:t>IR, and MAR.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Why the indirection? These operations are controlled by electronic circuitry</a:t>
            </a:r>
          </a:p>
          <a:p>
            <a:r>
              <a:rPr kumimoji="1" lang="en-US" sz="1200" kern="1200" baseline="0" dirty="0" smtClean="0">
                <a:solidFill>
                  <a:schemeClr val="tx1"/>
                </a:solidFill>
                <a:latin typeface="Times New Roman" pitchFamily="-110" charset="0"/>
                <a:ea typeface="+mn-ea"/>
                <a:cs typeface="+mn-cs"/>
              </a:rPr>
              <a:t>and result in the use of data paths. To simplify the electronics, there is only one</a:t>
            </a:r>
          </a:p>
          <a:p>
            <a:r>
              <a:rPr kumimoji="1" lang="en-US" sz="1200" kern="1200" baseline="0" dirty="0" smtClean="0">
                <a:solidFill>
                  <a:schemeClr val="tx1"/>
                </a:solidFill>
                <a:latin typeface="Times New Roman" pitchFamily="-110" charset="0"/>
                <a:ea typeface="+mn-ea"/>
                <a:cs typeface="+mn-cs"/>
              </a:rPr>
              <a:t>register that is used to specify the address in memory for a read or write and only</a:t>
            </a:r>
          </a:p>
          <a:p>
            <a:r>
              <a:rPr kumimoji="1" lang="en-US" sz="1200" kern="1200" baseline="0" dirty="0" smtClean="0">
                <a:solidFill>
                  <a:schemeClr val="tx1"/>
                </a:solidFill>
                <a:latin typeface="Times New Roman" pitchFamily="-110" charset="0"/>
                <a:ea typeface="+mn-ea"/>
                <a:cs typeface="+mn-cs"/>
              </a:rPr>
              <a:t>one register used for the source or destination.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Once the opcode is in the IR, the </a:t>
            </a:r>
            <a:r>
              <a:rPr kumimoji="1" lang="en-US" sz="1200" b="1" kern="1200" baseline="0" dirty="0" smtClean="0">
                <a:solidFill>
                  <a:schemeClr val="tx1"/>
                </a:solidFill>
                <a:latin typeface="Times New Roman" pitchFamily="-110" charset="0"/>
                <a:ea typeface="+mn-ea"/>
                <a:cs typeface="+mn-cs"/>
              </a:rPr>
              <a:t>execute cycle </a:t>
            </a:r>
            <a:r>
              <a:rPr kumimoji="1" lang="en-US" sz="1200" b="0" kern="1200" baseline="0" dirty="0" smtClean="0">
                <a:solidFill>
                  <a:schemeClr val="tx1"/>
                </a:solidFill>
                <a:latin typeface="Times New Roman" pitchFamily="-110" charset="0"/>
                <a:ea typeface="+mn-ea"/>
                <a:cs typeface="+mn-cs"/>
              </a:rPr>
              <a:t>is performed</a:t>
            </a:r>
            <a:r>
              <a:rPr kumimoji="1" lang="en-US" sz="1200" b="1" kern="1200" baseline="0" dirty="0" smtClean="0">
                <a:solidFill>
                  <a:schemeClr val="tx1"/>
                </a:solidFill>
                <a:latin typeface="Times New Roman" pitchFamily="-110" charset="0"/>
                <a:ea typeface="+mn-ea"/>
                <a:cs typeface="+mn-cs"/>
              </a:rPr>
              <a:t>. Control circuitry</a:t>
            </a:r>
          </a:p>
          <a:p>
            <a:r>
              <a:rPr kumimoji="1" lang="en-US" sz="1200" kern="1200" baseline="0" dirty="0" smtClean="0">
                <a:solidFill>
                  <a:schemeClr val="tx1"/>
                </a:solidFill>
                <a:latin typeface="Times New Roman" pitchFamily="-110" charset="0"/>
                <a:ea typeface="+mn-ea"/>
                <a:cs typeface="+mn-cs"/>
              </a:rPr>
              <a:t>interprets the opcode and executes the instruction by sending out the appropriate</a:t>
            </a:r>
          </a:p>
          <a:p>
            <a:r>
              <a:rPr kumimoji="1" lang="en-US" sz="1200" kern="1200" baseline="0" dirty="0" smtClean="0">
                <a:solidFill>
                  <a:schemeClr val="tx1"/>
                </a:solidFill>
                <a:latin typeface="Times New Roman" pitchFamily="-110" charset="0"/>
                <a:ea typeface="+mn-ea"/>
                <a:cs typeface="+mn-cs"/>
              </a:rPr>
              <a:t>control signals to cause data to be moved or an operation to be performed by the</a:t>
            </a:r>
          </a:p>
          <a:p>
            <a:r>
              <a:rPr kumimoji="1" lang="en-US" sz="1200" kern="1200" baseline="0" dirty="0" smtClean="0">
                <a:solidFill>
                  <a:schemeClr val="tx1"/>
                </a:solidFill>
                <a:latin typeface="Times New Roman" pitchFamily="-110" charset="0"/>
                <a:ea typeface="+mn-ea"/>
                <a:cs typeface="+mn-cs"/>
              </a:rPr>
              <a:t>ALU.</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Figure 2.4 shows several examples of instruction execution by the control unit.</a:t>
            </a:r>
          </a:p>
          <a:p>
            <a:r>
              <a:rPr kumimoji="1" lang="en-US" sz="1200" kern="1200" baseline="0" dirty="0" smtClean="0">
                <a:solidFill>
                  <a:schemeClr val="tx1"/>
                </a:solidFill>
                <a:latin typeface="Times New Roman" pitchFamily="-110" charset="0"/>
                <a:ea typeface="+mn-ea"/>
                <a:cs typeface="+mn-cs"/>
              </a:rPr>
              <a:t>Note that each operation requires several steps. Some of these are quite elaborate.</a:t>
            </a:r>
          </a:p>
          <a:p>
            <a:r>
              <a:rPr kumimoji="1" lang="en-US" sz="1200" kern="1200" baseline="0" dirty="0" smtClean="0">
                <a:solidFill>
                  <a:schemeClr val="tx1"/>
                </a:solidFill>
                <a:latin typeface="Times New Roman" pitchFamily="-110" charset="0"/>
                <a:ea typeface="+mn-ea"/>
                <a:cs typeface="+mn-cs"/>
              </a:rPr>
              <a:t>The multiplication operation requires 39 suboperations, one for each bit position</a:t>
            </a:r>
          </a:p>
          <a:p>
            <a:r>
              <a:rPr kumimoji="1" lang="en-US" sz="1200" kern="1200" baseline="0" dirty="0" smtClean="0">
                <a:solidFill>
                  <a:schemeClr val="tx1"/>
                </a:solidFill>
                <a:latin typeface="Times New Roman" pitchFamily="-110" charset="0"/>
                <a:ea typeface="+mn-ea"/>
                <a:cs typeface="+mn-cs"/>
              </a:rPr>
              <a:t>except that of the sign bit.</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10</a:t>
            </a:fld>
            <a:endParaRPr lang="en-US" dirty="0"/>
          </a:p>
        </p:txBody>
      </p:sp>
    </p:spTree>
    <p:extLst>
      <p:ext uri="{BB962C8B-B14F-4D97-AF65-F5344CB8AC3E}">
        <p14:creationId xmlns:p14="http://schemas.microsoft.com/office/powerpoint/2010/main" val="212310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110" charset="0"/>
                <a:ea typeface="+mn-ea"/>
                <a:cs typeface="+mn-cs"/>
              </a:rPr>
              <a:t>The IAS computer had a total of 21 instructions, which are listed in Table 2.1.</a:t>
            </a:r>
          </a:p>
          <a:p>
            <a:r>
              <a:rPr kumimoji="1" lang="en-US" sz="1200" kern="1200" baseline="0" dirty="0" smtClean="0">
                <a:solidFill>
                  <a:schemeClr val="tx1"/>
                </a:solidFill>
                <a:latin typeface="Times New Roman" pitchFamily="-110" charset="0"/>
                <a:ea typeface="+mn-ea"/>
                <a:cs typeface="+mn-cs"/>
              </a:rPr>
              <a:t>These can be grouped as follows: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transfer: </a:t>
            </a:r>
            <a:r>
              <a:rPr kumimoji="1" lang="en-US" sz="1200" b="0" kern="1200" baseline="0" dirty="0" smtClean="0">
                <a:solidFill>
                  <a:schemeClr val="tx1"/>
                </a:solidFill>
                <a:latin typeface="Times New Roman" pitchFamily="-110" charset="0"/>
                <a:ea typeface="+mn-ea"/>
                <a:cs typeface="+mn-cs"/>
              </a:rPr>
              <a:t>Move data between memory and ALU registers or between</a:t>
            </a:r>
          </a:p>
          <a:p>
            <a:r>
              <a:rPr kumimoji="1" lang="en-US" sz="1200" kern="1200" baseline="0" dirty="0" smtClean="0">
                <a:solidFill>
                  <a:schemeClr val="tx1"/>
                </a:solidFill>
                <a:latin typeface="Times New Roman" pitchFamily="-110" charset="0"/>
                <a:ea typeface="+mn-ea"/>
                <a:cs typeface="+mn-cs"/>
              </a:rPr>
              <a:t>two ALU registers.</a:t>
            </a:r>
          </a:p>
          <a:p>
            <a:endParaRPr kumimoji="1" lang="en-US" sz="1200" kern="1200" baseline="0" dirty="0" smtClean="0">
              <a:solidFill>
                <a:schemeClr val="tx1"/>
              </a:solidFill>
              <a:latin typeface="Times New Roman" pitchFamily="-110" charset="0"/>
              <a:ea typeface="+mn-ea"/>
              <a:cs typeface="+mn-cs"/>
            </a:endParaRPr>
          </a:p>
          <a:p>
            <a:r>
              <a:rPr kumimoji="1" lang="en-US" sz="1200" b="1" kern="1200" baseline="0" dirty="0" smtClean="0">
                <a:solidFill>
                  <a:schemeClr val="tx1"/>
                </a:solidFill>
                <a:latin typeface="Times New Roman" pitchFamily="-110" charset="0"/>
                <a:ea typeface="+mn-ea"/>
                <a:cs typeface="+mn-cs"/>
              </a:rPr>
              <a:t>Unconditional branch: </a:t>
            </a:r>
            <a:r>
              <a:rPr kumimoji="1" lang="en-US" sz="1200" b="0" kern="1200" baseline="0" dirty="0" smtClean="0">
                <a:solidFill>
                  <a:schemeClr val="tx1"/>
                </a:solidFill>
                <a:latin typeface="Times New Roman" pitchFamily="-110" charset="0"/>
                <a:ea typeface="+mn-ea"/>
                <a:cs typeface="+mn-cs"/>
              </a:rPr>
              <a:t>Normally, the control unit executes instructions in</a:t>
            </a:r>
          </a:p>
          <a:p>
            <a:r>
              <a:rPr kumimoji="1" lang="en-US" sz="1200" kern="1200" baseline="0" dirty="0" smtClean="0">
                <a:solidFill>
                  <a:schemeClr val="tx1"/>
                </a:solidFill>
                <a:latin typeface="Times New Roman" pitchFamily="-110" charset="0"/>
                <a:ea typeface="+mn-ea"/>
                <a:cs typeface="+mn-cs"/>
              </a:rPr>
              <a:t>sequence from memory. This sequence can be changed by a branch instruction,</a:t>
            </a:r>
          </a:p>
          <a:p>
            <a:r>
              <a:rPr kumimoji="1" lang="en-US" sz="1200" kern="1200" baseline="0" dirty="0" smtClean="0">
                <a:solidFill>
                  <a:schemeClr val="tx1"/>
                </a:solidFill>
                <a:latin typeface="Times New Roman" pitchFamily="-110" charset="0"/>
                <a:ea typeface="+mn-ea"/>
                <a:cs typeface="+mn-cs"/>
              </a:rPr>
              <a:t>which facilitates repetitive operations.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Conditional branch: </a:t>
            </a:r>
            <a:r>
              <a:rPr kumimoji="1" lang="en-US" sz="1200" b="0" kern="1200" baseline="0" dirty="0" smtClean="0">
                <a:solidFill>
                  <a:schemeClr val="tx1"/>
                </a:solidFill>
                <a:latin typeface="Times New Roman" pitchFamily="-110" charset="0"/>
                <a:ea typeface="+mn-ea"/>
                <a:cs typeface="+mn-cs"/>
              </a:rPr>
              <a:t>The branch can be made dependent on a condition, thus</a:t>
            </a:r>
          </a:p>
          <a:p>
            <a:r>
              <a:rPr kumimoji="1" lang="en-US" sz="1200" kern="1200" baseline="0" dirty="0" smtClean="0">
                <a:solidFill>
                  <a:schemeClr val="tx1"/>
                </a:solidFill>
                <a:latin typeface="Times New Roman" pitchFamily="-110" charset="0"/>
                <a:ea typeface="+mn-ea"/>
                <a:cs typeface="+mn-cs"/>
              </a:rPr>
              <a:t>allowing decision points.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Arithmetic: </a:t>
            </a:r>
            <a:r>
              <a:rPr kumimoji="1" lang="en-US" sz="1200" b="0" kern="1200" baseline="0" dirty="0" smtClean="0">
                <a:solidFill>
                  <a:schemeClr val="tx1"/>
                </a:solidFill>
                <a:latin typeface="Times New Roman" pitchFamily="-110" charset="0"/>
                <a:ea typeface="+mn-ea"/>
                <a:cs typeface="+mn-cs"/>
              </a:rPr>
              <a:t>Operations performed by the ALU.</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Address modify: </a:t>
            </a:r>
            <a:r>
              <a:rPr kumimoji="1" lang="en-US" sz="1200" b="0" kern="1200" baseline="0" dirty="0" smtClean="0">
                <a:solidFill>
                  <a:schemeClr val="tx1"/>
                </a:solidFill>
                <a:latin typeface="Times New Roman" pitchFamily="-110" charset="0"/>
                <a:ea typeface="+mn-ea"/>
                <a:cs typeface="+mn-cs"/>
              </a:rPr>
              <a:t>Permits addresses to be computed in the ALU and then</a:t>
            </a:r>
          </a:p>
          <a:p>
            <a:r>
              <a:rPr kumimoji="1" lang="en-US" sz="1200" kern="1200" baseline="0" dirty="0" smtClean="0">
                <a:solidFill>
                  <a:schemeClr val="tx1"/>
                </a:solidFill>
                <a:latin typeface="Times New Roman" pitchFamily="-110" charset="0"/>
                <a:ea typeface="+mn-ea"/>
                <a:cs typeface="+mn-cs"/>
              </a:rPr>
              <a:t>inserted into instructions stored in memory. This allows a program considerable</a:t>
            </a:r>
          </a:p>
          <a:p>
            <a:r>
              <a:rPr kumimoji="1" lang="en-US" sz="1200" kern="1200" baseline="0" dirty="0" smtClean="0">
                <a:solidFill>
                  <a:schemeClr val="tx1"/>
                </a:solidFill>
                <a:latin typeface="Times New Roman" pitchFamily="-110" charset="0"/>
                <a:ea typeface="+mn-ea"/>
                <a:cs typeface="+mn-cs"/>
              </a:rPr>
              <a:t>addressing flexibility.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Table 2.1 presents instructions in a symbolic, easy-to-read form. Actually,</a:t>
            </a:r>
          </a:p>
          <a:p>
            <a:r>
              <a:rPr kumimoji="1" lang="en-US" sz="1200" kern="1200" baseline="0" dirty="0" smtClean="0">
                <a:solidFill>
                  <a:schemeClr val="tx1"/>
                </a:solidFill>
                <a:latin typeface="Times New Roman" pitchFamily="-110" charset="0"/>
                <a:ea typeface="+mn-ea"/>
                <a:cs typeface="+mn-cs"/>
              </a:rPr>
              <a:t>each instruction must conform to the format of Figure 2.2b. The opcode portion</a:t>
            </a:r>
          </a:p>
          <a:p>
            <a:r>
              <a:rPr kumimoji="1" lang="en-US" sz="1200" kern="1200" baseline="0" dirty="0" smtClean="0">
                <a:solidFill>
                  <a:schemeClr val="tx1"/>
                </a:solidFill>
                <a:latin typeface="Times New Roman" pitchFamily="-110" charset="0"/>
                <a:ea typeface="+mn-ea"/>
                <a:cs typeface="+mn-cs"/>
              </a:rPr>
              <a:t>(first 8 bits) specifies which of the 21 instructions is to be executed. The address</a:t>
            </a:r>
          </a:p>
          <a:p>
            <a:r>
              <a:rPr kumimoji="1" lang="en-US" sz="1200" kern="1200" baseline="0" dirty="0" smtClean="0">
                <a:solidFill>
                  <a:schemeClr val="tx1"/>
                </a:solidFill>
                <a:latin typeface="Times New Roman" pitchFamily="-110" charset="0"/>
                <a:ea typeface="+mn-ea"/>
                <a:cs typeface="+mn-cs"/>
              </a:rPr>
              <a:t>portion (remaining 12 bits) specifies which of the 1000 memory locations is to be</a:t>
            </a:r>
          </a:p>
          <a:p>
            <a:r>
              <a:rPr kumimoji="1" lang="en-US" sz="1200" kern="1200" baseline="0" dirty="0" smtClean="0">
                <a:solidFill>
                  <a:schemeClr val="tx1"/>
                </a:solidFill>
                <a:latin typeface="Times New Roman" pitchFamily="-110" charset="0"/>
                <a:ea typeface="+mn-ea"/>
                <a:cs typeface="+mn-cs"/>
              </a:rPr>
              <a:t>involved in the execution of the instruction.</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11</a:t>
            </a:fld>
            <a:endParaRPr lang="en-US" dirty="0"/>
          </a:p>
        </p:txBody>
      </p:sp>
    </p:spTree>
    <p:extLst>
      <p:ext uri="{BB962C8B-B14F-4D97-AF65-F5344CB8AC3E}">
        <p14:creationId xmlns:p14="http://schemas.microsoft.com/office/powerpoint/2010/main" val="364189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859E3-EB53-1944-A05E-ADEF90241019}" type="slidenum">
              <a:rPr lang="en-US"/>
              <a:pPr/>
              <a:t>12</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1950s saw the birth of the computer industry with</a:t>
            </a:r>
          </a:p>
          <a:p>
            <a:r>
              <a:rPr kumimoji="1" lang="en-US" sz="1200" kern="1200" baseline="0" dirty="0" smtClean="0">
                <a:solidFill>
                  <a:schemeClr val="tx1"/>
                </a:solidFill>
                <a:latin typeface="Times New Roman" pitchFamily="-110" charset="0"/>
                <a:ea typeface="+mn-ea"/>
                <a:cs typeface="+mn-cs"/>
              </a:rPr>
              <a:t>two companies, Sperry and IBM, dominating the marketplace.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1947, Eckert and Mauchly formed the Eckert-Mauchly Computer</a:t>
            </a:r>
          </a:p>
          <a:p>
            <a:r>
              <a:rPr kumimoji="1" lang="en-US" sz="1200" kern="1200" baseline="0" dirty="0" smtClean="0">
                <a:solidFill>
                  <a:schemeClr val="tx1"/>
                </a:solidFill>
                <a:latin typeface="Times New Roman" pitchFamily="-110" charset="0"/>
                <a:ea typeface="+mn-ea"/>
                <a:cs typeface="+mn-cs"/>
              </a:rPr>
              <a:t>Corporation to manufacture computers commercially. Their first successful machine</a:t>
            </a:r>
          </a:p>
          <a:p>
            <a:r>
              <a:rPr kumimoji="1" lang="en-US" sz="1200" kern="1200" baseline="0" dirty="0" smtClean="0">
                <a:solidFill>
                  <a:schemeClr val="tx1"/>
                </a:solidFill>
                <a:latin typeface="Times New Roman" pitchFamily="-110" charset="0"/>
                <a:ea typeface="+mn-ea"/>
                <a:cs typeface="+mn-cs"/>
              </a:rPr>
              <a:t>was the UNIVAC I (Universal Automatic Computer), which was commissioned by</a:t>
            </a:r>
          </a:p>
          <a:p>
            <a:r>
              <a:rPr kumimoji="1" lang="en-US" sz="1200" kern="1200" baseline="0" dirty="0" smtClean="0">
                <a:solidFill>
                  <a:schemeClr val="tx1"/>
                </a:solidFill>
                <a:latin typeface="Times New Roman" pitchFamily="-110" charset="0"/>
                <a:ea typeface="+mn-ea"/>
                <a:cs typeface="+mn-cs"/>
              </a:rPr>
              <a:t>the Bureau of the Census for the 1950 calculations. The Eckert-Mauchly Computer</a:t>
            </a:r>
          </a:p>
          <a:p>
            <a:r>
              <a:rPr kumimoji="1" lang="en-US" sz="1200" kern="1200" baseline="0" dirty="0" smtClean="0">
                <a:solidFill>
                  <a:schemeClr val="tx1"/>
                </a:solidFill>
                <a:latin typeface="Times New Roman" pitchFamily="-110" charset="0"/>
                <a:ea typeface="+mn-ea"/>
                <a:cs typeface="+mn-cs"/>
              </a:rPr>
              <a:t>Corporation became part of the UNIVAC division of Sperry-Rand Corporation,</a:t>
            </a:r>
          </a:p>
          <a:p>
            <a:r>
              <a:rPr kumimoji="1" lang="en-US" sz="1200" kern="1200" baseline="0" dirty="0" smtClean="0">
                <a:solidFill>
                  <a:schemeClr val="tx1"/>
                </a:solidFill>
                <a:latin typeface="Times New Roman" pitchFamily="-110" charset="0"/>
                <a:ea typeface="+mn-ea"/>
                <a:cs typeface="+mn-cs"/>
              </a:rPr>
              <a:t>which went on to build a series of successor machines.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UNIVAC I was the first successful commercial computer. It was intended</a:t>
            </a:r>
          </a:p>
          <a:p>
            <a:r>
              <a:rPr kumimoji="1" lang="en-US" sz="1200" kern="1200" baseline="0" dirty="0" smtClean="0">
                <a:solidFill>
                  <a:schemeClr val="tx1"/>
                </a:solidFill>
                <a:latin typeface="Times New Roman" pitchFamily="-110" charset="0"/>
                <a:ea typeface="+mn-ea"/>
                <a:cs typeface="+mn-cs"/>
              </a:rPr>
              <a:t>for both scientific and commercial applications. The first paper describing the</a:t>
            </a:r>
          </a:p>
          <a:p>
            <a:r>
              <a:rPr kumimoji="1" lang="en-US" sz="1200" kern="1200" baseline="0" dirty="0" smtClean="0">
                <a:solidFill>
                  <a:schemeClr val="tx1"/>
                </a:solidFill>
                <a:latin typeface="Times New Roman" pitchFamily="-110" charset="0"/>
                <a:ea typeface="+mn-ea"/>
                <a:cs typeface="+mn-cs"/>
              </a:rPr>
              <a:t>system listed matrix algebraic computations, statistical problems, premium billings</a:t>
            </a:r>
          </a:p>
          <a:p>
            <a:r>
              <a:rPr kumimoji="1" lang="en-US" sz="1200" kern="1200" baseline="0" dirty="0" smtClean="0">
                <a:solidFill>
                  <a:schemeClr val="tx1"/>
                </a:solidFill>
                <a:latin typeface="Times New Roman" pitchFamily="-110" charset="0"/>
                <a:ea typeface="+mn-ea"/>
                <a:cs typeface="+mn-cs"/>
              </a:rPr>
              <a:t>for a life insurance company, and logistical problems as a sample of the tasks it could</a:t>
            </a:r>
          </a:p>
          <a:p>
            <a:r>
              <a:rPr kumimoji="1" lang="en-US" sz="1200" kern="1200" baseline="0" dirty="0" smtClean="0">
                <a:solidFill>
                  <a:schemeClr val="tx1"/>
                </a:solidFill>
                <a:latin typeface="Times New Roman" pitchFamily="-110" charset="0"/>
                <a:ea typeface="+mn-ea"/>
                <a:cs typeface="+mn-cs"/>
              </a:rPr>
              <a:t>perform.</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UNIVAC II, which had greater memory capacity and higher performance</a:t>
            </a:r>
          </a:p>
          <a:p>
            <a:r>
              <a:rPr kumimoji="1" lang="en-US" sz="1200" kern="1200" baseline="0" dirty="0" smtClean="0">
                <a:solidFill>
                  <a:schemeClr val="tx1"/>
                </a:solidFill>
                <a:latin typeface="Times New Roman" pitchFamily="-110" charset="0"/>
                <a:ea typeface="+mn-ea"/>
                <a:cs typeface="+mn-cs"/>
              </a:rPr>
              <a:t>than the UNIVAC I, was delivered in the late 1950s and illustrates several trends that</a:t>
            </a:r>
          </a:p>
          <a:p>
            <a:r>
              <a:rPr kumimoji="1" lang="en-US" sz="1200" kern="1200" baseline="0" dirty="0" smtClean="0">
                <a:solidFill>
                  <a:schemeClr val="tx1"/>
                </a:solidFill>
                <a:latin typeface="Times New Roman" pitchFamily="-110" charset="0"/>
                <a:ea typeface="+mn-ea"/>
                <a:cs typeface="+mn-cs"/>
              </a:rPr>
              <a:t>have remained characteristic of the computer industry. First, advances in technology</a:t>
            </a:r>
          </a:p>
          <a:p>
            <a:r>
              <a:rPr kumimoji="1" lang="en-US" sz="1200" kern="1200" baseline="0" dirty="0" smtClean="0">
                <a:solidFill>
                  <a:schemeClr val="tx1"/>
                </a:solidFill>
                <a:latin typeface="Times New Roman" pitchFamily="-110" charset="0"/>
                <a:ea typeface="+mn-ea"/>
                <a:cs typeface="+mn-cs"/>
              </a:rPr>
              <a:t>allow companies to continue to build larger, more powerful computers. Second,</a:t>
            </a:r>
          </a:p>
          <a:p>
            <a:r>
              <a:rPr kumimoji="1" lang="en-US" sz="1200" kern="1200" baseline="0" dirty="0" smtClean="0">
                <a:solidFill>
                  <a:schemeClr val="tx1"/>
                </a:solidFill>
                <a:latin typeface="Times New Roman" pitchFamily="-110" charset="0"/>
                <a:ea typeface="+mn-ea"/>
                <a:cs typeface="+mn-cs"/>
              </a:rPr>
              <a:t>each company tries to make its new machines </a:t>
            </a:r>
            <a:r>
              <a:rPr kumimoji="1" lang="en-US" sz="1200" i="1" kern="1200" baseline="0" dirty="0" smtClean="0">
                <a:solidFill>
                  <a:schemeClr val="tx1"/>
                </a:solidFill>
                <a:latin typeface="Times New Roman" pitchFamily="-110" charset="0"/>
                <a:ea typeface="+mn-ea"/>
                <a:cs typeface="+mn-cs"/>
              </a:rPr>
              <a:t>backward compatible with the older</a:t>
            </a:r>
          </a:p>
          <a:p>
            <a:r>
              <a:rPr kumimoji="1" lang="en-US" sz="1200" kern="1200" baseline="0" dirty="0" smtClean="0">
                <a:solidFill>
                  <a:schemeClr val="tx1"/>
                </a:solidFill>
                <a:latin typeface="Times New Roman" pitchFamily="-110" charset="0"/>
                <a:ea typeface="+mn-ea"/>
                <a:cs typeface="+mn-cs"/>
              </a:rPr>
              <a:t>machines. This means that the programs written for the older machines can be</a:t>
            </a:r>
          </a:p>
          <a:p>
            <a:r>
              <a:rPr kumimoji="1" lang="en-US" sz="1200" kern="1200" baseline="0" dirty="0" smtClean="0">
                <a:solidFill>
                  <a:schemeClr val="tx1"/>
                </a:solidFill>
                <a:latin typeface="Times New Roman" pitchFamily="-110" charset="0"/>
                <a:ea typeface="+mn-ea"/>
                <a:cs typeface="+mn-cs"/>
              </a:rPr>
              <a:t>executed on the new machine. This strategy is adopted in the hopes of retaining the</a:t>
            </a:r>
          </a:p>
          <a:p>
            <a:r>
              <a:rPr kumimoji="1" lang="en-US" sz="1200" kern="1200" baseline="0" dirty="0" smtClean="0">
                <a:solidFill>
                  <a:schemeClr val="tx1"/>
                </a:solidFill>
                <a:latin typeface="Times New Roman" pitchFamily="-110" charset="0"/>
                <a:ea typeface="+mn-ea"/>
                <a:cs typeface="+mn-cs"/>
              </a:rPr>
              <a:t>customer base; that is, when a customer decides to buy a newer machine, he or she is</a:t>
            </a:r>
          </a:p>
          <a:p>
            <a:r>
              <a:rPr kumimoji="1" lang="en-US" sz="1200" kern="1200" baseline="0" dirty="0" smtClean="0">
                <a:solidFill>
                  <a:schemeClr val="tx1"/>
                </a:solidFill>
                <a:latin typeface="Times New Roman" pitchFamily="-110" charset="0"/>
                <a:ea typeface="+mn-ea"/>
                <a:cs typeface="+mn-cs"/>
              </a:rPr>
              <a:t>likely to get it from the same company to avoid losing the investment in programs.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UNIVAC division also began development of the 1100 series of computers,</a:t>
            </a:r>
          </a:p>
          <a:p>
            <a:r>
              <a:rPr kumimoji="1" lang="en-US" sz="1200" kern="1200" baseline="0" dirty="0" smtClean="0">
                <a:solidFill>
                  <a:schemeClr val="tx1"/>
                </a:solidFill>
                <a:latin typeface="Times New Roman" pitchFamily="-110" charset="0"/>
                <a:ea typeface="+mn-ea"/>
                <a:cs typeface="+mn-cs"/>
              </a:rPr>
              <a:t>which was to be its major source of revenue. This series illustrates a distinction</a:t>
            </a:r>
          </a:p>
          <a:p>
            <a:r>
              <a:rPr kumimoji="1" lang="en-US" sz="1200" kern="1200" baseline="0" dirty="0" smtClean="0">
                <a:solidFill>
                  <a:schemeClr val="tx1"/>
                </a:solidFill>
                <a:latin typeface="Times New Roman" pitchFamily="-110" charset="0"/>
                <a:ea typeface="+mn-ea"/>
                <a:cs typeface="+mn-cs"/>
              </a:rPr>
              <a:t>that existed at one time. The first model, the UNIVAC 1103, and its successors</a:t>
            </a:r>
          </a:p>
          <a:p>
            <a:r>
              <a:rPr kumimoji="1" lang="en-US" sz="1200" kern="1200" baseline="0" dirty="0" smtClean="0">
                <a:solidFill>
                  <a:schemeClr val="tx1"/>
                </a:solidFill>
                <a:latin typeface="Times New Roman" pitchFamily="-110" charset="0"/>
                <a:ea typeface="+mn-ea"/>
                <a:cs typeface="+mn-cs"/>
              </a:rPr>
              <a:t>for many years were primarily intended for scientific applications, involving long</a:t>
            </a:r>
          </a:p>
          <a:p>
            <a:r>
              <a:rPr kumimoji="1" lang="en-US" sz="1200" kern="1200" baseline="0" dirty="0" smtClean="0">
                <a:solidFill>
                  <a:schemeClr val="tx1"/>
                </a:solidFill>
                <a:latin typeface="Times New Roman" pitchFamily="-110" charset="0"/>
                <a:ea typeface="+mn-ea"/>
                <a:cs typeface="+mn-cs"/>
              </a:rPr>
              <a:t>and complex calculations. Other companies concentrated on business applications,</a:t>
            </a:r>
          </a:p>
          <a:p>
            <a:r>
              <a:rPr kumimoji="1" lang="en-US" sz="1200" kern="1200" baseline="0" dirty="0" smtClean="0">
                <a:solidFill>
                  <a:schemeClr val="tx1"/>
                </a:solidFill>
                <a:latin typeface="Times New Roman" pitchFamily="-110" charset="0"/>
                <a:ea typeface="+mn-ea"/>
                <a:cs typeface="+mn-cs"/>
              </a:rPr>
              <a:t>which involved processing large amounts of text data. This split has largely disappeared,</a:t>
            </a:r>
          </a:p>
          <a:p>
            <a:r>
              <a:rPr kumimoji="1" lang="en-US" sz="1200" kern="1200" baseline="0" dirty="0" smtClean="0">
                <a:solidFill>
                  <a:schemeClr val="tx1"/>
                </a:solidFill>
                <a:latin typeface="Times New Roman" pitchFamily="-110" charset="0"/>
                <a:ea typeface="+mn-ea"/>
                <a:cs typeface="+mn-cs"/>
              </a:rPr>
              <a:t>but it was evident for a number of years.</a:t>
            </a:r>
            <a:endParaRPr lang="en-GB" dirty="0"/>
          </a:p>
        </p:txBody>
      </p:sp>
    </p:spTree>
    <p:extLst>
      <p:ext uri="{BB962C8B-B14F-4D97-AF65-F5344CB8AC3E}">
        <p14:creationId xmlns:p14="http://schemas.microsoft.com/office/powerpoint/2010/main" val="271674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2674-3704-C749-A383-F56736620207}" type="slidenum">
              <a:rPr lang="en-US"/>
              <a:pPr/>
              <a:t>13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IBM, then the major manufacturer of punched-card processing equipment,</a:t>
            </a:r>
          </a:p>
          <a:p>
            <a:r>
              <a:rPr kumimoji="1" lang="en-US" sz="1200" kern="1200" baseline="0" dirty="0" smtClean="0">
                <a:solidFill>
                  <a:schemeClr val="tx1"/>
                </a:solidFill>
                <a:latin typeface="Times New Roman" pitchFamily="-110" charset="0"/>
                <a:ea typeface="+mn-ea"/>
                <a:cs typeface="+mn-cs"/>
              </a:rPr>
              <a:t>delivered its first electronic stored-program computer, the 701, in 1953. The 701 was</a:t>
            </a:r>
          </a:p>
          <a:p>
            <a:r>
              <a:rPr kumimoji="1" lang="en-US" sz="1200" kern="1200" baseline="0" dirty="0" smtClean="0">
                <a:solidFill>
                  <a:schemeClr val="tx1"/>
                </a:solidFill>
                <a:latin typeface="Times New Roman" pitchFamily="-110" charset="0"/>
                <a:ea typeface="+mn-ea"/>
                <a:cs typeface="+mn-cs"/>
              </a:rPr>
              <a:t>intended primarily for scientific applications [BASH81]. In 1955, IBM introduced</a:t>
            </a:r>
          </a:p>
          <a:p>
            <a:r>
              <a:rPr kumimoji="1" lang="en-US" sz="1200" kern="1200" baseline="0" dirty="0" smtClean="0">
                <a:solidFill>
                  <a:schemeClr val="tx1"/>
                </a:solidFill>
                <a:latin typeface="Times New Roman" pitchFamily="-110" charset="0"/>
                <a:ea typeface="+mn-ea"/>
                <a:cs typeface="+mn-cs"/>
              </a:rPr>
              <a:t>the companion 702 product, which had a number of hardware features that suited it</a:t>
            </a:r>
          </a:p>
          <a:p>
            <a:r>
              <a:rPr kumimoji="1" lang="en-US" sz="1200" kern="1200" baseline="0" dirty="0" smtClean="0">
                <a:solidFill>
                  <a:schemeClr val="tx1"/>
                </a:solidFill>
                <a:latin typeface="Times New Roman" pitchFamily="-110" charset="0"/>
                <a:ea typeface="+mn-ea"/>
                <a:cs typeface="+mn-cs"/>
              </a:rPr>
              <a:t>to business applications. These were the first of a long series of 700/7000 computers</a:t>
            </a:r>
          </a:p>
          <a:p>
            <a:r>
              <a:rPr kumimoji="1" lang="en-US" sz="1200" kern="1200" baseline="0" dirty="0" smtClean="0">
                <a:solidFill>
                  <a:schemeClr val="tx1"/>
                </a:solidFill>
                <a:latin typeface="Times New Roman" pitchFamily="-110" charset="0"/>
                <a:ea typeface="+mn-ea"/>
                <a:cs typeface="+mn-cs"/>
              </a:rPr>
              <a:t>that established IBM as the overwhelmingly dominant computer manufacturer.</a:t>
            </a:r>
            <a:endParaRPr lang="en-GB" dirty="0"/>
          </a:p>
        </p:txBody>
      </p:sp>
    </p:spTree>
    <p:extLst>
      <p:ext uri="{BB962C8B-B14F-4D97-AF65-F5344CB8AC3E}">
        <p14:creationId xmlns:p14="http://schemas.microsoft.com/office/powerpoint/2010/main" val="275125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14</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first major change in the electronic computer came with the replacement of</a:t>
            </a:r>
          </a:p>
          <a:p>
            <a:r>
              <a:rPr kumimoji="1" lang="en-US" sz="1200" kern="1200" baseline="0" dirty="0" smtClean="0">
                <a:solidFill>
                  <a:schemeClr val="tx1"/>
                </a:solidFill>
                <a:latin typeface="Times New Roman" pitchFamily="-110" charset="0"/>
                <a:ea typeface="+mn-ea"/>
                <a:cs typeface="+mn-cs"/>
              </a:rPr>
              <a:t>the vacuum tube by the transistor. The transistor is smaller, cheaper, and dissipates</a:t>
            </a:r>
          </a:p>
          <a:p>
            <a:r>
              <a:rPr kumimoji="1" lang="en-US" sz="1200" kern="1200" baseline="0" dirty="0" smtClean="0">
                <a:solidFill>
                  <a:schemeClr val="tx1"/>
                </a:solidFill>
                <a:latin typeface="Times New Roman" pitchFamily="-110" charset="0"/>
                <a:ea typeface="+mn-ea"/>
                <a:cs typeface="+mn-cs"/>
              </a:rPr>
              <a:t>less heat than a vacuum tube but can be used in the same way as a vacuum tube to</a:t>
            </a:r>
          </a:p>
          <a:p>
            <a:r>
              <a:rPr kumimoji="1" lang="en-US" sz="1200" kern="1200" baseline="0" dirty="0" smtClean="0">
                <a:solidFill>
                  <a:schemeClr val="tx1"/>
                </a:solidFill>
                <a:latin typeface="Times New Roman" pitchFamily="-110" charset="0"/>
                <a:ea typeface="+mn-ea"/>
                <a:cs typeface="+mn-cs"/>
              </a:rPr>
              <a:t>construct computers. Unlike the vacuum tube, which requires wires, metal plates, a</a:t>
            </a:r>
          </a:p>
          <a:p>
            <a:r>
              <a:rPr kumimoji="1" lang="en-US" sz="1200" kern="1200" baseline="0" dirty="0" smtClean="0">
                <a:solidFill>
                  <a:schemeClr val="tx1"/>
                </a:solidFill>
                <a:latin typeface="Times New Roman" pitchFamily="-110" charset="0"/>
                <a:ea typeface="+mn-ea"/>
                <a:cs typeface="+mn-cs"/>
              </a:rPr>
              <a:t>glass capsule, and a vacuum, the transistor is a </a:t>
            </a:r>
            <a:r>
              <a:rPr kumimoji="1" lang="en-US" sz="1200" i="1" kern="1200" baseline="0" dirty="0" smtClean="0">
                <a:solidFill>
                  <a:schemeClr val="tx1"/>
                </a:solidFill>
                <a:latin typeface="Times New Roman" pitchFamily="-110" charset="0"/>
                <a:ea typeface="+mn-ea"/>
                <a:cs typeface="+mn-cs"/>
              </a:rPr>
              <a:t>solid-state device, made from silicon.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transistor was invented at Bell Labs in 1947 and by the 1950s had</a:t>
            </a:r>
          </a:p>
          <a:p>
            <a:r>
              <a:rPr kumimoji="1" lang="en-US" sz="1200" kern="1200" baseline="0" dirty="0" smtClean="0">
                <a:solidFill>
                  <a:schemeClr val="tx1"/>
                </a:solidFill>
                <a:latin typeface="Times New Roman" pitchFamily="-110" charset="0"/>
                <a:ea typeface="+mn-ea"/>
                <a:cs typeface="+mn-cs"/>
              </a:rPr>
              <a:t>launched an electronic revolution. It was not until the late 1950s, however, that</a:t>
            </a:r>
          </a:p>
          <a:p>
            <a:r>
              <a:rPr kumimoji="1" lang="en-US" sz="1200" kern="1200" baseline="0" dirty="0" smtClean="0">
                <a:solidFill>
                  <a:schemeClr val="tx1"/>
                </a:solidFill>
                <a:latin typeface="Times New Roman" pitchFamily="-110" charset="0"/>
                <a:ea typeface="+mn-ea"/>
                <a:cs typeface="+mn-cs"/>
              </a:rPr>
              <a:t>fully transistorized computers were commercially available. IBM again was not the</a:t>
            </a:r>
          </a:p>
          <a:p>
            <a:r>
              <a:rPr kumimoji="1" lang="en-US" sz="1200" kern="1200" baseline="0" dirty="0" smtClean="0">
                <a:solidFill>
                  <a:schemeClr val="tx1"/>
                </a:solidFill>
                <a:latin typeface="Times New Roman" pitchFamily="-110" charset="0"/>
                <a:ea typeface="+mn-ea"/>
                <a:cs typeface="+mn-cs"/>
              </a:rPr>
              <a:t>first company to deliver the new technology. NCR and, more successfully, RCA</a:t>
            </a:r>
          </a:p>
          <a:p>
            <a:r>
              <a:rPr kumimoji="1" lang="en-US" sz="1200" kern="1200" baseline="0" dirty="0" smtClean="0">
                <a:solidFill>
                  <a:schemeClr val="tx1"/>
                </a:solidFill>
                <a:latin typeface="Times New Roman" pitchFamily="-110" charset="0"/>
                <a:ea typeface="+mn-ea"/>
                <a:cs typeface="+mn-cs"/>
              </a:rPr>
              <a:t>were the front-runners with some small transistor machines. IBM followed shortly</a:t>
            </a:r>
          </a:p>
          <a:p>
            <a:r>
              <a:rPr kumimoji="1" lang="en-US" sz="1200" kern="1200" baseline="0" dirty="0" smtClean="0">
                <a:solidFill>
                  <a:schemeClr val="tx1"/>
                </a:solidFill>
                <a:latin typeface="Times New Roman" pitchFamily="-110" charset="0"/>
                <a:ea typeface="+mn-ea"/>
                <a:cs typeface="+mn-cs"/>
              </a:rPr>
              <a:t>with the 7000 series.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use of the transistor defines the </a:t>
            </a:r>
            <a:r>
              <a:rPr kumimoji="1" lang="en-US" sz="1200" i="1" kern="1200" baseline="0" dirty="0" smtClean="0">
                <a:solidFill>
                  <a:schemeClr val="tx1"/>
                </a:solidFill>
                <a:latin typeface="Times New Roman" pitchFamily="-110" charset="0"/>
                <a:ea typeface="+mn-ea"/>
                <a:cs typeface="+mn-cs"/>
              </a:rPr>
              <a:t>second generation of computers.</a:t>
            </a:r>
            <a:endParaRPr kumimoji="1" lang="en-US" sz="1200" kern="1200" baseline="0" dirty="0" smtClean="0">
              <a:solidFill>
                <a:schemeClr val="tx1"/>
              </a:solidFill>
              <a:latin typeface="Times New Roman" pitchFamily="-110" charset="0"/>
              <a:ea typeface="+mn-ea"/>
              <a:cs typeface="+mn-cs"/>
            </a:endParaRPr>
          </a:p>
          <a:p>
            <a:endParaRPr lang="en-GB" dirty="0"/>
          </a:p>
        </p:txBody>
      </p:sp>
    </p:spTree>
    <p:extLst>
      <p:ext uri="{BB962C8B-B14F-4D97-AF65-F5344CB8AC3E}">
        <p14:creationId xmlns:p14="http://schemas.microsoft.com/office/powerpoint/2010/main" val="188404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87B7E-A7A7-0248-A667-EB469C7EC785}" type="slidenum">
              <a:rPr lang="en-US"/>
              <a:pPr/>
              <a:t>15</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It has become widely accepted to classify computers into generations based on the fundamental</a:t>
            </a:r>
          </a:p>
          <a:p>
            <a:r>
              <a:rPr kumimoji="1" lang="en-US" sz="1200" kern="1200" baseline="0" dirty="0" smtClean="0">
                <a:solidFill>
                  <a:schemeClr val="tx1"/>
                </a:solidFill>
                <a:latin typeface="Times New Roman" pitchFamily="-110" charset="0"/>
                <a:ea typeface="+mn-ea"/>
                <a:cs typeface="+mn-cs"/>
              </a:rPr>
              <a:t>hardware technology employed (Table 2.2). Each new generation is characterized</a:t>
            </a:r>
          </a:p>
          <a:p>
            <a:r>
              <a:rPr kumimoji="1" lang="en-US" sz="1200" kern="1200" baseline="0" dirty="0" smtClean="0">
                <a:solidFill>
                  <a:schemeClr val="tx1"/>
                </a:solidFill>
                <a:latin typeface="Times New Roman" pitchFamily="-110" charset="0"/>
                <a:ea typeface="+mn-ea"/>
                <a:cs typeface="+mn-cs"/>
              </a:rPr>
              <a:t>by greater processing performance, larger memory capacity, and smaller</a:t>
            </a:r>
          </a:p>
          <a:p>
            <a:r>
              <a:rPr kumimoji="1" lang="en-US" sz="1200" kern="1200" baseline="0" dirty="0" smtClean="0">
                <a:solidFill>
                  <a:schemeClr val="tx1"/>
                </a:solidFill>
                <a:latin typeface="Times New Roman" pitchFamily="-110" charset="0"/>
                <a:ea typeface="+mn-ea"/>
                <a:cs typeface="+mn-cs"/>
              </a:rPr>
              <a:t>size than the previous one.</a:t>
            </a:r>
          </a:p>
          <a:p>
            <a:endParaRPr kumimoji="1" lang="en-US" sz="1200" kern="1200" baseline="0" dirty="0" smtClean="0">
              <a:solidFill>
                <a:schemeClr val="tx1"/>
              </a:solidFill>
              <a:latin typeface="Times New Roman" pitchFamily="-110" charset="0"/>
              <a:ea typeface="+mn-ea"/>
              <a:cs typeface="+mn-cs"/>
            </a:endParaRPr>
          </a:p>
          <a:p>
            <a:endParaRPr lang="en-GB" dirty="0"/>
          </a:p>
        </p:txBody>
      </p:sp>
    </p:spTree>
    <p:extLst>
      <p:ext uri="{BB962C8B-B14F-4D97-AF65-F5344CB8AC3E}">
        <p14:creationId xmlns:p14="http://schemas.microsoft.com/office/powerpoint/2010/main" val="151813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B77A8-3D3D-AD4D-A219-1AF8D83B047D}" type="slidenum">
              <a:rPr lang="en-US"/>
              <a:pPr/>
              <a:t>16</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But there are other changes as well. The second generation saw the introduction</a:t>
            </a:r>
          </a:p>
          <a:p>
            <a:r>
              <a:rPr kumimoji="1" lang="en-US" sz="1200" kern="1200" baseline="0" dirty="0" smtClean="0">
                <a:solidFill>
                  <a:schemeClr val="tx1"/>
                </a:solidFill>
                <a:latin typeface="Times New Roman" pitchFamily="-110" charset="0"/>
                <a:ea typeface="+mn-ea"/>
                <a:cs typeface="+mn-cs"/>
              </a:rPr>
              <a:t>of more complex arithmetic and logic units and control units, the use of</a:t>
            </a:r>
          </a:p>
          <a:p>
            <a:r>
              <a:rPr kumimoji="1" lang="en-US" sz="1200" kern="1200" baseline="0" dirty="0" smtClean="0">
                <a:solidFill>
                  <a:schemeClr val="tx1"/>
                </a:solidFill>
                <a:latin typeface="Times New Roman" pitchFamily="-110" charset="0"/>
                <a:ea typeface="+mn-ea"/>
                <a:cs typeface="+mn-cs"/>
              </a:rPr>
              <a:t>high-level programming languages, and the provision of </a:t>
            </a:r>
            <a:r>
              <a:rPr kumimoji="1" lang="en-US" sz="1200" i="1" kern="1200" baseline="0" dirty="0" smtClean="0">
                <a:solidFill>
                  <a:schemeClr val="tx1"/>
                </a:solidFill>
                <a:latin typeface="Times New Roman" pitchFamily="-110" charset="0"/>
                <a:ea typeface="+mn-ea"/>
                <a:cs typeface="+mn-cs"/>
              </a:rPr>
              <a:t>system software </a:t>
            </a:r>
            <a:r>
              <a:rPr kumimoji="1" lang="en-US" sz="1200" i="0" kern="1200" baseline="0" dirty="0" smtClean="0">
                <a:solidFill>
                  <a:schemeClr val="tx1"/>
                </a:solidFill>
                <a:latin typeface="Times New Roman" pitchFamily="-110" charset="0"/>
                <a:ea typeface="+mn-ea"/>
                <a:cs typeface="+mn-cs"/>
              </a:rPr>
              <a:t>with the</a:t>
            </a:r>
          </a:p>
          <a:p>
            <a:r>
              <a:rPr kumimoji="1" lang="en-US" sz="1200" kern="1200" baseline="0" dirty="0" smtClean="0">
                <a:solidFill>
                  <a:schemeClr val="tx1"/>
                </a:solidFill>
                <a:latin typeface="Times New Roman" pitchFamily="-110" charset="0"/>
                <a:ea typeface="+mn-ea"/>
                <a:cs typeface="+mn-cs"/>
              </a:rPr>
              <a:t>computer. In broad terms, system software provided the ability to load programs,</a:t>
            </a:r>
          </a:p>
          <a:p>
            <a:r>
              <a:rPr kumimoji="1" lang="en-US" sz="1200" kern="1200" baseline="0" dirty="0" smtClean="0">
                <a:solidFill>
                  <a:schemeClr val="tx1"/>
                </a:solidFill>
                <a:latin typeface="Times New Roman" pitchFamily="-110" charset="0"/>
                <a:ea typeface="+mn-ea"/>
                <a:cs typeface="+mn-cs"/>
              </a:rPr>
              <a:t>move data to peripherals, and libraries to perform common computations, similar</a:t>
            </a:r>
          </a:p>
          <a:p>
            <a:r>
              <a:rPr kumimoji="1" lang="en-US" sz="1200" kern="1200" baseline="0" dirty="0" smtClean="0">
                <a:solidFill>
                  <a:schemeClr val="tx1"/>
                </a:solidFill>
                <a:latin typeface="Times New Roman" pitchFamily="-110" charset="0"/>
                <a:ea typeface="+mn-ea"/>
                <a:cs typeface="+mn-cs"/>
              </a:rPr>
              <a:t>to what modern OSes like Windows and Linux do.</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second generation is noteworthy also for the appearance of the Digital</a:t>
            </a:r>
          </a:p>
          <a:p>
            <a:r>
              <a:rPr kumimoji="1" lang="en-US" sz="1200" kern="1200" baseline="0" dirty="0" smtClean="0">
                <a:solidFill>
                  <a:schemeClr val="tx1"/>
                </a:solidFill>
                <a:latin typeface="Times New Roman" pitchFamily="-110" charset="0"/>
                <a:ea typeface="+mn-ea"/>
                <a:cs typeface="+mn-cs"/>
              </a:rPr>
              <a:t>Equipment Corporation (DEC). DEC was founded in 1957 and, in that year, delivered</a:t>
            </a:r>
          </a:p>
          <a:p>
            <a:r>
              <a:rPr kumimoji="1" lang="en-US" sz="1200" kern="1200" baseline="0" dirty="0" smtClean="0">
                <a:solidFill>
                  <a:schemeClr val="tx1"/>
                </a:solidFill>
                <a:latin typeface="Times New Roman" pitchFamily="-110" charset="0"/>
                <a:ea typeface="+mn-ea"/>
                <a:cs typeface="+mn-cs"/>
              </a:rPr>
              <a:t>its first computer, the PDP-1. This computer and this company began the minicomputer</a:t>
            </a:r>
          </a:p>
          <a:p>
            <a:r>
              <a:rPr kumimoji="1" lang="en-US" sz="1200" kern="1200" baseline="0" dirty="0" smtClean="0">
                <a:solidFill>
                  <a:schemeClr val="tx1"/>
                </a:solidFill>
                <a:latin typeface="Times New Roman" pitchFamily="-110" charset="0"/>
                <a:ea typeface="+mn-ea"/>
                <a:cs typeface="+mn-cs"/>
              </a:rPr>
              <a:t>phenomenon that would become so prominent in the third generation.</a:t>
            </a:r>
            <a:endParaRPr lang="en-GB" dirty="0"/>
          </a:p>
        </p:txBody>
      </p:sp>
    </p:spTree>
    <p:extLst>
      <p:ext uri="{BB962C8B-B14F-4D97-AF65-F5344CB8AC3E}">
        <p14:creationId xmlns:p14="http://schemas.microsoft.com/office/powerpoint/2010/main" val="172155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From the introduction of the 700 series in 1952 to the introduction</a:t>
            </a:r>
          </a:p>
          <a:p>
            <a:r>
              <a:rPr kumimoji="1" lang="en-US" sz="1200" kern="1200" baseline="0" dirty="0" smtClean="0">
                <a:solidFill>
                  <a:schemeClr val="tx1"/>
                </a:solidFill>
                <a:latin typeface="Times New Roman" pitchFamily="-110" charset="0"/>
                <a:ea typeface="+mn-ea"/>
                <a:cs typeface="+mn-cs"/>
              </a:rPr>
              <a:t>of the last member of the 7000 series in 1964, this IBM product line underwent an</a:t>
            </a:r>
          </a:p>
          <a:p>
            <a:r>
              <a:rPr kumimoji="1" lang="en-US" sz="1200" kern="1200" baseline="0" dirty="0" smtClean="0">
                <a:solidFill>
                  <a:schemeClr val="tx1"/>
                </a:solidFill>
                <a:latin typeface="Times New Roman" pitchFamily="-110" charset="0"/>
                <a:ea typeface="+mn-ea"/>
                <a:cs typeface="+mn-cs"/>
              </a:rPr>
              <a:t>evolution that is typical of computer products. Successive members of the product</a:t>
            </a:r>
          </a:p>
          <a:p>
            <a:r>
              <a:rPr kumimoji="1" lang="en-US" sz="1200" kern="1200" baseline="0" dirty="0" smtClean="0">
                <a:solidFill>
                  <a:schemeClr val="tx1"/>
                </a:solidFill>
                <a:latin typeface="Times New Roman" pitchFamily="-110" charset="0"/>
                <a:ea typeface="+mn-ea"/>
                <a:cs typeface="+mn-cs"/>
              </a:rPr>
              <a:t>line show increased performance, increased capacity, and/or lower cost.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Table 2.3 illustrates this trend. The size of main memory, in multiples of 2</a:t>
            </a:r>
            <a:r>
              <a:rPr kumimoji="1" lang="en-US" sz="1200" kern="1200" baseline="30000" dirty="0" smtClean="0">
                <a:solidFill>
                  <a:schemeClr val="tx1"/>
                </a:solidFill>
                <a:latin typeface="Times New Roman" pitchFamily="-110" charset="0"/>
                <a:ea typeface="+mn-ea"/>
                <a:cs typeface="+mn-cs"/>
              </a:rPr>
              <a:t>10</a:t>
            </a:r>
          </a:p>
          <a:p>
            <a:r>
              <a:rPr kumimoji="1" lang="en-US" sz="1200" kern="1200" baseline="0" dirty="0" smtClean="0">
                <a:solidFill>
                  <a:schemeClr val="tx1"/>
                </a:solidFill>
                <a:latin typeface="Times New Roman" pitchFamily="-110" charset="0"/>
                <a:ea typeface="+mn-ea"/>
                <a:cs typeface="+mn-cs"/>
              </a:rPr>
              <a:t>36-bit words, grew from 2K (1K = 2</a:t>
            </a:r>
            <a:r>
              <a:rPr kumimoji="1" lang="en-US" sz="1200" kern="1200" baseline="30000" dirty="0" smtClean="0">
                <a:solidFill>
                  <a:schemeClr val="tx1"/>
                </a:solidFill>
                <a:latin typeface="Times New Roman" pitchFamily="-110" charset="0"/>
                <a:ea typeface="+mn-ea"/>
                <a:cs typeface="+mn-cs"/>
              </a:rPr>
              <a:t>10</a:t>
            </a:r>
            <a:r>
              <a:rPr kumimoji="1" lang="en-US" sz="1200" kern="1200" baseline="0" dirty="0" smtClean="0">
                <a:solidFill>
                  <a:schemeClr val="tx1"/>
                </a:solidFill>
                <a:latin typeface="Times New Roman" pitchFamily="-110" charset="0"/>
                <a:ea typeface="+mn-ea"/>
                <a:cs typeface="+mn-cs"/>
              </a:rPr>
              <a:t>) to 32K words, while the time to access one</a:t>
            </a:r>
          </a:p>
          <a:p>
            <a:r>
              <a:rPr kumimoji="1" lang="en-US" sz="1200" kern="1200" baseline="0" dirty="0" smtClean="0">
                <a:solidFill>
                  <a:schemeClr val="tx1"/>
                </a:solidFill>
                <a:latin typeface="Times New Roman" pitchFamily="-110" charset="0"/>
                <a:ea typeface="+mn-ea"/>
                <a:cs typeface="+mn-cs"/>
              </a:rPr>
              <a:t>word of memory, the </a:t>
            </a:r>
            <a:r>
              <a:rPr kumimoji="1" lang="en-US" sz="1200" i="1" kern="1200" baseline="0" dirty="0" smtClean="0">
                <a:solidFill>
                  <a:schemeClr val="tx1"/>
                </a:solidFill>
                <a:latin typeface="Times New Roman" pitchFamily="-110" charset="0"/>
                <a:ea typeface="+mn-ea"/>
                <a:cs typeface="+mn-cs"/>
              </a:rPr>
              <a:t>memory cycle time, fell from 30 μs to 1.4 μs. </a:t>
            </a:r>
            <a:r>
              <a:rPr kumimoji="1" lang="en-US" sz="1200" b="0" i="0" kern="1200" baseline="0" dirty="0" smtClean="0">
                <a:solidFill>
                  <a:schemeClr val="tx1"/>
                </a:solidFill>
                <a:latin typeface="Times New Roman" pitchFamily="-110" charset="0"/>
                <a:ea typeface="+mn-ea"/>
                <a:cs typeface="+mn-cs"/>
              </a:rPr>
              <a:t>The number of</a:t>
            </a:r>
          </a:p>
          <a:p>
            <a:r>
              <a:rPr kumimoji="1" lang="en-US" sz="1200" kern="1200" baseline="0" dirty="0" smtClean="0">
                <a:solidFill>
                  <a:schemeClr val="tx1"/>
                </a:solidFill>
                <a:latin typeface="Times New Roman" pitchFamily="-110" charset="0"/>
                <a:ea typeface="+mn-ea"/>
                <a:cs typeface="+mn-cs"/>
              </a:rPr>
              <a:t>opcodes grew from a modest 24 to 185.</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final column indicates the relative execution speed of the central processing</a:t>
            </a:r>
          </a:p>
          <a:p>
            <a:r>
              <a:rPr kumimoji="1" lang="en-US" sz="1200" kern="1200" baseline="0" dirty="0" smtClean="0">
                <a:solidFill>
                  <a:schemeClr val="tx1"/>
                </a:solidFill>
                <a:latin typeface="Times New Roman" pitchFamily="-110" charset="0"/>
                <a:ea typeface="+mn-ea"/>
                <a:cs typeface="+mn-cs"/>
              </a:rPr>
              <a:t>unit (CPU). Speed improvements are achieved by improved electronics (e.g., a</a:t>
            </a:r>
          </a:p>
          <a:p>
            <a:r>
              <a:rPr kumimoji="1" lang="en-US" sz="1200" kern="1200" baseline="0" dirty="0" smtClean="0">
                <a:solidFill>
                  <a:schemeClr val="tx1"/>
                </a:solidFill>
                <a:latin typeface="Times New Roman" pitchFamily="-110" charset="0"/>
                <a:ea typeface="+mn-ea"/>
                <a:cs typeface="+mn-cs"/>
              </a:rPr>
              <a:t>transistor implementation is faster than a vacuum tube implementation) and more</a:t>
            </a:r>
          </a:p>
          <a:p>
            <a:r>
              <a:rPr kumimoji="1" lang="en-US" sz="1200" kern="1200" baseline="0" dirty="0" smtClean="0">
                <a:solidFill>
                  <a:schemeClr val="tx1"/>
                </a:solidFill>
                <a:latin typeface="Times New Roman" pitchFamily="-110" charset="0"/>
                <a:ea typeface="+mn-ea"/>
                <a:cs typeface="+mn-cs"/>
              </a:rPr>
              <a:t>complex circuitry. For example, the IBM 7094 includes an Instruction Backup</a:t>
            </a:r>
          </a:p>
          <a:p>
            <a:r>
              <a:rPr kumimoji="1" lang="en-US" sz="1200" kern="1200" baseline="0" dirty="0" smtClean="0">
                <a:solidFill>
                  <a:schemeClr val="tx1"/>
                </a:solidFill>
                <a:latin typeface="Times New Roman" pitchFamily="-110" charset="0"/>
                <a:ea typeface="+mn-ea"/>
                <a:cs typeface="+mn-cs"/>
              </a:rPr>
              <a:t>Register, used to buffer the next instruction. The control unit fetches two adjacent</a:t>
            </a:r>
          </a:p>
          <a:p>
            <a:r>
              <a:rPr kumimoji="1" lang="en-US" sz="1200" kern="1200" baseline="0" dirty="0" smtClean="0">
                <a:solidFill>
                  <a:schemeClr val="tx1"/>
                </a:solidFill>
                <a:latin typeface="Times New Roman" pitchFamily="-110" charset="0"/>
                <a:ea typeface="+mn-ea"/>
                <a:cs typeface="+mn-cs"/>
              </a:rPr>
              <a:t>words from memory for an instruction fetch. Except for the occurrence of a branching</a:t>
            </a:r>
          </a:p>
          <a:p>
            <a:r>
              <a:rPr kumimoji="1" lang="en-US" sz="1200" kern="1200" baseline="0" dirty="0" smtClean="0">
                <a:solidFill>
                  <a:schemeClr val="tx1"/>
                </a:solidFill>
                <a:latin typeface="Times New Roman" pitchFamily="-110" charset="0"/>
                <a:ea typeface="+mn-ea"/>
                <a:cs typeface="+mn-cs"/>
              </a:rPr>
              <a:t>instruction, which is relatively infrequent (perhaps 10 to 15%), this means that</a:t>
            </a:r>
          </a:p>
          <a:p>
            <a:r>
              <a:rPr kumimoji="1" lang="en-US" sz="1200" kern="1200" baseline="0" dirty="0" smtClean="0">
                <a:solidFill>
                  <a:schemeClr val="tx1"/>
                </a:solidFill>
                <a:latin typeface="Times New Roman" pitchFamily="-110" charset="0"/>
                <a:ea typeface="+mn-ea"/>
                <a:cs typeface="+mn-cs"/>
              </a:rPr>
              <a:t>the control unit has to access memory for an instruction on only half the instruction</a:t>
            </a:r>
          </a:p>
          <a:p>
            <a:r>
              <a:rPr kumimoji="1" lang="en-US" sz="1200" kern="1200" baseline="0" dirty="0" smtClean="0">
                <a:solidFill>
                  <a:schemeClr val="tx1"/>
                </a:solidFill>
                <a:latin typeface="Times New Roman" pitchFamily="-110" charset="0"/>
                <a:ea typeface="+mn-ea"/>
                <a:cs typeface="+mn-cs"/>
              </a:rPr>
              <a:t>cycles. This prefetching significantly reduces the average instruction cycle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remainder of the columns of Table 2.3 will become clear as the text</a:t>
            </a:r>
          </a:p>
          <a:p>
            <a:r>
              <a:rPr kumimoji="1" lang="en-US" sz="1200" kern="1200" baseline="0" dirty="0" smtClean="0">
                <a:solidFill>
                  <a:schemeClr val="tx1"/>
                </a:solidFill>
                <a:latin typeface="Times New Roman" pitchFamily="-110" charset="0"/>
                <a:ea typeface="+mn-ea"/>
                <a:cs typeface="+mn-cs"/>
              </a:rPr>
              <a:t>proceeds.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17</a:t>
            </a:fld>
            <a:endParaRPr lang="en-US" dirty="0"/>
          </a:p>
        </p:txBody>
      </p:sp>
    </p:spTree>
    <p:extLst>
      <p:ext uri="{BB962C8B-B14F-4D97-AF65-F5344CB8AC3E}">
        <p14:creationId xmlns:p14="http://schemas.microsoft.com/office/powerpoint/2010/main" val="416483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Figure 2.5 shows a large (many peripherals) configuration for an IBM 7094,</a:t>
            </a:r>
          </a:p>
          <a:p>
            <a:r>
              <a:rPr kumimoji="1" lang="en-US" sz="1200" kern="1200" baseline="0" dirty="0" smtClean="0">
                <a:solidFill>
                  <a:schemeClr val="tx1"/>
                </a:solidFill>
                <a:latin typeface="Times New Roman" pitchFamily="-110" charset="0"/>
                <a:ea typeface="+mn-ea"/>
                <a:cs typeface="+mn-cs"/>
              </a:rPr>
              <a:t>which is representative of second-generation computers [BELL71]. Several differences</a:t>
            </a:r>
          </a:p>
          <a:p>
            <a:r>
              <a:rPr kumimoji="1" lang="en-US" sz="1200" kern="1200" baseline="0" dirty="0" smtClean="0">
                <a:solidFill>
                  <a:schemeClr val="tx1"/>
                </a:solidFill>
                <a:latin typeface="Times New Roman" pitchFamily="-110" charset="0"/>
                <a:ea typeface="+mn-ea"/>
                <a:cs typeface="+mn-cs"/>
              </a:rPr>
              <a:t>from the IAS computer are worth noting. The most important of these is the</a:t>
            </a:r>
          </a:p>
          <a:p>
            <a:r>
              <a:rPr kumimoji="1" lang="en-US" sz="1200" kern="1200" baseline="0" dirty="0" smtClean="0">
                <a:solidFill>
                  <a:schemeClr val="tx1"/>
                </a:solidFill>
                <a:latin typeface="Times New Roman" pitchFamily="-110" charset="0"/>
                <a:ea typeface="+mn-ea"/>
                <a:cs typeface="+mn-cs"/>
              </a:rPr>
              <a:t>use of </a:t>
            </a:r>
            <a:r>
              <a:rPr kumimoji="1" lang="en-US" sz="1200" b="0" kern="1200" baseline="0" dirty="0" smtClean="0">
                <a:solidFill>
                  <a:schemeClr val="tx1"/>
                </a:solidFill>
                <a:latin typeface="Times New Roman" pitchFamily="-110" charset="0"/>
                <a:ea typeface="+mn-ea"/>
                <a:cs typeface="+mn-cs"/>
              </a:rPr>
              <a:t>data channels</a:t>
            </a:r>
            <a:r>
              <a:rPr kumimoji="1" lang="en-US" sz="1200" b="1" kern="1200" baseline="0" dirty="0" smtClean="0">
                <a:solidFill>
                  <a:schemeClr val="tx1"/>
                </a:solidFill>
                <a:latin typeface="Times New Roman" pitchFamily="-110" charset="0"/>
                <a:ea typeface="+mn-ea"/>
                <a:cs typeface="+mn-cs"/>
              </a:rPr>
              <a:t>. </a:t>
            </a:r>
            <a:r>
              <a:rPr kumimoji="1" lang="en-US" sz="1200" b="0" kern="1200" baseline="0" dirty="0" smtClean="0">
                <a:solidFill>
                  <a:schemeClr val="tx1"/>
                </a:solidFill>
                <a:latin typeface="Times New Roman" pitchFamily="-110" charset="0"/>
                <a:ea typeface="+mn-ea"/>
                <a:cs typeface="+mn-cs"/>
              </a:rPr>
              <a:t>A</a:t>
            </a:r>
            <a:r>
              <a:rPr kumimoji="1" lang="en-US" sz="1200" b="1" kern="1200" baseline="0" dirty="0" smtClean="0">
                <a:solidFill>
                  <a:schemeClr val="tx1"/>
                </a:solidFill>
                <a:latin typeface="Times New Roman" pitchFamily="-110" charset="0"/>
                <a:ea typeface="+mn-ea"/>
                <a:cs typeface="+mn-cs"/>
              </a:rPr>
              <a:t> data channel </a:t>
            </a:r>
            <a:r>
              <a:rPr kumimoji="1" lang="en-US" sz="1200" b="0" kern="1200" baseline="0" dirty="0" smtClean="0">
                <a:solidFill>
                  <a:schemeClr val="tx1"/>
                </a:solidFill>
                <a:latin typeface="Times New Roman" pitchFamily="-110" charset="0"/>
                <a:ea typeface="+mn-ea"/>
                <a:cs typeface="+mn-cs"/>
              </a:rPr>
              <a:t>is an independent I/O module with its own</a:t>
            </a:r>
          </a:p>
          <a:p>
            <a:r>
              <a:rPr kumimoji="1" lang="en-US" sz="1200" kern="1200" baseline="0" dirty="0" smtClean="0">
                <a:solidFill>
                  <a:schemeClr val="tx1"/>
                </a:solidFill>
                <a:latin typeface="Times New Roman" pitchFamily="-110" charset="0"/>
                <a:ea typeface="+mn-ea"/>
                <a:cs typeface="+mn-cs"/>
              </a:rPr>
              <a:t>processor and instruction set. In a computer system with such devices, the CPU</a:t>
            </a:r>
          </a:p>
          <a:p>
            <a:r>
              <a:rPr kumimoji="1" lang="en-US" sz="1200" kern="1200" baseline="0" dirty="0" smtClean="0">
                <a:solidFill>
                  <a:schemeClr val="tx1"/>
                </a:solidFill>
                <a:latin typeface="Times New Roman" pitchFamily="-110" charset="0"/>
                <a:ea typeface="+mn-ea"/>
                <a:cs typeface="+mn-cs"/>
              </a:rPr>
              <a:t>does not execute detailed I/O instructions. Such instructions are stored in a main</a:t>
            </a:r>
          </a:p>
          <a:p>
            <a:r>
              <a:rPr kumimoji="1" lang="en-US" sz="1200" kern="1200" baseline="0" dirty="0" smtClean="0">
                <a:solidFill>
                  <a:schemeClr val="tx1"/>
                </a:solidFill>
                <a:latin typeface="Times New Roman" pitchFamily="-110" charset="0"/>
                <a:ea typeface="+mn-ea"/>
                <a:cs typeface="+mn-cs"/>
              </a:rPr>
              <a:t>memory to be executed by a special-purpose processor in the data channel itself.</a:t>
            </a:r>
          </a:p>
          <a:p>
            <a:r>
              <a:rPr kumimoji="1" lang="en-US" sz="1200" kern="1200" baseline="0" dirty="0" smtClean="0">
                <a:solidFill>
                  <a:schemeClr val="tx1"/>
                </a:solidFill>
                <a:latin typeface="Times New Roman" pitchFamily="-110" charset="0"/>
                <a:ea typeface="+mn-ea"/>
                <a:cs typeface="+mn-cs"/>
              </a:rPr>
              <a:t>The CPU initiates an I/O transfer by sending a control signal to the data channel,</a:t>
            </a:r>
          </a:p>
          <a:p>
            <a:r>
              <a:rPr kumimoji="1" lang="en-US" sz="1200" kern="1200" baseline="0" dirty="0" smtClean="0">
                <a:solidFill>
                  <a:schemeClr val="tx1"/>
                </a:solidFill>
                <a:latin typeface="Times New Roman" pitchFamily="-110" charset="0"/>
                <a:ea typeface="+mn-ea"/>
                <a:cs typeface="+mn-cs"/>
              </a:rPr>
              <a:t>instructing it to execute a sequence of instructions in memory. The data channel</a:t>
            </a:r>
          </a:p>
          <a:p>
            <a:r>
              <a:rPr kumimoji="1" lang="en-US" sz="1200" kern="1200" baseline="0" dirty="0" smtClean="0">
                <a:solidFill>
                  <a:schemeClr val="tx1"/>
                </a:solidFill>
                <a:latin typeface="Times New Roman" pitchFamily="-110" charset="0"/>
                <a:ea typeface="+mn-ea"/>
                <a:cs typeface="+mn-cs"/>
              </a:rPr>
              <a:t>performs its task independently of the CPU and signals the CPU when the operation</a:t>
            </a:r>
          </a:p>
          <a:p>
            <a:r>
              <a:rPr kumimoji="1" lang="en-US" sz="1200" kern="1200" baseline="0" dirty="0" smtClean="0">
                <a:solidFill>
                  <a:schemeClr val="tx1"/>
                </a:solidFill>
                <a:latin typeface="Times New Roman" pitchFamily="-110" charset="0"/>
                <a:ea typeface="+mn-ea"/>
                <a:cs typeface="+mn-cs"/>
              </a:rPr>
              <a:t>is complete. This arrangement relieves the CPU of a considerable processing</a:t>
            </a:r>
          </a:p>
          <a:p>
            <a:r>
              <a:rPr kumimoji="1" lang="en-US" sz="1200" kern="1200" baseline="0" dirty="0" smtClean="0">
                <a:solidFill>
                  <a:schemeClr val="tx1"/>
                </a:solidFill>
                <a:latin typeface="Times New Roman" pitchFamily="-110" charset="0"/>
                <a:ea typeface="+mn-ea"/>
                <a:cs typeface="+mn-cs"/>
              </a:rPr>
              <a:t>burden.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Another new feature is the </a:t>
            </a:r>
            <a:r>
              <a:rPr kumimoji="1" lang="en-US" sz="1200" b="1" kern="1200" baseline="0" dirty="0" smtClean="0">
                <a:solidFill>
                  <a:schemeClr val="tx1"/>
                </a:solidFill>
                <a:latin typeface="Times New Roman" pitchFamily="-110" charset="0"/>
                <a:ea typeface="+mn-ea"/>
                <a:cs typeface="+mn-cs"/>
              </a:rPr>
              <a:t>multiplexor, </a:t>
            </a:r>
            <a:r>
              <a:rPr kumimoji="1" lang="en-US" sz="1200" b="0" kern="1200" baseline="0" dirty="0" smtClean="0">
                <a:solidFill>
                  <a:schemeClr val="tx1"/>
                </a:solidFill>
                <a:latin typeface="Times New Roman" pitchFamily="-110" charset="0"/>
                <a:ea typeface="+mn-ea"/>
                <a:cs typeface="+mn-cs"/>
              </a:rPr>
              <a:t>which is the central termination</a:t>
            </a:r>
          </a:p>
          <a:p>
            <a:r>
              <a:rPr kumimoji="1" lang="en-US" sz="1200" kern="1200" baseline="0" dirty="0" smtClean="0">
                <a:solidFill>
                  <a:schemeClr val="tx1"/>
                </a:solidFill>
                <a:latin typeface="Times New Roman" pitchFamily="-110" charset="0"/>
                <a:ea typeface="+mn-ea"/>
                <a:cs typeface="+mn-cs"/>
              </a:rPr>
              <a:t>point for data channels, the CPU, and memory. The multiplexor schedules access</a:t>
            </a:r>
          </a:p>
          <a:p>
            <a:r>
              <a:rPr kumimoji="1" lang="en-US" sz="1200" kern="1200" baseline="0" dirty="0" smtClean="0">
                <a:solidFill>
                  <a:schemeClr val="tx1"/>
                </a:solidFill>
                <a:latin typeface="Times New Roman" pitchFamily="-110" charset="0"/>
                <a:ea typeface="+mn-ea"/>
                <a:cs typeface="+mn-cs"/>
              </a:rPr>
              <a:t>to the memory from the CPU and data channels, allowing these devices to act</a:t>
            </a:r>
          </a:p>
          <a:p>
            <a:r>
              <a:rPr kumimoji="1" lang="en-US" sz="1200" kern="1200" baseline="0" dirty="0" smtClean="0">
                <a:solidFill>
                  <a:schemeClr val="tx1"/>
                </a:solidFill>
                <a:latin typeface="Times New Roman" pitchFamily="-110" charset="0"/>
                <a:ea typeface="+mn-ea"/>
                <a:cs typeface="+mn-cs"/>
              </a:rPr>
              <a:t>independently.</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18</a:t>
            </a:fld>
            <a:endParaRPr lang="en-US" dirty="0"/>
          </a:p>
        </p:txBody>
      </p:sp>
    </p:spTree>
    <p:extLst>
      <p:ext uri="{BB962C8B-B14F-4D97-AF65-F5344CB8AC3E}">
        <p14:creationId xmlns:p14="http://schemas.microsoft.com/office/powerpoint/2010/main" val="165115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19</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A single, self-contained transistor is called a </a:t>
            </a:r>
            <a:r>
              <a:rPr kumimoji="1" lang="en-US" sz="1200" i="1" kern="1200" baseline="0" dirty="0" smtClean="0">
                <a:solidFill>
                  <a:schemeClr val="tx1"/>
                </a:solidFill>
                <a:latin typeface="Times New Roman" pitchFamily="-110" charset="0"/>
                <a:ea typeface="+mn-ea"/>
                <a:cs typeface="+mn-cs"/>
              </a:rPr>
              <a:t>discrete component. </a:t>
            </a:r>
            <a:r>
              <a:rPr kumimoji="1" lang="en-US" sz="1200" i="0" kern="1200" baseline="0" dirty="0" smtClean="0">
                <a:solidFill>
                  <a:schemeClr val="tx1"/>
                </a:solidFill>
                <a:latin typeface="Times New Roman" pitchFamily="-110" charset="0"/>
                <a:ea typeface="+mn-ea"/>
                <a:cs typeface="+mn-cs"/>
              </a:rPr>
              <a:t>Throughout the</a:t>
            </a:r>
          </a:p>
          <a:p>
            <a:r>
              <a:rPr kumimoji="1" lang="en-US" sz="1200" kern="1200" baseline="0" dirty="0" smtClean="0">
                <a:solidFill>
                  <a:schemeClr val="tx1"/>
                </a:solidFill>
                <a:latin typeface="Times New Roman" pitchFamily="-110" charset="0"/>
                <a:ea typeface="+mn-ea"/>
                <a:cs typeface="+mn-cs"/>
              </a:rPr>
              <a:t>1950s and early 1960s, electronic equipment was composed largely of discrete components—</a:t>
            </a:r>
          </a:p>
          <a:p>
            <a:r>
              <a:rPr kumimoji="1" lang="en-US" sz="1200" kern="1200" baseline="0" dirty="0" smtClean="0">
                <a:solidFill>
                  <a:schemeClr val="tx1"/>
                </a:solidFill>
                <a:latin typeface="Times New Roman" pitchFamily="-110" charset="0"/>
                <a:ea typeface="+mn-ea"/>
                <a:cs typeface="+mn-cs"/>
              </a:rPr>
              <a:t>transistors, resistors, capacitors, and so on. Discrete components were</a:t>
            </a:r>
          </a:p>
          <a:p>
            <a:r>
              <a:rPr kumimoji="1" lang="en-US" sz="1200" kern="1200" baseline="0" dirty="0" smtClean="0">
                <a:solidFill>
                  <a:schemeClr val="tx1"/>
                </a:solidFill>
                <a:latin typeface="Times New Roman" pitchFamily="-110" charset="0"/>
                <a:ea typeface="+mn-ea"/>
                <a:cs typeface="+mn-cs"/>
              </a:rPr>
              <a:t>manufactured separately, packaged in their own containers, and soldered or wired</a:t>
            </a:r>
          </a:p>
          <a:p>
            <a:r>
              <a:rPr kumimoji="1" lang="en-US" sz="1200" kern="1200" baseline="0" dirty="0" smtClean="0">
                <a:solidFill>
                  <a:schemeClr val="tx1"/>
                </a:solidFill>
                <a:latin typeface="Times New Roman" pitchFamily="-110" charset="0"/>
                <a:ea typeface="+mn-ea"/>
                <a:cs typeface="+mn-cs"/>
              </a:rPr>
              <a:t>together onto masonite-like circuit boards, which were then installed in computers,</a:t>
            </a:r>
          </a:p>
          <a:p>
            <a:r>
              <a:rPr kumimoji="1" lang="en-US" sz="1200" kern="1200" baseline="0" dirty="0" smtClean="0">
                <a:solidFill>
                  <a:schemeClr val="tx1"/>
                </a:solidFill>
                <a:latin typeface="Times New Roman" pitchFamily="-110" charset="0"/>
                <a:ea typeface="+mn-ea"/>
                <a:cs typeface="+mn-cs"/>
              </a:rPr>
              <a:t>oscilloscopes, and other electronic equipment. Whenever an electronic device called</a:t>
            </a:r>
          </a:p>
          <a:p>
            <a:r>
              <a:rPr kumimoji="1" lang="en-US" sz="1200" kern="1200" baseline="0" dirty="0" smtClean="0">
                <a:solidFill>
                  <a:schemeClr val="tx1"/>
                </a:solidFill>
                <a:latin typeface="Times New Roman" pitchFamily="-110" charset="0"/>
                <a:ea typeface="+mn-ea"/>
                <a:cs typeface="+mn-cs"/>
              </a:rPr>
              <a:t>for a transistor, a little tube of metal containing a pinhead-sized piece of silicon</a:t>
            </a:r>
          </a:p>
          <a:p>
            <a:r>
              <a:rPr kumimoji="1" lang="en-US" sz="1200" kern="1200" baseline="0" dirty="0" smtClean="0">
                <a:solidFill>
                  <a:schemeClr val="tx1"/>
                </a:solidFill>
                <a:latin typeface="Times New Roman" pitchFamily="-110" charset="0"/>
                <a:ea typeface="+mn-ea"/>
                <a:cs typeface="+mn-cs"/>
              </a:rPr>
              <a:t>had to be soldered to a circuit board. The entire manufacturing process, from transistor</a:t>
            </a:r>
          </a:p>
          <a:p>
            <a:r>
              <a:rPr kumimoji="1" lang="en-US" sz="1200" kern="1200" baseline="0" dirty="0" smtClean="0">
                <a:solidFill>
                  <a:schemeClr val="tx1"/>
                </a:solidFill>
                <a:latin typeface="Times New Roman" pitchFamily="-110" charset="0"/>
                <a:ea typeface="+mn-ea"/>
                <a:cs typeface="+mn-cs"/>
              </a:rPr>
              <a:t>to circuit board, was expensive and cumbersome.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These facts of life were beginning to create problems in the computer industry.</a:t>
            </a:r>
          </a:p>
          <a:p>
            <a:r>
              <a:rPr kumimoji="1" lang="en-US" sz="1200" kern="1200" baseline="0" dirty="0" smtClean="0">
                <a:solidFill>
                  <a:schemeClr val="tx1"/>
                </a:solidFill>
                <a:latin typeface="Times New Roman" pitchFamily="-110" charset="0"/>
                <a:ea typeface="+mn-ea"/>
                <a:cs typeface="+mn-cs"/>
              </a:rPr>
              <a:t>Early second-generation computers contained about 10,000 transistors. This</a:t>
            </a:r>
          </a:p>
          <a:p>
            <a:r>
              <a:rPr kumimoji="1" lang="en-US" sz="1200" kern="1200" baseline="0" dirty="0" smtClean="0">
                <a:solidFill>
                  <a:schemeClr val="tx1"/>
                </a:solidFill>
                <a:latin typeface="Times New Roman" pitchFamily="-110" charset="0"/>
                <a:ea typeface="+mn-ea"/>
                <a:cs typeface="+mn-cs"/>
              </a:rPr>
              <a:t>figure grew to the hundreds of thousands, making the manufacture of newer, more</a:t>
            </a:r>
          </a:p>
          <a:p>
            <a:r>
              <a:rPr kumimoji="1" lang="en-US" sz="1200" kern="1200" baseline="0" dirty="0" smtClean="0">
                <a:solidFill>
                  <a:schemeClr val="tx1"/>
                </a:solidFill>
                <a:latin typeface="Times New Roman" pitchFamily="-110" charset="0"/>
                <a:ea typeface="+mn-ea"/>
                <a:cs typeface="+mn-cs"/>
              </a:rPr>
              <a:t>powerful machines increasingly difficult.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1958 came the achievement that revolutionized electronics and started the</a:t>
            </a:r>
          </a:p>
          <a:p>
            <a:r>
              <a:rPr kumimoji="1" lang="en-US" sz="1200" kern="1200" baseline="0" dirty="0" smtClean="0">
                <a:solidFill>
                  <a:schemeClr val="tx1"/>
                </a:solidFill>
                <a:latin typeface="Times New Roman" pitchFamily="-110" charset="0"/>
                <a:ea typeface="+mn-ea"/>
                <a:cs typeface="+mn-cs"/>
              </a:rPr>
              <a:t>era of microelectronics: the invention of the integrated circuit. It is the </a:t>
            </a:r>
            <a:r>
              <a:rPr kumimoji="1" lang="en-US" sz="1200" b="1" kern="1200" baseline="0" dirty="0" smtClean="0">
                <a:solidFill>
                  <a:schemeClr val="tx1"/>
                </a:solidFill>
                <a:latin typeface="Times New Roman" pitchFamily="-110" charset="0"/>
                <a:ea typeface="+mn-ea"/>
                <a:cs typeface="+mn-cs"/>
              </a:rPr>
              <a:t>integrated</a:t>
            </a:r>
          </a:p>
          <a:p>
            <a:r>
              <a:rPr kumimoji="1" lang="en-US" sz="1200" b="1" kern="1200" baseline="0" dirty="0" smtClean="0">
                <a:solidFill>
                  <a:schemeClr val="tx1"/>
                </a:solidFill>
                <a:latin typeface="Times New Roman" pitchFamily="-110" charset="0"/>
                <a:ea typeface="+mn-ea"/>
                <a:cs typeface="+mn-cs"/>
              </a:rPr>
              <a:t>circuit </a:t>
            </a:r>
            <a:r>
              <a:rPr kumimoji="1" lang="en-US" sz="1200" b="0" kern="1200" baseline="0" dirty="0" smtClean="0">
                <a:solidFill>
                  <a:schemeClr val="tx1"/>
                </a:solidFill>
                <a:latin typeface="Times New Roman" pitchFamily="-110" charset="0"/>
                <a:ea typeface="+mn-ea"/>
                <a:cs typeface="+mn-cs"/>
              </a:rPr>
              <a:t>that defines the third generation of computers. In this section, we provide a</a:t>
            </a:r>
          </a:p>
          <a:p>
            <a:r>
              <a:rPr kumimoji="1" lang="en-US" sz="1200" kern="1200" baseline="0" dirty="0" smtClean="0">
                <a:solidFill>
                  <a:schemeClr val="tx1"/>
                </a:solidFill>
                <a:latin typeface="Times New Roman" pitchFamily="-110" charset="0"/>
                <a:ea typeface="+mn-ea"/>
                <a:cs typeface="+mn-cs"/>
              </a:rPr>
              <a:t>brief introduction to the technology of integrated circuits. Then we look at perhaps</a:t>
            </a:r>
          </a:p>
          <a:p>
            <a:r>
              <a:rPr kumimoji="1" lang="en-US" sz="1200" kern="1200" baseline="0" dirty="0" smtClean="0">
                <a:solidFill>
                  <a:schemeClr val="tx1"/>
                </a:solidFill>
                <a:latin typeface="Times New Roman" pitchFamily="-110" charset="0"/>
                <a:ea typeface="+mn-ea"/>
                <a:cs typeface="+mn-cs"/>
              </a:rPr>
              <a:t>the two most important members of the third generation, both of which were introduced</a:t>
            </a:r>
          </a:p>
          <a:p>
            <a:r>
              <a:rPr kumimoji="1" lang="en-US" sz="1200" kern="1200" baseline="0" dirty="0" smtClean="0">
                <a:solidFill>
                  <a:schemeClr val="tx1"/>
                </a:solidFill>
                <a:latin typeface="Times New Roman" pitchFamily="-110" charset="0"/>
                <a:ea typeface="+mn-ea"/>
                <a:cs typeface="+mn-cs"/>
              </a:rPr>
              <a:t>at the beginning of that era: the IBM System/360 and the DEC PDP-8.</a:t>
            </a:r>
            <a:endParaRPr lang="en-GB" dirty="0"/>
          </a:p>
        </p:txBody>
      </p:sp>
    </p:spTree>
    <p:extLst>
      <p:ext uri="{BB962C8B-B14F-4D97-AF65-F5344CB8AC3E}">
        <p14:creationId xmlns:p14="http://schemas.microsoft.com/office/powerpoint/2010/main" val="404730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We begin our study of computers with a brief history. This history is itself interesting</a:t>
            </a:r>
          </a:p>
          <a:p>
            <a:r>
              <a:rPr kumimoji="1" lang="en-US" sz="1200" kern="1200" baseline="0" dirty="0" smtClean="0">
                <a:solidFill>
                  <a:schemeClr val="tx1"/>
                </a:solidFill>
                <a:latin typeface="Times New Roman" pitchFamily="-110" charset="0"/>
                <a:ea typeface="+mn-ea"/>
                <a:cs typeface="+mn-cs"/>
              </a:rPr>
              <a:t>and also serves the purpose of providing an overview of computer structure</a:t>
            </a:r>
          </a:p>
          <a:p>
            <a:r>
              <a:rPr kumimoji="1" lang="en-US" sz="1200" kern="1200" baseline="0" dirty="0" smtClean="0">
                <a:solidFill>
                  <a:schemeClr val="tx1"/>
                </a:solidFill>
                <a:latin typeface="Times New Roman" pitchFamily="-110" charset="0"/>
                <a:ea typeface="+mn-ea"/>
                <a:cs typeface="+mn-cs"/>
              </a:rPr>
              <a:t>and function. Next, we address the issue of performance. A consideration of the</a:t>
            </a:r>
          </a:p>
          <a:p>
            <a:r>
              <a:rPr kumimoji="1" lang="en-US" sz="1200" kern="1200" baseline="0" dirty="0" smtClean="0">
                <a:solidFill>
                  <a:schemeClr val="tx1"/>
                </a:solidFill>
                <a:latin typeface="Times New Roman" pitchFamily="-110" charset="0"/>
                <a:ea typeface="+mn-ea"/>
                <a:cs typeface="+mn-cs"/>
              </a:rPr>
              <a:t>need for balanced utilization of computer resources provides a context that is useful</a:t>
            </a:r>
          </a:p>
          <a:p>
            <a:r>
              <a:rPr kumimoji="1" lang="en-US" sz="1200" kern="1200" baseline="0" dirty="0" smtClean="0">
                <a:solidFill>
                  <a:schemeClr val="tx1"/>
                </a:solidFill>
                <a:latin typeface="Times New Roman" pitchFamily="-110" charset="0"/>
                <a:ea typeface="+mn-ea"/>
                <a:cs typeface="+mn-cs"/>
              </a:rPr>
              <a:t>throughout the book. Finally, we look briefly at the evolution of the two systems</a:t>
            </a:r>
          </a:p>
          <a:p>
            <a:r>
              <a:rPr kumimoji="1" lang="en-US" sz="1200" kern="1200" baseline="0" dirty="0" smtClean="0">
                <a:solidFill>
                  <a:schemeClr val="tx1"/>
                </a:solidFill>
                <a:latin typeface="Times New Roman" pitchFamily="-110" charset="0"/>
                <a:ea typeface="+mn-ea"/>
                <a:cs typeface="+mn-cs"/>
              </a:rPr>
              <a:t>that serve as key examples throughout the book: the Intel x86 and ARM processor</a:t>
            </a:r>
          </a:p>
          <a:p>
            <a:r>
              <a:rPr kumimoji="1" lang="en-US" sz="1200" kern="1200" baseline="0" dirty="0" smtClean="0">
                <a:solidFill>
                  <a:schemeClr val="tx1"/>
                </a:solidFill>
                <a:latin typeface="Times New Roman" pitchFamily="-110" charset="0"/>
                <a:ea typeface="+mn-ea"/>
                <a:cs typeface="+mn-cs"/>
              </a:rPr>
              <a:t>families.</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extLst>
      <p:ext uri="{BB962C8B-B14F-4D97-AF65-F5344CB8AC3E}">
        <p14:creationId xmlns:p14="http://schemas.microsoft.com/office/powerpoint/2010/main" val="3833666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B031C-88DC-764F-B5BB-6ABD6943D909}" type="slidenum">
              <a:rPr lang="en-US"/>
              <a:pPr/>
              <a:t>20</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Microelectronics means, literally, “small electronics.” Since</a:t>
            </a:r>
          </a:p>
          <a:p>
            <a:r>
              <a:rPr kumimoji="1" lang="en-US" sz="1200" kern="1200" baseline="0" dirty="0" smtClean="0">
                <a:solidFill>
                  <a:schemeClr val="tx1"/>
                </a:solidFill>
                <a:latin typeface="Times New Roman" pitchFamily="-110" charset="0"/>
                <a:ea typeface="+mn-ea"/>
                <a:cs typeface="+mn-cs"/>
              </a:rPr>
              <a:t>the beginnings of digital electronics and the computer industry, there has been a</a:t>
            </a:r>
          </a:p>
          <a:p>
            <a:r>
              <a:rPr kumimoji="1" lang="en-US" sz="1200" kern="1200" baseline="0" dirty="0" smtClean="0">
                <a:solidFill>
                  <a:schemeClr val="tx1"/>
                </a:solidFill>
                <a:latin typeface="Times New Roman" pitchFamily="-110" charset="0"/>
                <a:ea typeface="+mn-ea"/>
                <a:cs typeface="+mn-cs"/>
              </a:rPr>
              <a:t>persistent and consistent trend toward the reduction in size of digital electronic</a:t>
            </a:r>
          </a:p>
          <a:p>
            <a:r>
              <a:rPr kumimoji="1" lang="en-US" sz="1200" kern="1200" baseline="0" dirty="0" smtClean="0">
                <a:solidFill>
                  <a:schemeClr val="tx1"/>
                </a:solidFill>
                <a:latin typeface="Times New Roman" pitchFamily="-110" charset="0"/>
                <a:ea typeface="+mn-ea"/>
                <a:cs typeface="+mn-cs"/>
              </a:rPr>
              <a:t>circuits. Before examining the implications and benefits of this trend, we need to</a:t>
            </a:r>
          </a:p>
          <a:p>
            <a:r>
              <a:rPr kumimoji="1" lang="en-US" sz="1200" kern="1200" baseline="0" dirty="0" smtClean="0">
                <a:solidFill>
                  <a:schemeClr val="tx1"/>
                </a:solidFill>
                <a:latin typeface="Times New Roman" pitchFamily="-110" charset="0"/>
                <a:ea typeface="+mn-ea"/>
                <a:cs typeface="+mn-cs"/>
              </a:rPr>
              <a:t>say something about the nature of digital electronics. A more detailed discussion is</a:t>
            </a:r>
          </a:p>
          <a:p>
            <a:r>
              <a:rPr kumimoji="1" lang="en-US" sz="1200" kern="1200" baseline="0" dirty="0" smtClean="0">
                <a:solidFill>
                  <a:schemeClr val="tx1"/>
                </a:solidFill>
                <a:latin typeface="Times New Roman" pitchFamily="-110" charset="0"/>
                <a:ea typeface="+mn-ea"/>
                <a:cs typeface="+mn-cs"/>
              </a:rPr>
              <a:t>found in Chapter 11.</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basic elements of a digital computer, as we know, must perform storage,</a:t>
            </a:r>
          </a:p>
          <a:p>
            <a:r>
              <a:rPr kumimoji="1" lang="en-US" sz="1200" kern="1200" baseline="0" dirty="0" smtClean="0">
                <a:solidFill>
                  <a:schemeClr val="tx1"/>
                </a:solidFill>
                <a:latin typeface="Times New Roman" pitchFamily="-110" charset="0"/>
                <a:ea typeface="+mn-ea"/>
                <a:cs typeface="+mn-cs"/>
              </a:rPr>
              <a:t>movement, processing, and control functions. Only two fundamental types of components</a:t>
            </a:r>
          </a:p>
          <a:p>
            <a:r>
              <a:rPr kumimoji="1" lang="en-US" sz="1200" kern="1200" baseline="0" dirty="0" smtClean="0">
                <a:solidFill>
                  <a:schemeClr val="tx1"/>
                </a:solidFill>
                <a:latin typeface="Times New Roman" pitchFamily="-110" charset="0"/>
                <a:ea typeface="+mn-ea"/>
                <a:cs typeface="+mn-cs"/>
              </a:rPr>
              <a:t>are required (Figure 2.6): gates and memory cells. A gate is a device that</a:t>
            </a:r>
          </a:p>
          <a:p>
            <a:r>
              <a:rPr kumimoji="1" lang="en-US" sz="1200" kern="1200" baseline="0" dirty="0" smtClean="0">
                <a:solidFill>
                  <a:schemeClr val="tx1"/>
                </a:solidFill>
                <a:latin typeface="Times New Roman" pitchFamily="-110" charset="0"/>
                <a:ea typeface="+mn-ea"/>
                <a:cs typeface="+mn-cs"/>
              </a:rPr>
              <a:t>implements a simple Boolean or logical function, such as IF </a:t>
            </a:r>
            <a:r>
              <a:rPr kumimoji="1" lang="en-US" sz="1200" i="1" kern="1200" baseline="0" dirty="0" smtClean="0">
                <a:solidFill>
                  <a:schemeClr val="tx1"/>
                </a:solidFill>
                <a:latin typeface="Times New Roman" pitchFamily="-110" charset="0"/>
                <a:ea typeface="+mn-ea"/>
                <a:cs typeface="+mn-cs"/>
              </a:rPr>
              <a:t>A AND B ARE TRUE</a:t>
            </a:r>
          </a:p>
          <a:p>
            <a:r>
              <a:rPr kumimoji="1" lang="en-US" sz="1200" kern="1200" baseline="0" dirty="0" smtClean="0">
                <a:solidFill>
                  <a:schemeClr val="tx1"/>
                </a:solidFill>
                <a:latin typeface="Times New Roman" pitchFamily="-110" charset="0"/>
                <a:ea typeface="+mn-ea"/>
                <a:cs typeface="+mn-cs"/>
              </a:rPr>
              <a:t>THEN </a:t>
            </a:r>
            <a:r>
              <a:rPr kumimoji="1" lang="en-US" sz="1200" i="1" kern="1200" baseline="0" dirty="0" smtClean="0">
                <a:solidFill>
                  <a:schemeClr val="tx1"/>
                </a:solidFill>
                <a:latin typeface="Times New Roman" pitchFamily="-110" charset="0"/>
                <a:ea typeface="+mn-ea"/>
                <a:cs typeface="+mn-cs"/>
              </a:rPr>
              <a:t>C IS TRUE (AND gate). Such devices are called gates because they control</a:t>
            </a:r>
          </a:p>
          <a:p>
            <a:r>
              <a:rPr kumimoji="1" lang="en-US" sz="1200" kern="1200" baseline="0" dirty="0" smtClean="0">
                <a:solidFill>
                  <a:schemeClr val="tx1"/>
                </a:solidFill>
                <a:latin typeface="Times New Roman" pitchFamily="-110" charset="0"/>
                <a:ea typeface="+mn-ea"/>
                <a:cs typeface="+mn-cs"/>
              </a:rPr>
              <a:t>data flow in much the same way that canal gates control the flow of water. The</a:t>
            </a:r>
          </a:p>
          <a:p>
            <a:r>
              <a:rPr kumimoji="1" lang="en-US" sz="1200" kern="1200" baseline="0" dirty="0" smtClean="0">
                <a:solidFill>
                  <a:schemeClr val="tx1"/>
                </a:solidFill>
                <a:latin typeface="Times New Roman" pitchFamily="-110" charset="0"/>
                <a:ea typeface="+mn-ea"/>
                <a:cs typeface="+mn-cs"/>
              </a:rPr>
              <a:t>memory cell is a device that can store one bit of data; that is, the device can be in</a:t>
            </a:r>
          </a:p>
          <a:p>
            <a:r>
              <a:rPr kumimoji="1" lang="en-US" sz="1200" kern="1200" baseline="0" dirty="0" smtClean="0">
                <a:solidFill>
                  <a:schemeClr val="tx1"/>
                </a:solidFill>
                <a:latin typeface="Times New Roman" pitchFamily="-110" charset="0"/>
                <a:ea typeface="+mn-ea"/>
                <a:cs typeface="+mn-cs"/>
              </a:rPr>
              <a:t>one of two stable states at any time. By interconnecting large numbers of these</a:t>
            </a:r>
          </a:p>
          <a:p>
            <a:r>
              <a:rPr kumimoji="1" lang="en-US" sz="1200" kern="1200" baseline="0" dirty="0" smtClean="0">
                <a:solidFill>
                  <a:schemeClr val="tx1"/>
                </a:solidFill>
                <a:latin typeface="Times New Roman" pitchFamily="-110" charset="0"/>
                <a:ea typeface="+mn-ea"/>
                <a:cs typeface="+mn-cs"/>
              </a:rPr>
              <a:t>fundamental devices, we can construct a computer.</a:t>
            </a:r>
            <a:endParaRPr lang="en-GB" dirty="0"/>
          </a:p>
        </p:txBody>
      </p:sp>
    </p:spTree>
    <p:extLst>
      <p:ext uri="{BB962C8B-B14F-4D97-AF65-F5344CB8AC3E}">
        <p14:creationId xmlns:p14="http://schemas.microsoft.com/office/powerpoint/2010/main" val="191696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mn-ea"/>
                <a:cs typeface="+mn-cs"/>
              </a:rPr>
              <a:t>We can relate this to our four</a:t>
            </a:r>
          </a:p>
          <a:p>
            <a:r>
              <a:rPr kumimoji="1" lang="en-US" sz="1200" kern="1200" baseline="0" dirty="0" smtClean="0">
                <a:solidFill>
                  <a:schemeClr val="tx1"/>
                </a:solidFill>
                <a:latin typeface="Times New Roman" pitchFamily="-110" charset="0"/>
                <a:ea typeface="+mn-ea"/>
                <a:cs typeface="+mn-cs"/>
              </a:rPr>
              <a:t>basic functions as follows: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storage: </a:t>
            </a:r>
            <a:r>
              <a:rPr kumimoji="1" lang="en-US" sz="1200" b="0" kern="1200" baseline="0" dirty="0" smtClean="0">
                <a:solidFill>
                  <a:schemeClr val="tx1"/>
                </a:solidFill>
                <a:latin typeface="Times New Roman" pitchFamily="-110" charset="0"/>
                <a:ea typeface="+mn-ea"/>
                <a:cs typeface="+mn-cs"/>
              </a:rPr>
              <a:t>Provided by memory cells.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processing: </a:t>
            </a:r>
            <a:r>
              <a:rPr kumimoji="1" lang="en-US" sz="1200" b="0" kern="1200" baseline="0" dirty="0" smtClean="0">
                <a:solidFill>
                  <a:schemeClr val="tx1"/>
                </a:solidFill>
                <a:latin typeface="Times New Roman" pitchFamily="-110" charset="0"/>
                <a:ea typeface="+mn-ea"/>
                <a:cs typeface="+mn-cs"/>
              </a:rPr>
              <a:t>Provided by gates.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movement: </a:t>
            </a:r>
            <a:r>
              <a:rPr kumimoji="1" lang="en-US" sz="1200" b="0" kern="1200" baseline="0" dirty="0" smtClean="0">
                <a:solidFill>
                  <a:schemeClr val="tx1"/>
                </a:solidFill>
                <a:latin typeface="Times New Roman" pitchFamily="-110" charset="0"/>
                <a:ea typeface="+mn-ea"/>
                <a:cs typeface="+mn-cs"/>
              </a:rPr>
              <a:t>The paths among components are used to move data from</a:t>
            </a:r>
          </a:p>
          <a:p>
            <a:r>
              <a:rPr kumimoji="1" lang="en-US" sz="1200" kern="1200" baseline="0" dirty="0" smtClean="0">
                <a:solidFill>
                  <a:schemeClr val="tx1"/>
                </a:solidFill>
                <a:latin typeface="Times New Roman" pitchFamily="-110" charset="0"/>
                <a:ea typeface="+mn-ea"/>
                <a:cs typeface="+mn-cs"/>
              </a:rPr>
              <a:t>memory to memory and from memory through gates to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Control: </a:t>
            </a:r>
            <a:r>
              <a:rPr kumimoji="1" lang="en-US" sz="1200" b="0" kern="1200" baseline="0" dirty="0" smtClean="0">
                <a:solidFill>
                  <a:schemeClr val="tx1"/>
                </a:solidFill>
                <a:latin typeface="Times New Roman" pitchFamily="-110" charset="0"/>
                <a:ea typeface="+mn-ea"/>
                <a:cs typeface="+mn-cs"/>
              </a:rPr>
              <a:t>The paths among components can carry control signals. For example,</a:t>
            </a:r>
          </a:p>
          <a:p>
            <a:r>
              <a:rPr kumimoji="1" lang="en-US" sz="1200" kern="1200" baseline="0" dirty="0" smtClean="0">
                <a:solidFill>
                  <a:schemeClr val="tx1"/>
                </a:solidFill>
                <a:latin typeface="Times New Roman" pitchFamily="-110" charset="0"/>
                <a:ea typeface="+mn-ea"/>
                <a:cs typeface="+mn-cs"/>
              </a:rPr>
              <a:t>a gate will have one or two data inputs plus a control signal input that activates</a:t>
            </a:r>
          </a:p>
          <a:p>
            <a:r>
              <a:rPr kumimoji="1" lang="en-US" sz="1200" kern="1200" baseline="0" dirty="0" smtClean="0">
                <a:solidFill>
                  <a:schemeClr val="tx1"/>
                </a:solidFill>
                <a:latin typeface="Times New Roman" pitchFamily="-110" charset="0"/>
                <a:ea typeface="+mn-ea"/>
                <a:cs typeface="+mn-cs"/>
              </a:rPr>
              <a:t>the gate. When the control signal is ON, the gate performs its function on the</a:t>
            </a:r>
          </a:p>
          <a:p>
            <a:r>
              <a:rPr kumimoji="1" lang="en-US" sz="1200" kern="1200" baseline="0" dirty="0" smtClean="0">
                <a:solidFill>
                  <a:schemeClr val="tx1"/>
                </a:solidFill>
                <a:latin typeface="Times New Roman" pitchFamily="-110" charset="0"/>
                <a:ea typeface="+mn-ea"/>
                <a:cs typeface="+mn-cs"/>
              </a:rPr>
              <a:t>data inputs and produces a data output. Similarly, the memory cell will store</a:t>
            </a:r>
          </a:p>
          <a:p>
            <a:r>
              <a:rPr kumimoji="1" lang="en-US" sz="1200" kern="1200" baseline="0" dirty="0" smtClean="0">
                <a:solidFill>
                  <a:schemeClr val="tx1"/>
                </a:solidFill>
                <a:latin typeface="Times New Roman" pitchFamily="-110" charset="0"/>
                <a:ea typeface="+mn-ea"/>
                <a:cs typeface="+mn-cs"/>
              </a:rPr>
              <a:t>the bit that is on its input lead when the WRITE control signal is ON and will</a:t>
            </a:r>
          </a:p>
          <a:p>
            <a:r>
              <a:rPr kumimoji="1" lang="en-US" sz="1200" kern="1200" baseline="0" dirty="0" smtClean="0">
                <a:solidFill>
                  <a:schemeClr val="tx1"/>
                </a:solidFill>
                <a:latin typeface="Times New Roman" pitchFamily="-110" charset="0"/>
                <a:ea typeface="+mn-ea"/>
                <a:cs typeface="+mn-cs"/>
              </a:rPr>
              <a:t>place the bit that is in the cell on its output lead when the READ control signal</a:t>
            </a:r>
          </a:p>
          <a:p>
            <a:r>
              <a:rPr kumimoji="1" lang="en-US" sz="1200" kern="1200" baseline="0" dirty="0" smtClean="0">
                <a:solidFill>
                  <a:schemeClr val="tx1"/>
                </a:solidFill>
                <a:latin typeface="Times New Roman" pitchFamily="-110" charset="0"/>
                <a:ea typeface="+mn-ea"/>
                <a:cs typeface="+mn-cs"/>
              </a:rPr>
              <a:t>is 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Thus, a computer consists of gates, memory cells, and interconnections among these</a:t>
            </a:r>
          </a:p>
          <a:p>
            <a:r>
              <a:rPr kumimoji="1" lang="en-US" sz="1200" kern="1200" baseline="0" dirty="0" smtClean="0">
                <a:solidFill>
                  <a:schemeClr val="tx1"/>
                </a:solidFill>
                <a:latin typeface="Times New Roman" pitchFamily="-110" charset="0"/>
                <a:ea typeface="+mn-ea"/>
                <a:cs typeface="+mn-cs"/>
              </a:rPr>
              <a:t>elements. The gates and memory cells are, in turn, constructed of simple digital</a:t>
            </a:r>
          </a:p>
          <a:p>
            <a:r>
              <a:rPr kumimoji="1" lang="en-US" sz="1200" kern="1200" baseline="0" dirty="0" smtClean="0">
                <a:solidFill>
                  <a:schemeClr val="tx1"/>
                </a:solidFill>
                <a:latin typeface="Times New Roman" pitchFamily="-110" charset="0"/>
                <a:ea typeface="+mn-ea"/>
                <a:cs typeface="+mn-cs"/>
              </a:rPr>
              <a:t>electronic components.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integrated circuit exploits the fact that such components as transistors,</a:t>
            </a:r>
          </a:p>
          <a:p>
            <a:r>
              <a:rPr kumimoji="1" lang="en-US" sz="1200" kern="1200" baseline="0" dirty="0" smtClean="0">
                <a:solidFill>
                  <a:schemeClr val="tx1"/>
                </a:solidFill>
                <a:latin typeface="Times New Roman" pitchFamily="-110" charset="0"/>
                <a:ea typeface="+mn-ea"/>
                <a:cs typeface="+mn-cs"/>
              </a:rPr>
              <a:t>resistors, and conductors can be fabricated from a semiconductor such as silicon.</a:t>
            </a:r>
          </a:p>
          <a:p>
            <a:r>
              <a:rPr kumimoji="1" lang="en-US" sz="1200" kern="1200" baseline="0" dirty="0" smtClean="0">
                <a:solidFill>
                  <a:schemeClr val="tx1"/>
                </a:solidFill>
                <a:latin typeface="Times New Roman" pitchFamily="-110" charset="0"/>
                <a:ea typeface="+mn-ea"/>
                <a:cs typeface="+mn-cs"/>
              </a:rPr>
              <a:t>It is merely an extension of the solid-state art to fabricate an entire circuit in a tiny</a:t>
            </a:r>
          </a:p>
          <a:p>
            <a:r>
              <a:rPr kumimoji="1" lang="en-US" sz="1200" kern="1200" baseline="0" dirty="0" smtClean="0">
                <a:solidFill>
                  <a:schemeClr val="tx1"/>
                </a:solidFill>
                <a:latin typeface="Times New Roman" pitchFamily="-110" charset="0"/>
                <a:ea typeface="+mn-ea"/>
                <a:cs typeface="+mn-cs"/>
              </a:rPr>
              <a:t>piece of silicon rather than assemble discrete components made from separate</a:t>
            </a:r>
          </a:p>
          <a:p>
            <a:r>
              <a:rPr kumimoji="1" lang="en-US" sz="1200" kern="1200" baseline="0" dirty="0" smtClean="0">
                <a:solidFill>
                  <a:schemeClr val="tx1"/>
                </a:solidFill>
                <a:latin typeface="Times New Roman" pitchFamily="-110" charset="0"/>
                <a:ea typeface="+mn-ea"/>
                <a:cs typeface="+mn-cs"/>
              </a:rPr>
              <a:t>pieces of silicon into the same circuit. Many transistors can be produced at the same</a:t>
            </a:r>
          </a:p>
          <a:p>
            <a:r>
              <a:rPr kumimoji="1" lang="en-US" sz="1200" kern="1200" baseline="0" dirty="0" smtClean="0">
                <a:solidFill>
                  <a:schemeClr val="tx1"/>
                </a:solidFill>
                <a:latin typeface="Times New Roman" pitchFamily="-110" charset="0"/>
                <a:ea typeface="+mn-ea"/>
                <a:cs typeface="+mn-cs"/>
              </a:rPr>
              <a:t>time on a single wafer of silicon. Equally important, these transistors can be connected</a:t>
            </a:r>
          </a:p>
          <a:p>
            <a:r>
              <a:rPr kumimoji="1" lang="en-US" sz="1200" kern="1200" baseline="0" dirty="0" smtClean="0">
                <a:solidFill>
                  <a:schemeClr val="tx1"/>
                </a:solidFill>
                <a:latin typeface="Times New Roman" pitchFamily="-110" charset="0"/>
                <a:ea typeface="+mn-ea"/>
                <a:cs typeface="+mn-cs"/>
              </a:rPr>
              <a:t>with a process of metallization to form circuits.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21</a:t>
            </a:fld>
            <a:endParaRPr lang="en-US" dirty="0"/>
          </a:p>
        </p:txBody>
      </p:sp>
    </p:spTree>
    <p:extLst>
      <p:ext uri="{BB962C8B-B14F-4D97-AF65-F5344CB8AC3E}">
        <p14:creationId xmlns:p14="http://schemas.microsoft.com/office/powerpoint/2010/main" val="169367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Figure 2.7 depicts the key concepts in an integrated circuit. A thin </a:t>
            </a:r>
            <a:r>
              <a:rPr kumimoji="1" lang="en-US" sz="1200" b="1" kern="1200" baseline="0" dirty="0" smtClean="0">
                <a:solidFill>
                  <a:schemeClr val="tx1"/>
                </a:solidFill>
                <a:latin typeface="Times New Roman" pitchFamily="-110" charset="0"/>
                <a:ea typeface="+mn-ea"/>
                <a:cs typeface="+mn-cs"/>
              </a:rPr>
              <a:t>wafer </a:t>
            </a:r>
            <a:r>
              <a:rPr kumimoji="1" lang="en-US" sz="1200" b="0" kern="1200" baseline="0" dirty="0" smtClean="0">
                <a:solidFill>
                  <a:schemeClr val="tx1"/>
                </a:solidFill>
                <a:latin typeface="Times New Roman" pitchFamily="-110" charset="0"/>
                <a:ea typeface="+mn-ea"/>
                <a:cs typeface="+mn-cs"/>
              </a:rPr>
              <a:t>of</a:t>
            </a:r>
          </a:p>
          <a:p>
            <a:r>
              <a:rPr kumimoji="1" lang="en-US" sz="1200" kern="1200" baseline="0" dirty="0" smtClean="0">
                <a:solidFill>
                  <a:schemeClr val="tx1"/>
                </a:solidFill>
                <a:latin typeface="Times New Roman" pitchFamily="-110" charset="0"/>
                <a:ea typeface="+mn-ea"/>
                <a:cs typeface="+mn-cs"/>
              </a:rPr>
              <a:t>silicon is divided into a matrix of small areas, each a few millimeters square. The</a:t>
            </a:r>
          </a:p>
          <a:p>
            <a:r>
              <a:rPr kumimoji="1" lang="en-US" sz="1200" kern="1200" baseline="0" dirty="0" smtClean="0">
                <a:solidFill>
                  <a:schemeClr val="tx1"/>
                </a:solidFill>
                <a:latin typeface="Times New Roman" pitchFamily="-110" charset="0"/>
                <a:ea typeface="+mn-ea"/>
                <a:cs typeface="+mn-cs"/>
              </a:rPr>
              <a:t>identical circuit pattern is fabricated in each area, and the wafer is broken up into</a:t>
            </a:r>
          </a:p>
          <a:p>
            <a:r>
              <a:rPr kumimoji="1" lang="en-US" sz="1200" b="1" kern="1200" baseline="0" dirty="0" smtClean="0">
                <a:solidFill>
                  <a:schemeClr val="tx1"/>
                </a:solidFill>
                <a:latin typeface="Times New Roman" pitchFamily="-110" charset="0"/>
                <a:ea typeface="+mn-ea"/>
                <a:cs typeface="+mn-cs"/>
              </a:rPr>
              <a:t>chips. </a:t>
            </a:r>
            <a:r>
              <a:rPr kumimoji="1" lang="en-US" sz="1200" b="0" kern="1200" baseline="0" dirty="0" smtClean="0">
                <a:solidFill>
                  <a:schemeClr val="tx1"/>
                </a:solidFill>
                <a:latin typeface="Times New Roman" pitchFamily="-110" charset="0"/>
                <a:ea typeface="+mn-ea"/>
                <a:cs typeface="+mn-cs"/>
              </a:rPr>
              <a:t>Each chip consists of many gates and/or memory cells plus a number of input</a:t>
            </a:r>
          </a:p>
          <a:p>
            <a:r>
              <a:rPr kumimoji="1" lang="en-US" sz="1200" kern="1200" baseline="0" dirty="0" smtClean="0">
                <a:solidFill>
                  <a:schemeClr val="tx1"/>
                </a:solidFill>
                <a:latin typeface="Times New Roman" pitchFamily="-110" charset="0"/>
                <a:ea typeface="+mn-ea"/>
                <a:cs typeface="+mn-cs"/>
              </a:rPr>
              <a:t>and output attachment points. This chip is then packaged in housing that protects</a:t>
            </a:r>
          </a:p>
          <a:p>
            <a:r>
              <a:rPr kumimoji="1" lang="en-US" sz="1200" kern="1200" baseline="0" dirty="0" smtClean="0">
                <a:solidFill>
                  <a:schemeClr val="tx1"/>
                </a:solidFill>
                <a:latin typeface="Times New Roman" pitchFamily="-110" charset="0"/>
                <a:ea typeface="+mn-ea"/>
                <a:cs typeface="+mn-cs"/>
              </a:rPr>
              <a:t>it and provides pins for attachment to devices beyond the chip. A number of these</a:t>
            </a:r>
          </a:p>
          <a:p>
            <a:r>
              <a:rPr kumimoji="1" lang="en-US" sz="1200" kern="1200" baseline="0" dirty="0" smtClean="0">
                <a:solidFill>
                  <a:schemeClr val="tx1"/>
                </a:solidFill>
                <a:latin typeface="Times New Roman" pitchFamily="-110" charset="0"/>
                <a:ea typeface="+mn-ea"/>
                <a:cs typeface="+mn-cs"/>
              </a:rPr>
              <a:t>packages can then be interconnected on a printed circuit board to produce larger</a:t>
            </a:r>
          </a:p>
          <a:p>
            <a:r>
              <a:rPr kumimoji="1" lang="en-US" sz="1200" kern="1200" baseline="0" dirty="0" smtClean="0">
                <a:solidFill>
                  <a:schemeClr val="tx1"/>
                </a:solidFill>
                <a:latin typeface="Times New Roman" pitchFamily="-110" charset="0"/>
                <a:ea typeface="+mn-ea"/>
                <a:cs typeface="+mn-cs"/>
              </a:rPr>
              <a:t>and more complex circuits.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22</a:t>
            </a:fld>
            <a:endParaRPr lang="en-US" dirty="0"/>
          </a:p>
        </p:txBody>
      </p:sp>
    </p:spTree>
    <p:extLst>
      <p:ext uri="{BB962C8B-B14F-4D97-AF65-F5344CB8AC3E}">
        <p14:creationId xmlns:p14="http://schemas.microsoft.com/office/powerpoint/2010/main" val="1483159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Initially, only a few gates or memory cells could be reliably manufactured</a:t>
            </a:r>
          </a:p>
          <a:p>
            <a:r>
              <a:rPr kumimoji="1" lang="en-US" sz="1200" kern="1200" baseline="0" dirty="0" smtClean="0">
                <a:solidFill>
                  <a:schemeClr val="tx1"/>
                </a:solidFill>
                <a:latin typeface="Times New Roman" pitchFamily="-110" charset="0"/>
                <a:ea typeface="+mn-ea"/>
                <a:cs typeface="+mn-cs"/>
              </a:rPr>
              <a:t>and packaged together. These early integrated circuits are referred to as </a:t>
            </a:r>
            <a:r>
              <a:rPr kumimoji="1" lang="en-US" sz="1200" i="1" kern="1200" baseline="0" dirty="0" smtClean="0">
                <a:solidFill>
                  <a:schemeClr val="tx1"/>
                </a:solidFill>
                <a:latin typeface="Times New Roman" pitchFamily="-110" charset="0"/>
                <a:ea typeface="+mn-ea"/>
                <a:cs typeface="+mn-cs"/>
              </a:rPr>
              <a:t>small scale</a:t>
            </a:r>
          </a:p>
          <a:p>
            <a:r>
              <a:rPr kumimoji="1" lang="en-US" sz="1200" i="1" kern="1200" baseline="0" dirty="0" smtClean="0">
                <a:solidFill>
                  <a:schemeClr val="tx1"/>
                </a:solidFill>
                <a:latin typeface="Times New Roman" pitchFamily="-110" charset="0"/>
                <a:ea typeface="+mn-ea"/>
                <a:cs typeface="+mn-cs"/>
              </a:rPr>
              <a:t>Integration </a:t>
            </a:r>
            <a:r>
              <a:rPr kumimoji="1" lang="en-US" sz="1200" kern="1200" baseline="0" dirty="0" smtClean="0">
                <a:solidFill>
                  <a:schemeClr val="tx1"/>
                </a:solidFill>
                <a:latin typeface="Times New Roman" pitchFamily="-110" charset="0"/>
                <a:ea typeface="+mn-ea"/>
                <a:cs typeface="+mn-cs"/>
              </a:rPr>
              <a:t>(SSI). As time went on, it became possible to pack more and more</a:t>
            </a:r>
          </a:p>
          <a:p>
            <a:r>
              <a:rPr kumimoji="1" lang="en-US" sz="1200" kern="1200" baseline="0" dirty="0" smtClean="0">
                <a:solidFill>
                  <a:schemeClr val="tx1"/>
                </a:solidFill>
                <a:latin typeface="Times New Roman" pitchFamily="-110" charset="0"/>
                <a:ea typeface="+mn-ea"/>
                <a:cs typeface="+mn-cs"/>
              </a:rPr>
              <a:t>Components on the same chip. This growth in density is illustrated in Figure 2.8; it is</a:t>
            </a:r>
          </a:p>
          <a:p>
            <a:r>
              <a:rPr kumimoji="1" lang="en-US" sz="1200" kern="1200" baseline="0" dirty="0" smtClean="0">
                <a:solidFill>
                  <a:schemeClr val="tx1"/>
                </a:solidFill>
                <a:latin typeface="Times New Roman" pitchFamily="-110" charset="0"/>
                <a:ea typeface="+mn-ea"/>
                <a:cs typeface="+mn-cs"/>
              </a:rPr>
              <a:t>one of the most remarkable technological trends ever recorded. </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23</a:t>
            </a:fld>
            <a:endParaRPr lang="en-US" dirty="0"/>
          </a:p>
        </p:txBody>
      </p:sp>
    </p:spTree>
    <p:extLst>
      <p:ext uri="{BB962C8B-B14F-4D97-AF65-F5344CB8AC3E}">
        <p14:creationId xmlns:p14="http://schemas.microsoft.com/office/powerpoint/2010/main" val="267358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60E96-BBD6-D646-9A0C-7A699AC6A9BD}" type="slidenum">
              <a:rPr lang="en-US"/>
              <a:pPr/>
              <a:t>24</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Figure 2.8 reflects the famous Moore’s law, which was propounded by Gordon Moore, cofounder of</a:t>
            </a:r>
          </a:p>
          <a:p>
            <a:r>
              <a:rPr kumimoji="1" lang="en-US" sz="1200" kern="1200" baseline="0" dirty="0" smtClean="0">
                <a:solidFill>
                  <a:schemeClr val="tx1"/>
                </a:solidFill>
                <a:latin typeface="Times New Roman" pitchFamily="-110" charset="0"/>
                <a:ea typeface="+mn-ea"/>
                <a:cs typeface="+mn-cs"/>
              </a:rPr>
              <a:t>Intel, in 1965 [MOOR65]. Moore observed that the number of transistors that could</a:t>
            </a:r>
          </a:p>
          <a:p>
            <a:r>
              <a:rPr kumimoji="1" lang="en-US" sz="1200" kern="1200" baseline="0" dirty="0" smtClean="0">
                <a:solidFill>
                  <a:schemeClr val="tx1"/>
                </a:solidFill>
                <a:latin typeface="Times New Roman" pitchFamily="-110" charset="0"/>
                <a:ea typeface="+mn-ea"/>
                <a:cs typeface="+mn-cs"/>
              </a:rPr>
              <a:t>be put on a single chip was doubling every year and correctly predicted that this</a:t>
            </a:r>
          </a:p>
          <a:p>
            <a:r>
              <a:rPr kumimoji="1" lang="en-US" sz="1200" kern="1200" baseline="0" dirty="0" smtClean="0">
                <a:solidFill>
                  <a:schemeClr val="tx1"/>
                </a:solidFill>
                <a:latin typeface="Times New Roman" pitchFamily="-110" charset="0"/>
                <a:ea typeface="+mn-ea"/>
                <a:cs typeface="+mn-cs"/>
              </a:rPr>
              <a:t>pace would continue into the near future. To the surprise of many, including Moore,</a:t>
            </a:r>
          </a:p>
          <a:p>
            <a:r>
              <a:rPr kumimoji="1" lang="en-US" sz="1200" kern="1200" baseline="0" dirty="0" smtClean="0">
                <a:solidFill>
                  <a:schemeClr val="tx1"/>
                </a:solidFill>
                <a:latin typeface="Times New Roman" pitchFamily="-110" charset="0"/>
                <a:ea typeface="+mn-ea"/>
                <a:cs typeface="+mn-cs"/>
              </a:rPr>
              <a:t>the pace continued year after year and decade after decade. The pace slowed to a</a:t>
            </a:r>
          </a:p>
          <a:p>
            <a:r>
              <a:rPr kumimoji="1" lang="en-US" sz="1200" kern="1200" baseline="0" dirty="0" smtClean="0">
                <a:solidFill>
                  <a:schemeClr val="tx1"/>
                </a:solidFill>
                <a:latin typeface="Times New Roman" pitchFamily="-110" charset="0"/>
                <a:ea typeface="+mn-ea"/>
                <a:cs typeface="+mn-cs"/>
              </a:rPr>
              <a:t>doubling every 18 months in the 1970s but has sustained that rate ever since.</a:t>
            </a:r>
            <a:endParaRPr lang="en-US" dirty="0" smtClean="0"/>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consequences of Moore’s law are profound:</a:t>
            </a:r>
          </a:p>
          <a:p>
            <a:endParaRPr kumimoji="1" lang="en-US" sz="120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1. The cost of a chip has remained virtually unchanged during this period of</a:t>
            </a:r>
          </a:p>
          <a:p>
            <a:r>
              <a:rPr kumimoji="1" lang="en-US" sz="1200" kern="1200" baseline="0" dirty="0" smtClean="0">
                <a:solidFill>
                  <a:schemeClr val="tx1"/>
                </a:solidFill>
                <a:latin typeface="Times New Roman" pitchFamily="-110" charset="0"/>
                <a:ea typeface="+mn-ea"/>
                <a:cs typeface="+mn-cs"/>
              </a:rPr>
              <a:t>rapid growth in density. This means that the cost of computer logic and memory</a:t>
            </a:r>
          </a:p>
          <a:p>
            <a:r>
              <a:rPr kumimoji="1" lang="en-US" sz="1200" kern="1200" baseline="0" dirty="0" smtClean="0">
                <a:solidFill>
                  <a:schemeClr val="tx1"/>
                </a:solidFill>
                <a:latin typeface="Times New Roman" pitchFamily="-110" charset="0"/>
                <a:ea typeface="+mn-ea"/>
                <a:cs typeface="+mn-cs"/>
              </a:rPr>
              <a:t>circuitry has fallen at a dramatic rate.</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2. Because logic and memory elements are placed closer together on more</a:t>
            </a:r>
          </a:p>
          <a:p>
            <a:r>
              <a:rPr kumimoji="1" lang="en-US" sz="1200" kern="1200" baseline="0" dirty="0" smtClean="0">
                <a:solidFill>
                  <a:schemeClr val="tx1"/>
                </a:solidFill>
                <a:latin typeface="Times New Roman" pitchFamily="-110" charset="0"/>
                <a:ea typeface="+mn-ea"/>
                <a:cs typeface="+mn-cs"/>
              </a:rPr>
              <a:t>densely packed chips, the electrical path length is shortened, increasing</a:t>
            </a:r>
          </a:p>
          <a:p>
            <a:r>
              <a:rPr kumimoji="1" lang="en-US" sz="1200" kern="1200" baseline="0" dirty="0" smtClean="0">
                <a:solidFill>
                  <a:schemeClr val="tx1"/>
                </a:solidFill>
                <a:latin typeface="Times New Roman" pitchFamily="-110" charset="0"/>
                <a:ea typeface="+mn-ea"/>
                <a:cs typeface="+mn-cs"/>
              </a:rPr>
              <a:t>operating speed.</a:t>
            </a:r>
          </a:p>
          <a:p>
            <a:endParaRPr kumimoji="1" lang="en-US" sz="120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3. The computer becomes smaller, making it more convenient to place in a</a:t>
            </a:r>
          </a:p>
          <a:p>
            <a:r>
              <a:rPr kumimoji="1" lang="en-US" sz="1200" kern="1200" baseline="0" dirty="0" smtClean="0">
                <a:solidFill>
                  <a:schemeClr val="tx1"/>
                </a:solidFill>
                <a:latin typeface="Times New Roman" pitchFamily="-110" charset="0"/>
                <a:ea typeface="+mn-ea"/>
                <a:cs typeface="+mn-cs"/>
              </a:rPr>
              <a:t>variety of environments.</a:t>
            </a:r>
          </a:p>
          <a:p>
            <a:endParaRPr kumimoji="1" lang="en-US" sz="120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4. There is a reduction in power and cooling requirements.</a:t>
            </a:r>
          </a:p>
          <a:p>
            <a:endParaRPr kumimoji="1" lang="en-US" sz="1200" b="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5. The interconnections on the integrated circuit are much more reliable than</a:t>
            </a:r>
          </a:p>
          <a:p>
            <a:r>
              <a:rPr kumimoji="1" lang="en-US" sz="1200" kern="1200" baseline="0" dirty="0" smtClean="0">
                <a:solidFill>
                  <a:schemeClr val="tx1"/>
                </a:solidFill>
                <a:latin typeface="Times New Roman" pitchFamily="-110" charset="0"/>
                <a:ea typeface="+mn-ea"/>
                <a:cs typeface="+mn-cs"/>
              </a:rPr>
              <a:t>solder connections. With more circuitry on each chip, there are fewer interchip</a:t>
            </a:r>
          </a:p>
          <a:p>
            <a:r>
              <a:rPr kumimoji="1" lang="en-US" sz="1200" kern="1200" baseline="0" dirty="0" smtClean="0">
                <a:solidFill>
                  <a:schemeClr val="tx1"/>
                </a:solidFill>
                <a:latin typeface="Times New Roman" pitchFamily="-110" charset="0"/>
                <a:ea typeface="+mn-ea"/>
                <a:cs typeface="+mn-cs"/>
              </a:rPr>
              <a:t>connections.</a:t>
            </a:r>
            <a:endParaRPr lang="en-GB" dirty="0"/>
          </a:p>
        </p:txBody>
      </p:sp>
    </p:spTree>
    <p:extLst>
      <p:ext uri="{BB962C8B-B14F-4D97-AF65-F5344CB8AC3E}">
        <p14:creationId xmlns:p14="http://schemas.microsoft.com/office/powerpoint/2010/main" val="155339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kumimoji="1" lang="en-US" sz="1200" kern="1200" baseline="0" dirty="0" smtClean="0">
                <a:solidFill>
                  <a:schemeClr val="tx1"/>
                </a:solidFill>
                <a:latin typeface="Times New Roman" pitchFamily="-110" charset="0"/>
                <a:ea typeface="+mn-ea"/>
                <a:cs typeface="+mn-cs"/>
              </a:rPr>
              <a:t>By 1964, IBM had a firm grip on the computer market with</a:t>
            </a:r>
          </a:p>
          <a:p>
            <a:r>
              <a:rPr kumimoji="1" lang="en-US" sz="1200" kern="1200" baseline="0" dirty="0" smtClean="0">
                <a:solidFill>
                  <a:schemeClr val="tx1"/>
                </a:solidFill>
                <a:latin typeface="Times New Roman" pitchFamily="-110" charset="0"/>
                <a:ea typeface="+mn-ea"/>
                <a:cs typeface="+mn-cs"/>
              </a:rPr>
              <a:t>its 7000 series of machines. In that year, IBM announced the System/360, a new</a:t>
            </a:r>
          </a:p>
          <a:p>
            <a:r>
              <a:rPr kumimoji="1" lang="en-US" sz="1200" kern="1200" baseline="0" dirty="0" smtClean="0">
                <a:solidFill>
                  <a:schemeClr val="tx1"/>
                </a:solidFill>
                <a:latin typeface="Times New Roman" pitchFamily="-110" charset="0"/>
                <a:ea typeface="+mn-ea"/>
                <a:cs typeface="+mn-cs"/>
              </a:rPr>
              <a:t>family of computer products. Although the announcement itself was no surprise, it</a:t>
            </a:r>
          </a:p>
          <a:p>
            <a:r>
              <a:rPr kumimoji="1" lang="en-US" sz="1200" kern="1200" baseline="0" dirty="0" smtClean="0">
                <a:solidFill>
                  <a:schemeClr val="tx1"/>
                </a:solidFill>
                <a:latin typeface="Times New Roman" pitchFamily="-110" charset="0"/>
                <a:ea typeface="+mn-ea"/>
                <a:cs typeface="+mn-cs"/>
              </a:rPr>
              <a:t>contained some unpleasant news for current IBM customers: the 360 product line</a:t>
            </a:r>
          </a:p>
          <a:p>
            <a:r>
              <a:rPr kumimoji="1" lang="en-US" sz="1200" kern="1200" baseline="0" dirty="0" smtClean="0">
                <a:solidFill>
                  <a:schemeClr val="tx1"/>
                </a:solidFill>
                <a:latin typeface="Times New Roman" pitchFamily="-110" charset="0"/>
                <a:ea typeface="+mn-ea"/>
                <a:cs typeface="+mn-cs"/>
              </a:rPr>
              <a:t>was incompatible with older IBM machines. Thus, the transition to the 360 would be</a:t>
            </a:r>
          </a:p>
          <a:p>
            <a:r>
              <a:rPr kumimoji="1" lang="en-US" sz="1200" kern="1200" baseline="0" dirty="0" smtClean="0">
                <a:solidFill>
                  <a:schemeClr val="tx1"/>
                </a:solidFill>
                <a:latin typeface="Times New Roman" pitchFamily="-110" charset="0"/>
                <a:ea typeface="+mn-ea"/>
                <a:cs typeface="+mn-cs"/>
              </a:rPr>
              <a:t>difficult for the current customer base. This was a bold step by IBM, but one IBM felt</a:t>
            </a:r>
          </a:p>
          <a:p>
            <a:r>
              <a:rPr kumimoji="1" lang="en-US" sz="1200" kern="1200" baseline="0" dirty="0" smtClean="0">
                <a:solidFill>
                  <a:schemeClr val="tx1"/>
                </a:solidFill>
                <a:latin typeface="Times New Roman" pitchFamily="-110" charset="0"/>
                <a:ea typeface="+mn-ea"/>
                <a:cs typeface="+mn-cs"/>
              </a:rPr>
              <a:t>was necessary to break out of some of the constraints of the 7000 architecture and</a:t>
            </a:r>
          </a:p>
          <a:p>
            <a:r>
              <a:rPr kumimoji="1" lang="en-US" sz="1200" kern="1200" baseline="0" dirty="0" smtClean="0">
                <a:solidFill>
                  <a:schemeClr val="tx1"/>
                </a:solidFill>
                <a:latin typeface="Times New Roman" pitchFamily="-110" charset="0"/>
                <a:ea typeface="+mn-ea"/>
                <a:cs typeface="+mn-cs"/>
              </a:rPr>
              <a:t>to produce a system capable of evolving with the new integrated circuit technology</a:t>
            </a:r>
          </a:p>
          <a:p>
            <a:r>
              <a:rPr kumimoji="1" lang="en-US" sz="1200" kern="1200" baseline="0" dirty="0" smtClean="0">
                <a:solidFill>
                  <a:schemeClr val="tx1"/>
                </a:solidFill>
                <a:latin typeface="Times New Roman" pitchFamily="-110" charset="0"/>
                <a:ea typeface="+mn-ea"/>
                <a:cs typeface="+mn-cs"/>
              </a:rPr>
              <a:t>[PADE81, GIFF87]. The strategy paid off both financially and technically. The 360</a:t>
            </a:r>
          </a:p>
          <a:p>
            <a:r>
              <a:rPr kumimoji="1" lang="en-US" sz="1200" kern="1200" baseline="0" dirty="0" smtClean="0">
                <a:solidFill>
                  <a:schemeClr val="tx1"/>
                </a:solidFill>
                <a:latin typeface="Times New Roman" pitchFamily="-110" charset="0"/>
                <a:ea typeface="+mn-ea"/>
                <a:cs typeface="+mn-cs"/>
              </a:rPr>
              <a:t>was the success of the decade and cemented IBM as the overwhelmingly dominant</a:t>
            </a:r>
          </a:p>
          <a:p>
            <a:r>
              <a:rPr kumimoji="1" lang="en-US" sz="1200" kern="1200" baseline="0" dirty="0" smtClean="0">
                <a:solidFill>
                  <a:schemeClr val="tx1"/>
                </a:solidFill>
                <a:latin typeface="Times New Roman" pitchFamily="-110" charset="0"/>
                <a:ea typeface="+mn-ea"/>
                <a:cs typeface="+mn-cs"/>
              </a:rPr>
              <a:t>computer vendor, with a market share above 70%. And, with some modifications</a:t>
            </a:r>
          </a:p>
          <a:p>
            <a:r>
              <a:rPr kumimoji="1" lang="en-US" sz="1200" kern="1200" baseline="0" dirty="0" smtClean="0">
                <a:solidFill>
                  <a:schemeClr val="tx1"/>
                </a:solidFill>
                <a:latin typeface="Times New Roman" pitchFamily="-110" charset="0"/>
                <a:ea typeface="+mn-ea"/>
                <a:cs typeface="+mn-cs"/>
              </a:rPr>
              <a:t>and extensions, the architecture of the 360 remains to this day the architecture</a:t>
            </a:r>
          </a:p>
          <a:p>
            <a:r>
              <a:rPr kumimoji="1" lang="en-US" sz="1200" kern="1200" baseline="0" dirty="0" smtClean="0">
                <a:solidFill>
                  <a:schemeClr val="tx1"/>
                </a:solidFill>
                <a:latin typeface="Times New Roman" pitchFamily="-110" charset="0"/>
                <a:ea typeface="+mn-ea"/>
                <a:cs typeface="+mn-cs"/>
              </a:rPr>
              <a:t>of IBM’s mainframe computers. Examples using this architecture can be found</a:t>
            </a:r>
          </a:p>
          <a:p>
            <a:r>
              <a:rPr kumimoji="1" lang="en-US" sz="1200" kern="1200" baseline="0" dirty="0" smtClean="0">
                <a:solidFill>
                  <a:schemeClr val="tx1"/>
                </a:solidFill>
                <a:latin typeface="Times New Roman" pitchFamily="-110" charset="0"/>
                <a:ea typeface="+mn-ea"/>
                <a:cs typeface="+mn-cs"/>
              </a:rPr>
              <a:t>throughout this text.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System/360 was the industry’s first planned family of computers. The</a:t>
            </a:r>
          </a:p>
          <a:p>
            <a:r>
              <a:rPr kumimoji="1" lang="en-US" sz="1200" kern="1200" baseline="0" dirty="0" smtClean="0">
                <a:solidFill>
                  <a:schemeClr val="tx1"/>
                </a:solidFill>
                <a:latin typeface="Times New Roman" pitchFamily="-110" charset="0"/>
                <a:ea typeface="+mn-ea"/>
                <a:cs typeface="+mn-cs"/>
              </a:rPr>
              <a:t>family covered a wide range of performance and cost. Table 2.4 indicates some of</a:t>
            </a:r>
          </a:p>
          <a:p>
            <a:r>
              <a:rPr kumimoji="1" lang="en-US" sz="1200" kern="1200" baseline="0" dirty="0" smtClean="0">
                <a:solidFill>
                  <a:schemeClr val="tx1"/>
                </a:solidFill>
                <a:latin typeface="Times New Roman" pitchFamily="-110" charset="0"/>
                <a:ea typeface="+mn-ea"/>
                <a:cs typeface="+mn-cs"/>
              </a:rPr>
              <a:t>the key characteristics of the various models in 1965 (each member of the family is</a:t>
            </a:r>
          </a:p>
          <a:p>
            <a:r>
              <a:rPr kumimoji="1" lang="en-US" sz="1200" kern="1200" baseline="0" dirty="0" smtClean="0">
                <a:solidFill>
                  <a:schemeClr val="tx1"/>
                </a:solidFill>
                <a:latin typeface="Times New Roman" pitchFamily="-110" charset="0"/>
                <a:ea typeface="+mn-ea"/>
                <a:cs typeface="+mn-cs"/>
              </a:rPr>
              <a:t>distinguished by a model number). The models were compatible in the sense that</a:t>
            </a:r>
          </a:p>
          <a:p>
            <a:r>
              <a:rPr kumimoji="1" lang="en-US" sz="1200" kern="1200" baseline="0" dirty="0" smtClean="0">
                <a:solidFill>
                  <a:schemeClr val="tx1"/>
                </a:solidFill>
                <a:latin typeface="Times New Roman" pitchFamily="-110" charset="0"/>
                <a:ea typeface="+mn-ea"/>
                <a:cs typeface="+mn-cs"/>
              </a:rPr>
              <a:t>a program written for one model should be capable of being executed by another</a:t>
            </a:r>
          </a:p>
          <a:p>
            <a:r>
              <a:rPr kumimoji="1" lang="en-US" sz="1200" kern="1200" baseline="0" dirty="0" smtClean="0">
                <a:solidFill>
                  <a:schemeClr val="tx1"/>
                </a:solidFill>
                <a:latin typeface="Times New Roman" pitchFamily="-110" charset="0"/>
                <a:ea typeface="+mn-ea"/>
                <a:cs typeface="+mn-cs"/>
              </a:rPr>
              <a:t>model in the series, with only a difference in the time it takes to execute.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concept of a family of compatible computers was both novel and</a:t>
            </a:r>
          </a:p>
          <a:p>
            <a:r>
              <a:rPr kumimoji="1" lang="en-US" sz="1200" kern="1200" baseline="0" dirty="0" smtClean="0">
                <a:solidFill>
                  <a:schemeClr val="tx1"/>
                </a:solidFill>
                <a:latin typeface="Times New Roman" pitchFamily="-110" charset="0"/>
                <a:ea typeface="+mn-ea"/>
                <a:cs typeface="+mn-cs"/>
              </a:rPr>
              <a:t>extremely successful. A customer with modest requirements and a budget to match</a:t>
            </a:r>
          </a:p>
          <a:p>
            <a:r>
              <a:rPr kumimoji="1" lang="en-US" sz="1200" kern="1200" baseline="0" dirty="0" smtClean="0">
                <a:solidFill>
                  <a:schemeClr val="tx1"/>
                </a:solidFill>
                <a:latin typeface="Times New Roman" pitchFamily="-110" charset="0"/>
                <a:ea typeface="+mn-ea"/>
                <a:cs typeface="+mn-cs"/>
              </a:rPr>
              <a:t>could start with the relatively inexpensive Model 30. Later, if the customer’s needs</a:t>
            </a:r>
          </a:p>
          <a:p>
            <a:r>
              <a:rPr kumimoji="1" lang="en-US" sz="1200" kern="1200" baseline="0" dirty="0" smtClean="0">
                <a:solidFill>
                  <a:schemeClr val="tx1"/>
                </a:solidFill>
                <a:latin typeface="Times New Roman" pitchFamily="-110" charset="0"/>
                <a:ea typeface="+mn-ea"/>
                <a:cs typeface="+mn-cs"/>
              </a:rPr>
              <a:t>grew, it was possible to upgrade to a faster machine with more memory without</a:t>
            </a:r>
          </a:p>
          <a:p>
            <a:r>
              <a:rPr kumimoji="1" lang="en-US" sz="1200" kern="1200" baseline="0" dirty="0" smtClean="0">
                <a:solidFill>
                  <a:schemeClr val="tx1"/>
                </a:solidFill>
                <a:latin typeface="Times New Roman" pitchFamily="-110" charset="0"/>
                <a:ea typeface="+mn-ea"/>
                <a:cs typeface="+mn-cs"/>
              </a:rPr>
              <a:t>sacrificing the investment in already-developed software. The characteristics of a</a:t>
            </a:r>
          </a:p>
          <a:p>
            <a:r>
              <a:rPr kumimoji="1" lang="en-US" sz="1200" kern="1200" baseline="0" dirty="0" smtClean="0">
                <a:solidFill>
                  <a:schemeClr val="tx1"/>
                </a:solidFill>
                <a:latin typeface="Times New Roman" pitchFamily="-110" charset="0"/>
                <a:ea typeface="+mn-ea"/>
                <a:cs typeface="+mn-cs"/>
              </a:rPr>
              <a:t>family are as follows: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Similar or identical instruction set: </a:t>
            </a:r>
            <a:r>
              <a:rPr kumimoji="1" lang="en-US" sz="1200" b="0" kern="1200" baseline="0" dirty="0" smtClean="0">
                <a:solidFill>
                  <a:schemeClr val="tx1"/>
                </a:solidFill>
                <a:latin typeface="Times New Roman" pitchFamily="-110" charset="0"/>
                <a:ea typeface="+mn-ea"/>
                <a:cs typeface="+mn-cs"/>
              </a:rPr>
              <a:t>In many cases, the exact same set of machine</a:t>
            </a:r>
          </a:p>
          <a:p>
            <a:r>
              <a:rPr kumimoji="1" lang="en-US" sz="1200" kern="1200" baseline="0" dirty="0" smtClean="0">
                <a:solidFill>
                  <a:schemeClr val="tx1"/>
                </a:solidFill>
                <a:latin typeface="Times New Roman" pitchFamily="-110" charset="0"/>
                <a:ea typeface="+mn-ea"/>
                <a:cs typeface="+mn-cs"/>
              </a:rPr>
              <a:t>instructions is supported on all members of the family. Thus, a program that</a:t>
            </a:r>
          </a:p>
          <a:p>
            <a:r>
              <a:rPr kumimoji="1" lang="en-US" sz="1200" kern="1200" baseline="0" dirty="0" smtClean="0">
                <a:solidFill>
                  <a:schemeClr val="tx1"/>
                </a:solidFill>
                <a:latin typeface="Times New Roman" pitchFamily="-110" charset="0"/>
                <a:ea typeface="+mn-ea"/>
                <a:cs typeface="+mn-cs"/>
              </a:rPr>
              <a:t>executes on one machine will also execute on any other. In some cases, the</a:t>
            </a:r>
          </a:p>
          <a:p>
            <a:r>
              <a:rPr kumimoji="1" lang="en-US" sz="1200" kern="1200" baseline="0" dirty="0" smtClean="0">
                <a:solidFill>
                  <a:schemeClr val="tx1"/>
                </a:solidFill>
                <a:latin typeface="Times New Roman" pitchFamily="-110" charset="0"/>
                <a:ea typeface="+mn-ea"/>
                <a:cs typeface="+mn-cs"/>
              </a:rPr>
              <a:t>lower end of the family has an instruction set that is a subset of that of the top</a:t>
            </a:r>
          </a:p>
          <a:p>
            <a:r>
              <a:rPr kumimoji="1" lang="en-US" sz="1200" kern="1200" baseline="0" dirty="0" smtClean="0">
                <a:solidFill>
                  <a:schemeClr val="tx1"/>
                </a:solidFill>
                <a:latin typeface="Times New Roman" pitchFamily="-110" charset="0"/>
                <a:ea typeface="+mn-ea"/>
                <a:cs typeface="+mn-cs"/>
              </a:rPr>
              <a:t>end of the family. This means that programs can move up but not down.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Similar or identical operating system: </a:t>
            </a:r>
            <a:r>
              <a:rPr kumimoji="1" lang="en-US" sz="1200" b="0" kern="1200" baseline="0" dirty="0" smtClean="0">
                <a:solidFill>
                  <a:schemeClr val="tx1"/>
                </a:solidFill>
                <a:latin typeface="Times New Roman" pitchFamily="-110" charset="0"/>
                <a:ea typeface="+mn-ea"/>
                <a:cs typeface="+mn-cs"/>
              </a:rPr>
              <a:t>The same basic operating system is</a:t>
            </a:r>
          </a:p>
          <a:p>
            <a:r>
              <a:rPr kumimoji="1" lang="en-US" sz="1200" b="0" kern="1200" baseline="0" dirty="0" smtClean="0">
                <a:solidFill>
                  <a:schemeClr val="tx1"/>
                </a:solidFill>
                <a:latin typeface="Times New Roman" pitchFamily="-110" charset="0"/>
                <a:ea typeface="+mn-ea"/>
                <a:cs typeface="+mn-cs"/>
              </a:rPr>
              <a:t>available for all family members. In some cases, additional features are added</a:t>
            </a:r>
          </a:p>
          <a:p>
            <a:r>
              <a:rPr kumimoji="1" lang="en-US" sz="1200" kern="1200" baseline="0" dirty="0" smtClean="0">
                <a:solidFill>
                  <a:schemeClr val="tx1"/>
                </a:solidFill>
                <a:latin typeface="Times New Roman" pitchFamily="-110" charset="0"/>
                <a:ea typeface="+mn-ea"/>
                <a:cs typeface="+mn-cs"/>
              </a:rPr>
              <a:t>to the higher-end members.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Increasing speed: </a:t>
            </a:r>
            <a:r>
              <a:rPr kumimoji="1" lang="en-US" sz="1200" b="0" kern="1200" baseline="0" dirty="0" smtClean="0">
                <a:solidFill>
                  <a:schemeClr val="tx1"/>
                </a:solidFill>
                <a:latin typeface="Times New Roman" pitchFamily="-110" charset="0"/>
                <a:ea typeface="+mn-ea"/>
                <a:cs typeface="+mn-cs"/>
              </a:rPr>
              <a:t>The rate of instruction execution increases in going from</a:t>
            </a:r>
          </a:p>
          <a:p>
            <a:r>
              <a:rPr kumimoji="1" lang="en-US" sz="1200" b="0" kern="1200" baseline="0" dirty="0" smtClean="0">
                <a:solidFill>
                  <a:schemeClr val="tx1"/>
                </a:solidFill>
                <a:latin typeface="Times New Roman" pitchFamily="-110" charset="0"/>
                <a:ea typeface="+mn-ea"/>
                <a:cs typeface="+mn-cs"/>
              </a:rPr>
              <a:t>lower to higher family members.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Increasing number of I /O ports: </a:t>
            </a:r>
            <a:r>
              <a:rPr kumimoji="1" lang="en-US" sz="1200" b="0" kern="1200" baseline="0" dirty="0" smtClean="0">
                <a:solidFill>
                  <a:schemeClr val="tx1"/>
                </a:solidFill>
                <a:latin typeface="Times New Roman" pitchFamily="-110" charset="0"/>
                <a:ea typeface="+mn-ea"/>
                <a:cs typeface="+mn-cs"/>
              </a:rPr>
              <a:t>The number of I/O ports increases in going</a:t>
            </a:r>
          </a:p>
          <a:p>
            <a:r>
              <a:rPr kumimoji="1" lang="en-US" sz="1200" b="0" kern="1200" baseline="0" dirty="0" smtClean="0">
                <a:solidFill>
                  <a:schemeClr val="tx1"/>
                </a:solidFill>
                <a:latin typeface="Times New Roman" pitchFamily="-110" charset="0"/>
                <a:ea typeface="+mn-ea"/>
                <a:cs typeface="+mn-cs"/>
              </a:rPr>
              <a:t>from lower to higher family members.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Increasing memory size: </a:t>
            </a:r>
            <a:r>
              <a:rPr kumimoji="1" lang="en-US" sz="1200" b="0" kern="1200" baseline="0" dirty="0" smtClean="0">
                <a:solidFill>
                  <a:schemeClr val="tx1"/>
                </a:solidFill>
                <a:latin typeface="Times New Roman" pitchFamily="-110" charset="0"/>
                <a:ea typeface="+mn-ea"/>
                <a:cs typeface="+mn-cs"/>
              </a:rPr>
              <a:t>The size of main memory increases in going from</a:t>
            </a:r>
          </a:p>
          <a:p>
            <a:r>
              <a:rPr kumimoji="1" lang="en-US" sz="1200" b="0" kern="1200" baseline="0" dirty="0" smtClean="0">
                <a:solidFill>
                  <a:schemeClr val="tx1"/>
                </a:solidFill>
                <a:latin typeface="Times New Roman" pitchFamily="-110" charset="0"/>
                <a:ea typeface="+mn-ea"/>
                <a:cs typeface="+mn-cs"/>
              </a:rPr>
              <a:t>lower to higher family members.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Increasing cost: </a:t>
            </a:r>
            <a:r>
              <a:rPr kumimoji="1" lang="en-US" sz="1200" b="0" kern="1200" baseline="0" dirty="0" smtClean="0">
                <a:solidFill>
                  <a:schemeClr val="tx1"/>
                </a:solidFill>
                <a:latin typeface="Times New Roman" pitchFamily="-110" charset="0"/>
                <a:ea typeface="+mn-ea"/>
                <a:cs typeface="+mn-cs"/>
              </a:rPr>
              <a:t>At a given point in time, the cost of a system increases in going</a:t>
            </a:r>
          </a:p>
          <a:p>
            <a:r>
              <a:rPr kumimoji="1" lang="en-US" sz="1200" b="0" kern="1200" baseline="0" dirty="0" smtClean="0">
                <a:solidFill>
                  <a:schemeClr val="tx1"/>
                </a:solidFill>
                <a:latin typeface="Times New Roman" pitchFamily="-110" charset="0"/>
                <a:ea typeface="+mn-ea"/>
                <a:cs typeface="+mn-cs"/>
              </a:rPr>
              <a:t>from lower to higher family members.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How could such a family concept be implemented? Differences were achieved</a:t>
            </a:r>
          </a:p>
          <a:p>
            <a:r>
              <a:rPr kumimoji="1" lang="en-US" sz="1200" kern="1200" baseline="0" dirty="0" smtClean="0">
                <a:solidFill>
                  <a:schemeClr val="tx1"/>
                </a:solidFill>
                <a:latin typeface="Times New Roman" pitchFamily="-110" charset="0"/>
                <a:ea typeface="+mn-ea"/>
                <a:cs typeface="+mn-cs"/>
              </a:rPr>
              <a:t>based on three factors: basic speed, size, and degree of simultaneity [STEV64]. For</a:t>
            </a:r>
          </a:p>
          <a:p>
            <a:r>
              <a:rPr kumimoji="1" lang="en-US" sz="1200" kern="1200" baseline="0" dirty="0" smtClean="0">
                <a:solidFill>
                  <a:schemeClr val="tx1"/>
                </a:solidFill>
                <a:latin typeface="Times New Roman" pitchFamily="-110" charset="0"/>
                <a:ea typeface="+mn-ea"/>
                <a:cs typeface="+mn-cs"/>
              </a:rPr>
              <a:t>example, greater speed in the execution of a given instruction could be gained by</a:t>
            </a:r>
          </a:p>
          <a:p>
            <a:r>
              <a:rPr kumimoji="1" lang="en-US" sz="1200" kern="1200" baseline="0" dirty="0" smtClean="0">
                <a:solidFill>
                  <a:schemeClr val="tx1"/>
                </a:solidFill>
                <a:latin typeface="Times New Roman" pitchFamily="-110" charset="0"/>
                <a:ea typeface="+mn-ea"/>
                <a:cs typeface="+mn-cs"/>
              </a:rPr>
              <a:t>the use of more complex circuitry in the ALU, allowing suboperations to be carried</a:t>
            </a:r>
          </a:p>
          <a:p>
            <a:r>
              <a:rPr kumimoji="1" lang="en-US" sz="1200" kern="1200" baseline="0" dirty="0" smtClean="0">
                <a:solidFill>
                  <a:schemeClr val="tx1"/>
                </a:solidFill>
                <a:latin typeface="Times New Roman" pitchFamily="-110" charset="0"/>
                <a:ea typeface="+mn-ea"/>
                <a:cs typeface="+mn-cs"/>
              </a:rPr>
              <a:t>out in parallel. Another way of increasing speed was to increase the width of the</a:t>
            </a:r>
          </a:p>
          <a:p>
            <a:r>
              <a:rPr kumimoji="1" lang="en-US" sz="1200" kern="1200" baseline="0" dirty="0" smtClean="0">
                <a:solidFill>
                  <a:schemeClr val="tx1"/>
                </a:solidFill>
                <a:latin typeface="Times New Roman" pitchFamily="-110" charset="0"/>
                <a:ea typeface="+mn-ea"/>
                <a:cs typeface="+mn-cs"/>
              </a:rPr>
              <a:t>data path between main memory and the CPU. On the Model 30, only 1 byte (8 bits)</a:t>
            </a:r>
          </a:p>
          <a:p>
            <a:r>
              <a:rPr kumimoji="1" lang="en-US" sz="1200" kern="1200" baseline="0" dirty="0" smtClean="0">
                <a:solidFill>
                  <a:schemeClr val="tx1"/>
                </a:solidFill>
                <a:latin typeface="Times New Roman" pitchFamily="-110" charset="0"/>
                <a:ea typeface="+mn-ea"/>
                <a:cs typeface="+mn-cs"/>
              </a:rPr>
              <a:t>could be fetched from main memory at a time, whereas 8 bytes could be fetched at</a:t>
            </a:r>
          </a:p>
          <a:p>
            <a:r>
              <a:rPr kumimoji="1" lang="en-US" sz="1200" kern="1200" baseline="0" dirty="0" smtClean="0">
                <a:solidFill>
                  <a:schemeClr val="tx1"/>
                </a:solidFill>
                <a:latin typeface="Times New Roman" pitchFamily="-110" charset="0"/>
                <a:ea typeface="+mn-ea"/>
                <a:cs typeface="+mn-cs"/>
              </a:rPr>
              <a:t>a time on the Model 75.</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System/360 not only dictated the future course of IBM but also had a</a:t>
            </a:r>
          </a:p>
          <a:p>
            <a:r>
              <a:rPr kumimoji="1" lang="en-US" sz="1200" kern="1200" baseline="0" dirty="0" smtClean="0">
                <a:solidFill>
                  <a:schemeClr val="tx1"/>
                </a:solidFill>
                <a:latin typeface="Times New Roman" pitchFamily="-110" charset="0"/>
                <a:ea typeface="+mn-ea"/>
                <a:cs typeface="+mn-cs"/>
              </a:rPr>
              <a:t>profound impact on the entire industry. Many of its features have become standard</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25</a:t>
            </a:fld>
            <a:endParaRPr lang="en-US" dirty="0"/>
          </a:p>
        </p:txBody>
      </p:sp>
    </p:spTree>
    <p:extLst>
      <p:ext uri="{BB962C8B-B14F-4D97-AF65-F5344CB8AC3E}">
        <p14:creationId xmlns:p14="http://schemas.microsoft.com/office/powerpoint/2010/main" val="259437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110" charset="0"/>
                <a:ea typeface="+mn-ea"/>
                <a:cs typeface="+mn-cs"/>
              </a:rPr>
              <a:t>In the same year that IBM shipped its first System/360,</a:t>
            </a:r>
          </a:p>
          <a:p>
            <a:r>
              <a:rPr kumimoji="1" lang="en-US" sz="1200" kern="1200" baseline="0" dirty="0" smtClean="0">
                <a:solidFill>
                  <a:schemeClr val="tx1"/>
                </a:solidFill>
                <a:latin typeface="Times New Roman" pitchFamily="-110" charset="0"/>
                <a:ea typeface="+mn-ea"/>
                <a:cs typeface="+mn-cs"/>
              </a:rPr>
              <a:t>another momentous first shipment occurred: PDP-8 from Digital Equipment</a:t>
            </a:r>
          </a:p>
          <a:p>
            <a:r>
              <a:rPr kumimoji="1" lang="en-US" sz="1200" kern="1200" baseline="0" dirty="0" smtClean="0">
                <a:solidFill>
                  <a:schemeClr val="tx1"/>
                </a:solidFill>
                <a:latin typeface="Times New Roman" pitchFamily="-110" charset="0"/>
                <a:ea typeface="+mn-ea"/>
                <a:cs typeface="+mn-cs"/>
              </a:rPr>
              <a:t>Corporation (DEC). At a time when the average computer required an air conditioned</a:t>
            </a:r>
          </a:p>
          <a:p>
            <a:r>
              <a:rPr kumimoji="1" lang="en-US" sz="1200" kern="1200" baseline="0" dirty="0" smtClean="0">
                <a:solidFill>
                  <a:schemeClr val="tx1"/>
                </a:solidFill>
                <a:latin typeface="Times New Roman" pitchFamily="-110" charset="0"/>
                <a:ea typeface="+mn-ea"/>
                <a:cs typeface="+mn-cs"/>
              </a:rPr>
              <a:t>room, the PDP-8 (dubbed a minicomputer by the industry, after the</a:t>
            </a:r>
          </a:p>
          <a:p>
            <a:r>
              <a:rPr kumimoji="1" lang="en-US" sz="1200" kern="1200" baseline="0" dirty="0" smtClean="0">
                <a:solidFill>
                  <a:schemeClr val="tx1"/>
                </a:solidFill>
                <a:latin typeface="Times New Roman" pitchFamily="-110" charset="0"/>
                <a:ea typeface="+mn-ea"/>
                <a:cs typeface="+mn-cs"/>
              </a:rPr>
              <a:t>miniskirt of the day) was small enough that it could be placed on top of a lab</a:t>
            </a:r>
          </a:p>
          <a:p>
            <a:r>
              <a:rPr kumimoji="1" lang="en-US" sz="1200" kern="1200" baseline="0" dirty="0" smtClean="0">
                <a:solidFill>
                  <a:schemeClr val="tx1"/>
                </a:solidFill>
                <a:latin typeface="Times New Roman" pitchFamily="-110" charset="0"/>
                <a:ea typeface="+mn-ea"/>
                <a:cs typeface="+mn-cs"/>
              </a:rPr>
              <a:t>bench or be built into other equipment. It could not do everything the mainframe</a:t>
            </a:r>
          </a:p>
          <a:p>
            <a:r>
              <a:rPr kumimoji="1" lang="en-US" sz="1200" kern="1200" baseline="0" dirty="0" smtClean="0">
                <a:solidFill>
                  <a:schemeClr val="tx1"/>
                </a:solidFill>
                <a:latin typeface="Times New Roman" pitchFamily="-110" charset="0"/>
                <a:ea typeface="+mn-ea"/>
                <a:cs typeface="+mn-cs"/>
              </a:rPr>
              <a:t>could, but at $16,000, it was cheap enough for each lab technician to have one.</a:t>
            </a:r>
          </a:p>
          <a:p>
            <a:r>
              <a:rPr kumimoji="1" lang="en-US" sz="1200" kern="1200" baseline="0" dirty="0" smtClean="0">
                <a:solidFill>
                  <a:schemeClr val="tx1"/>
                </a:solidFill>
                <a:latin typeface="Times New Roman" pitchFamily="-110" charset="0"/>
                <a:ea typeface="+mn-ea"/>
                <a:cs typeface="+mn-cs"/>
              </a:rPr>
              <a:t>In contrast, the System/360 series of mainframe computers introduced just a few</a:t>
            </a:r>
          </a:p>
          <a:p>
            <a:r>
              <a:rPr kumimoji="1" lang="en-US" sz="1200" kern="1200" baseline="0" dirty="0" smtClean="0">
                <a:solidFill>
                  <a:schemeClr val="tx1"/>
                </a:solidFill>
                <a:latin typeface="Times New Roman" pitchFamily="-110" charset="0"/>
                <a:ea typeface="+mn-ea"/>
                <a:cs typeface="+mn-cs"/>
              </a:rPr>
              <a:t>months before cost hundreds of thousands of dollars.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low cost and small size of the PDP-8 enabled another manufacturer to</a:t>
            </a:r>
          </a:p>
          <a:p>
            <a:r>
              <a:rPr kumimoji="1" lang="en-US" sz="1200" kern="1200" baseline="0" dirty="0" smtClean="0">
                <a:solidFill>
                  <a:schemeClr val="tx1"/>
                </a:solidFill>
                <a:latin typeface="Times New Roman" pitchFamily="-110" charset="0"/>
                <a:ea typeface="+mn-ea"/>
                <a:cs typeface="+mn-cs"/>
              </a:rPr>
              <a:t>purchase a PDP-8 and integrate it into a total system for resale. These other manufacturers</a:t>
            </a:r>
          </a:p>
          <a:p>
            <a:r>
              <a:rPr kumimoji="1" lang="en-US" sz="1200" kern="1200" baseline="0" dirty="0" smtClean="0">
                <a:solidFill>
                  <a:schemeClr val="tx1"/>
                </a:solidFill>
                <a:latin typeface="Times New Roman" pitchFamily="-110" charset="0"/>
                <a:ea typeface="+mn-ea"/>
                <a:cs typeface="+mn-cs"/>
              </a:rPr>
              <a:t>came to be known as </a:t>
            </a:r>
            <a:r>
              <a:rPr kumimoji="1" lang="en-US" sz="1200" b="1" kern="1200" baseline="0" dirty="0" smtClean="0">
                <a:solidFill>
                  <a:schemeClr val="tx1"/>
                </a:solidFill>
                <a:latin typeface="Times New Roman" pitchFamily="-110" charset="0"/>
                <a:ea typeface="+mn-ea"/>
                <a:cs typeface="+mn-cs"/>
              </a:rPr>
              <a:t>original equipment manufacturers (OEMs), </a:t>
            </a:r>
            <a:r>
              <a:rPr kumimoji="1" lang="en-US" sz="1200" b="0" kern="1200" baseline="0" dirty="0" smtClean="0">
                <a:solidFill>
                  <a:schemeClr val="tx1"/>
                </a:solidFill>
                <a:latin typeface="Times New Roman" pitchFamily="-110" charset="0"/>
                <a:ea typeface="+mn-ea"/>
                <a:cs typeface="+mn-cs"/>
              </a:rPr>
              <a:t>and the</a:t>
            </a:r>
          </a:p>
          <a:p>
            <a:r>
              <a:rPr kumimoji="1" lang="en-US" sz="1200" kern="1200" baseline="0" dirty="0" smtClean="0">
                <a:solidFill>
                  <a:schemeClr val="tx1"/>
                </a:solidFill>
                <a:latin typeface="Times New Roman" pitchFamily="-110" charset="0"/>
                <a:ea typeface="+mn-ea"/>
                <a:cs typeface="+mn-cs"/>
              </a:rPr>
              <a:t>OEM market became and remains a major segment of the computer marketplace.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PDP-8 was an immediate hit and made DEC’s fortune. This machine</a:t>
            </a:r>
          </a:p>
          <a:p>
            <a:r>
              <a:rPr kumimoji="1" lang="en-US" sz="1200" kern="1200" baseline="0" dirty="0" smtClean="0">
                <a:solidFill>
                  <a:schemeClr val="tx1"/>
                </a:solidFill>
                <a:latin typeface="Times New Roman" pitchFamily="-110" charset="0"/>
                <a:ea typeface="+mn-ea"/>
                <a:cs typeface="+mn-cs"/>
              </a:rPr>
              <a:t>and other members of the PDP-8 family that followed it (see Table 2.5) achieved</a:t>
            </a:r>
          </a:p>
          <a:p>
            <a:r>
              <a:rPr kumimoji="1" lang="en-US" sz="1200" kern="1200" baseline="0" dirty="0" smtClean="0">
                <a:solidFill>
                  <a:schemeClr val="tx1"/>
                </a:solidFill>
                <a:latin typeface="Times New Roman" pitchFamily="-110" charset="0"/>
                <a:ea typeface="+mn-ea"/>
                <a:cs typeface="+mn-cs"/>
              </a:rPr>
              <a:t>a production status formerly reserved for IBM computers, with about 50,000</a:t>
            </a:r>
          </a:p>
          <a:p>
            <a:r>
              <a:rPr kumimoji="1" lang="en-US" sz="1200" kern="1200" baseline="0" dirty="0" smtClean="0">
                <a:solidFill>
                  <a:schemeClr val="tx1"/>
                </a:solidFill>
                <a:latin typeface="Times New Roman" pitchFamily="-110" charset="0"/>
                <a:ea typeface="+mn-ea"/>
                <a:cs typeface="+mn-cs"/>
              </a:rPr>
              <a:t>machines sold over the next dozen years. As DEC’s official history puts it, the</a:t>
            </a:r>
          </a:p>
          <a:p>
            <a:r>
              <a:rPr kumimoji="1" lang="en-US" sz="1200" kern="1200" baseline="0" dirty="0" smtClean="0">
                <a:solidFill>
                  <a:schemeClr val="tx1"/>
                </a:solidFill>
                <a:latin typeface="Times New Roman" pitchFamily="-110" charset="0"/>
                <a:ea typeface="+mn-ea"/>
                <a:cs typeface="+mn-cs"/>
              </a:rPr>
              <a:t>PDP-8 “ established the concept of minicomputers, leading the way to a multibillion</a:t>
            </a:r>
          </a:p>
          <a:p>
            <a:r>
              <a:rPr kumimoji="1" lang="en-US" sz="1200" kern="1200" baseline="0" dirty="0" smtClean="0">
                <a:solidFill>
                  <a:schemeClr val="tx1"/>
                </a:solidFill>
                <a:latin typeface="Times New Roman" pitchFamily="-110" charset="0"/>
                <a:ea typeface="+mn-ea"/>
                <a:cs typeface="+mn-cs"/>
              </a:rPr>
              <a:t>dollar industry.” It also established DEC as the number one minicomputer vendor,</a:t>
            </a:r>
          </a:p>
          <a:p>
            <a:r>
              <a:rPr kumimoji="1" lang="en-US" sz="1200" kern="1200" baseline="0" dirty="0" smtClean="0">
                <a:solidFill>
                  <a:schemeClr val="tx1"/>
                </a:solidFill>
                <a:latin typeface="Times New Roman" pitchFamily="-110" charset="0"/>
                <a:ea typeface="+mn-ea"/>
                <a:cs typeface="+mn-cs"/>
              </a:rPr>
              <a:t>and, by the time the PDP-8 had reached the end of its useful life, DEC was the</a:t>
            </a:r>
          </a:p>
          <a:p>
            <a:r>
              <a:rPr kumimoji="1" lang="en-US" sz="1200" kern="1200" baseline="0" dirty="0" smtClean="0">
                <a:solidFill>
                  <a:schemeClr val="tx1"/>
                </a:solidFill>
                <a:latin typeface="Times New Roman" pitchFamily="-110" charset="0"/>
                <a:ea typeface="+mn-ea"/>
                <a:cs typeface="+mn-cs"/>
              </a:rPr>
              <a:t>number two computer manufacturer, behind IBM.</a:t>
            </a:r>
          </a:p>
          <a:p>
            <a:endParaRPr kumimoji="1" lang="en-US" sz="1200" kern="1200" baseline="0" dirty="0" smtClean="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26</a:t>
            </a:fld>
            <a:endParaRPr lang="en-US" dirty="0"/>
          </a:p>
        </p:txBody>
      </p:sp>
    </p:spTree>
    <p:extLst>
      <p:ext uri="{BB962C8B-B14F-4D97-AF65-F5344CB8AC3E}">
        <p14:creationId xmlns:p14="http://schemas.microsoft.com/office/powerpoint/2010/main" val="3397301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CBC27-C47F-FE4C-AAB2-D4E8A3D6C6BF}" type="slidenum">
              <a:rPr lang="en-US"/>
              <a:pPr/>
              <a:t>27</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In contrast to the central-switched architecture (Figure 2.5) used by IBM on</a:t>
            </a:r>
          </a:p>
          <a:p>
            <a:r>
              <a:rPr kumimoji="1" lang="en-US" sz="1200" kern="1200" baseline="0" dirty="0" smtClean="0">
                <a:solidFill>
                  <a:schemeClr val="tx1"/>
                </a:solidFill>
                <a:latin typeface="Times New Roman" pitchFamily="-110" charset="0"/>
                <a:ea typeface="+mn-ea"/>
                <a:cs typeface="+mn-cs"/>
              </a:rPr>
              <a:t>its 700/7000 and 360 systems, later models of the PDP-8 used a structure that is</a:t>
            </a:r>
          </a:p>
          <a:p>
            <a:r>
              <a:rPr kumimoji="1" lang="en-US" sz="1200" kern="1200" baseline="0" dirty="0" smtClean="0">
                <a:solidFill>
                  <a:schemeClr val="tx1"/>
                </a:solidFill>
                <a:latin typeface="Times New Roman" pitchFamily="-110" charset="0"/>
                <a:ea typeface="+mn-ea"/>
                <a:cs typeface="+mn-cs"/>
              </a:rPr>
              <a:t>now virtually universal for microcomputers: the bus structure. This is illustrated</a:t>
            </a:r>
          </a:p>
          <a:p>
            <a:r>
              <a:rPr kumimoji="1" lang="en-US" sz="1200" kern="1200" baseline="0" dirty="0" smtClean="0">
                <a:solidFill>
                  <a:schemeClr val="tx1"/>
                </a:solidFill>
                <a:latin typeface="Times New Roman" pitchFamily="-110" charset="0"/>
                <a:ea typeface="+mn-ea"/>
                <a:cs typeface="+mn-cs"/>
              </a:rPr>
              <a:t>in Figure 2.9. The PDP-8 bus, called the Omnibus, consists of 96 separate signal</a:t>
            </a:r>
          </a:p>
          <a:p>
            <a:r>
              <a:rPr kumimoji="1" lang="en-US" sz="1200" kern="1200" baseline="0" dirty="0" smtClean="0">
                <a:solidFill>
                  <a:schemeClr val="tx1"/>
                </a:solidFill>
                <a:latin typeface="Times New Roman" pitchFamily="-110" charset="0"/>
                <a:ea typeface="+mn-ea"/>
                <a:cs typeface="+mn-cs"/>
              </a:rPr>
              <a:t>paths, used to carry control, address, and data signals. Because all system components</a:t>
            </a:r>
          </a:p>
          <a:p>
            <a:r>
              <a:rPr kumimoji="1" lang="en-US" sz="1200" kern="1200" baseline="0" dirty="0" smtClean="0">
                <a:solidFill>
                  <a:schemeClr val="tx1"/>
                </a:solidFill>
                <a:latin typeface="Times New Roman" pitchFamily="-110" charset="0"/>
                <a:ea typeface="+mn-ea"/>
                <a:cs typeface="+mn-cs"/>
              </a:rPr>
              <a:t>share a common set of signal paths, their use can be controlled by the CPU.</a:t>
            </a:r>
          </a:p>
          <a:p>
            <a:r>
              <a:rPr kumimoji="1" lang="en-US" sz="1200" kern="1200" baseline="0" dirty="0" smtClean="0">
                <a:solidFill>
                  <a:schemeClr val="tx1"/>
                </a:solidFill>
                <a:latin typeface="Times New Roman" pitchFamily="-110" charset="0"/>
                <a:ea typeface="+mn-ea"/>
                <a:cs typeface="+mn-cs"/>
              </a:rPr>
              <a:t>This architecture is highly flexible, allowing modules to be plugged into the bus to</a:t>
            </a:r>
          </a:p>
          <a:p>
            <a:r>
              <a:rPr kumimoji="1" lang="en-US" sz="1200" kern="1200" baseline="0" dirty="0" smtClean="0">
                <a:solidFill>
                  <a:schemeClr val="tx1"/>
                </a:solidFill>
                <a:latin typeface="Times New Roman" pitchFamily="-110" charset="0"/>
                <a:ea typeface="+mn-ea"/>
                <a:cs typeface="+mn-cs"/>
              </a:rPr>
              <a:t>create various configurations.</a:t>
            </a:r>
            <a:endParaRPr lang="en-GB" dirty="0"/>
          </a:p>
        </p:txBody>
      </p:sp>
    </p:spTree>
    <p:extLst>
      <p:ext uri="{BB962C8B-B14F-4D97-AF65-F5344CB8AC3E}">
        <p14:creationId xmlns:p14="http://schemas.microsoft.com/office/powerpoint/2010/main" val="1990541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Beyond the third generation there is less general agreement on defining generations</a:t>
            </a:r>
          </a:p>
          <a:p>
            <a:r>
              <a:rPr kumimoji="1" lang="en-US" sz="1200" kern="1200" baseline="0" dirty="0" smtClean="0">
                <a:solidFill>
                  <a:schemeClr val="tx1"/>
                </a:solidFill>
                <a:latin typeface="Times New Roman" pitchFamily="-110" charset="0"/>
                <a:ea typeface="+mn-ea"/>
                <a:cs typeface="+mn-cs"/>
              </a:rPr>
              <a:t>of computers. Table 2.2 suggests that there have been a number of later generations,</a:t>
            </a:r>
          </a:p>
          <a:p>
            <a:r>
              <a:rPr kumimoji="1" lang="en-US" sz="1200" kern="1200" baseline="0" dirty="0" smtClean="0">
                <a:solidFill>
                  <a:schemeClr val="tx1"/>
                </a:solidFill>
                <a:latin typeface="Times New Roman" pitchFamily="-110" charset="0"/>
                <a:ea typeface="+mn-ea"/>
                <a:cs typeface="+mn-cs"/>
              </a:rPr>
              <a:t>based on advances in integrated circuit technology. With the introduction</a:t>
            </a:r>
          </a:p>
          <a:p>
            <a:r>
              <a:rPr kumimoji="1" lang="en-US" sz="1200" kern="1200" baseline="0" dirty="0" smtClean="0">
                <a:solidFill>
                  <a:schemeClr val="tx1"/>
                </a:solidFill>
                <a:latin typeface="Times New Roman" pitchFamily="-110" charset="0"/>
                <a:ea typeface="+mn-ea"/>
                <a:cs typeface="+mn-cs"/>
              </a:rPr>
              <a:t>of large-scale integration (LSI), more than 1000 components can be placed on a</a:t>
            </a:r>
          </a:p>
          <a:p>
            <a:r>
              <a:rPr kumimoji="1" lang="en-US" sz="1200" kern="1200" baseline="0" dirty="0" smtClean="0">
                <a:solidFill>
                  <a:schemeClr val="tx1"/>
                </a:solidFill>
                <a:latin typeface="Times New Roman" pitchFamily="-110" charset="0"/>
                <a:ea typeface="+mn-ea"/>
                <a:cs typeface="+mn-cs"/>
              </a:rPr>
              <a:t>single integrated circuit chip. Very-large-scale integration (VLSI) achieved more</a:t>
            </a:r>
          </a:p>
          <a:p>
            <a:r>
              <a:rPr kumimoji="1" lang="en-US" sz="1200" kern="1200" baseline="0" dirty="0" smtClean="0">
                <a:solidFill>
                  <a:schemeClr val="tx1"/>
                </a:solidFill>
                <a:latin typeface="Times New Roman" pitchFamily="-110" charset="0"/>
                <a:ea typeface="+mn-ea"/>
                <a:cs typeface="+mn-cs"/>
              </a:rPr>
              <a:t>than 10,000 components per chip, while current ultra-large-scale integration (ULSI)</a:t>
            </a:r>
          </a:p>
          <a:p>
            <a:r>
              <a:rPr kumimoji="1" lang="en-US" sz="1200" kern="1200" baseline="0" dirty="0" smtClean="0">
                <a:solidFill>
                  <a:schemeClr val="tx1"/>
                </a:solidFill>
                <a:latin typeface="Times New Roman" pitchFamily="-110" charset="0"/>
                <a:ea typeface="+mn-ea"/>
                <a:cs typeface="+mn-cs"/>
              </a:rPr>
              <a:t>chips can contain more than one billion components.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With the rapid pace of technology, the high rate of introduction of new products,</a:t>
            </a:r>
          </a:p>
          <a:p>
            <a:r>
              <a:rPr kumimoji="1" lang="en-US" sz="1200" kern="1200" baseline="0" dirty="0" smtClean="0">
                <a:solidFill>
                  <a:schemeClr val="tx1"/>
                </a:solidFill>
                <a:latin typeface="Times New Roman" pitchFamily="-110" charset="0"/>
                <a:ea typeface="+mn-ea"/>
                <a:cs typeface="+mn-cs"/>
              </a:rPr>
              <a:t>and the importance of software and communications as well as hardware, the</a:t>
            </a:r>
          </a:p>
          <a:p>
            <a:r>
              <a:rPr kumimoji="1" lang="en-US" sz="1200" kern="1200" baseline="0" dirty="0" smtClean="0">
                <a:solidFill>
                  <a:schemeClr val="tx1"/>
                </a:solidFill>
                <a:latin typeface="Times New Roman" pitchFamily="-110" charset="0"/>
                <a:ea typeface="+mn-ea"/>
                <a:cs typeface="+mn-cs"/>
              </a:rPr>
              <a:t>classification by generation becomes less clear and less meaningful. It could be said</a:t>
            </a:r>
          </a:p>
          <a:p>
            <a:r>
              <a:rPr kumimoji="1" lang="en-US" sz="1200" kern="1200" baseline="0" dirty="0" smtClean="0">
                <a:solidFill>
                  <a:schemeClr val="tx1"/>
                </a:solidFill>
                <a:latin typeface="Times New Roman" pitchFamily="-110" charset="0"/>
                <a:ea typeface="+mn-ea"/>
                <a:cs typeface="+mn-cs"/>
              </a:rPr>
              <a:t>that the commercial application of new developments resulted in a major change in</a:t>
            </a:r>
          </a:p>
          <a:p>
            <a:r>
              <a:rPr kumimoji="1" lang="en-US" sz="1200" kern="1200" baseline="0" dirty="0" smtClean="0">
                <a:solidFill>
                  <a:schemeClr val="tx1"/>
                </a:solidFill>
                <a:latin typeface="Times New Roman" pitchFamily="-110" charset="0"/>
                <a:ea typeface="+mn-ea"/>
                <a:cs typeface="+mn-cs"/>
              </a:rPr>
              <a:t>the early 1970s and that the results of these changes are still being worked out. In</a:t>
            </a:r>
          </a:p>
          <a:p>
            <a:r>
              <a:rPr kumimoji="1" lang="en-US" sz="1200" kern="1200" baseline="0" dirty="0" smtClean="0">
                <a:solidFill>
                  <a:schemeClr val="tx1"/>
                </a:solidFill>
                <a:latin typeface="Times New Roman" pitchFamily="-110" charset="0"/>
                <a:ea typeface="+mn-ea"/>
                <a:cs typeface="+mn-cs"/>
              </a:rPr>
              <a:t>this section, we mention two of the most important of these results.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28</a:t>
            </a:fld>
            <a:endParaRPr lang="en-US" dirty="0"/>
          </a:p>
        </p:txBody>
      </p:sp>
    </p:spTree>
    <p:extLst>
      <p:ext uri="{BB962C8B-B14F-4D97-AF65-F5344CB8AC3E}">
        <p14:creationId xmlns:p14="http://schemas.microsoft.com/office/powerpoint/2010/main" val="302635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75837-BA97-264F-BC10-02C45904A722}" type="slidenum">
              <a:rPr lang="en-US"/>
              <a:pPr/>
              <a:t>29</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first application of integrated circuit technology</a:t>
            </a:r>
          </a:p>
          <a:p>
            <a:r>
              <a:rPr kumimoji="1" lang="en-US" sz="1200" kern="1200" baseline="0" dirty="0" smtClean="0">
                <a:solidFill>
                  <a:schemeClr val="tx1"/>
                </a:solidFill>
                <a:latin typeface="Times New Roman" pitchFamily="-110" charset="0"/>
                <a:ea typeface="+mn-ea"/>
                <a:cs typeface="+mn-cs"/>
              </a:rPr>
              <a:t>to computers was construction of the processor (the control unit and the arithmetic</a:t>
            </a:r>
          </a:p>
          <a:p>
            <a:r>
              <a:rPr kumimoji="1" lang="en-US" sz="1200" kern="1200" baseline="0" dirty="0" smtClean="0">
                <a:solidFill>
                  <a:schemeClr val="tx1"/>
                </a:solidFill>
                <a:latin typeface="Times New Roman" pitchFamily="-110" charset="0"/>
                <a:ea typeface="+mn-ea"/>
                <a:cs typeface="+mn-cs"/>
              </a:rPr>
              <a:t>and logic unit) out of integrated circuit chips. But it was also found that this same</a:t>
            </a:r>
          </a:p>
          <a:p>
            <a:r>
              <a:rPr kumimoji="1" lang="en-US" sz="1200" kern="1200" baseline="0" dirty="0" smtClean="0">
                <a:solidFill>
                  <a:schemeClr val="tx1"/>
                </a:solidFill>
                <a:latin typeface="Times New Roman" pitchFamily="-110" charset="0"/>
                <a:ea typeface="+mn-ea"/>
                <a:cs typeface="+mn-cs"/>
              </a:rPr>
              <a:t>technology could be used to construct memories.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the 1950s and 1960s, most computer memory was constructed from tiny</a:t>
            </a:r>
          </a:p>
          <a:p>
            <a:r>
              <a:rPr kumimoji="1" lang="en-US" sz="1200" kern="1200" baseline="0" dirty="0" smtClean="0">
                <a:solidFill>
                  <a:schemeClr val="tx1"/>
                </a:solidFill>
                <a:latin typeface="Times New Roman" pitchFamily="-110" charset="0"/>
                <a:ea typeface="+mn-ea"/>
                <a:cs typeface="+mn-cs"/>
              </a:rPr>
              <a:t>rings of ferromagnetic material, each about a sixteenth of an inch in diameter. These</a:t>
            </a:r>
          </a:p>
          <a:p>
            <a:r>
              <a:rPr kumimoji="1" lang="en-US" sz="1200" kern="1200" baseline="0" dirty="0" smtClean="0">
                <a:solidFill>
                  <a:schemeClr val="tx1"/>
                </a:solidFill>
                <a:latin typeface="Times New Roman" pitchFamily="-110" charset="0"/>
                <a:ea typeface="+mn-ea"/>
                <a:cs typeface="+mn-cs"/>
              </a:rPr>
              <a:t>rings were strung up on grids of fine wires suspended on small screens inside the</a:t>
            </a:r>
          </a:p>
          <a:p>
            <a:r>
              <a:rPr kumimoji="1" lang="en-US" sz="1200" kern="1200" baseline="0" dirty="0" smtClean="0">
                <a:solidFill>
                  <a:schemeClr val="tx1"/>
                </a:solidFill>
                <a:latin typeface="Times New Roman" pitchFamily="-110" charset="0"/>
                <a:ea typeface="+mn-ea"/>
                <a:cs typeface="+mn-cs"/>
              </a:rPr>
              <a:t>computer. Magnetized one way, a ring (called a </a:t>
            </a:r>
            <a:r>
              <a:rPr kumimoji="1" lang="en-US" sz="1200" i="1" kern="1200" baseline="0" dirty="0" smtClean="0">
                <a:solidFill>
                  <a:schemeClr val="tx1"/>
                </a:solidFill>
                <a:latin typeface="Times New Roman" pitchFamily="-110" charset="0"/>
                <a:ea typeface="+mn-ea"/>
                <a:cs typeface="+mn-cs"/>
              </a:rPr>
              <a:t>core) represented a one; magnetized</a:t>
            </a:r>
          </a:p>
          <a:p>
            <a:r>
              <a:rPr kumimoji="1" lang="en-US" sz="1200" kern="1200" baseline="0" dirty="0" smtClean="0">
                <a:solidFill>
                  <a:schemeClr val="tx1"/>
                </a:solidFill>
                <a:latin typeface="Times New Roman" pitchFamily="-110" charset="0"/>
                <a:ea typeface="+mn-ea"/>
                <a:cs typeface="+mn-cs"/>
              </a:rPr>
              <a:t>the other way, it stood for a zero. Magnetic-core memory was rather fast; it took as</a:t>
            </a:r>
          </a:p>
          <a:p>
            <a:r>
              <a:rPr kumimoji="1" lang="en-US" sz="1200" kern="1200" baseline="0" dirty="0" smtClean="0">
                <a:solidFill>
                  <a:schemeClr val="tx1"/>
                </a:solidFill>
                <a:latin typeface="Times New Roman" pitchFamily="-110" charset="0"/>
                <a:ea typeface="+mn-ea"/>
                <a:cs typeface="+mn-cs"/>
              </a:rPr>
              <a:t>little as a millionth of a second to read a bit stored in memory. But it was expensive,</a:t>
            </a:r>
          </a:p>
          <a:p>
            <a:r>
              <a:rPr kumimoji="1" lang="en-US" sz="1200" kern="1200" baseline="0" dirty="0" smtClean="0">
                <a:solidFill>
                  <a:schemeClr val="tx1"/>
                </a:solidFill>
                <a:latin typeface="Times New Roman" pitchFamily="-110" charset="0"/>
                <a:ea typeface="+mn-ea"/>
                <a:cs typeface="+mn-cs"/>
              </a:rPr>
              <a:t>bulky, and used destructive readout: The simple act of reading a core erased the data</a:t>
            </a:r>
          </a:p>
          <a:p>
            <a:r>
              <a:rPr kumimoji="1" lang="en-US" sz="1200" kern="1200" baseline="0" dirty="0" smtClean="0">
                <a:solidFill>
                  <a:schemeClr val="tx1"/>
                </a:solidFill>
                <a:latin typeface="Times New Roman" pitchFamily="-110" charset="0"/>
                <a:ea typeface="+mn-ea"/>
                <a:cs typeface="+mn-cs"/>
              </a:rPr>
              <a:t>stored in it. It was therefore necessary to install circuits to restore the data as soon</a:t>
            </a:r>
          </a:p>
          <a:p>
            <a:r>
              <a:rPr kumimoji="1" lang="en-US" sz="1200" kern="1200" baseline="0" dirty="0" smtClean="0">
                <a:solidFill>
                  <a:schemeClr val="tx1"/>
                </a:solidFill>
                <a:latin typeface="Times New Roman" pitchFamily="-110" charset="0"/>
                <a:ea typeface="+mn-ea"/>
                <a:cs typeface="+mn-cs"/>
              </a:rPr>
              <a:t>as it had been extracted.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Then, in 1970, Fairchild produced the first relatively capacious semiconductor</a:t>
            </a:r>
          </a:p>
          <a:p>
            <a:r>
              <a:rPr kumimoji="1" lang="en-US" sz="1200" kern="1200" baseline="0" dirty="0" smtClean="0">
                <a:solidFill>
                  <a:schemeClr val="tx1"/>
                </a:solidFill>
                <a:latin typeface="Times New Roman" pitchFamily="-110" charset="0"/>
                <a:ea typeface="+mn-ea"/>
                <a:cs typeface="+mn-cs"/>
              </a:rPr>
              <a:t>memory. This chip, about the size of a single core, could hold 256 bits of memory. It</a:t>
            </a:r>
          </a:p>
          <a:p>
            <a:r>
              <a:rPr kumimoji="1" lang="en-US" sz="1200" kern="1200" baseline="0" dirty="0" smtClean="0">
                <a:solidFill>
                  <a:schemeClr val="tx1"/>
                </a:solidFill>
                <a:latin typeface="Times New Roman" pitchFamily="-110" charset="0"/>
                <a:ea typeface="+mn-ea"/>
                <a:cs typeface="+mn-cs"/>
              </a:rPr>
              <a:t>was nondestructive and much faster than core. It took only 70 billionths of a second</a:t>
            </a:r>
          </a:p>
          <a:p>
            <a:r>
              <a:rPr kumimoji="1" lang="en-US" sz="1200" kern="1200" baseline="0" dirty="0" smtClean="0">
                <a:solidFill>
                  <a:schemeClr val="tx1"/>
                </a:solidFill>
                <a:latin typeface="Times New Roman" pitchFamily="-110" charset="0"/>
                <a:ea typeface="+mn-ea"/>
                <a:cs typeface="+mn-cs"/>
              </a:rPr>
              <a:t>to read a bit. However, the cost per bit was higher than for that of core.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1974, a seminal event occurred: The price per bit of semiconductor memory</a:t>
            </a:r>
          </a:p>
          <a:p>
            <a:r>
              <a:rPr kumimoji="1" lang="en-US" sz="1200" kern="1200" baseline="0" dirty="0" smtClean="0">
                <a:solidFill>
                  <a:schemeClr val="tx1"/>
                </a:solidFill>
                <a:latin typeface="Times New Roman" pitchFamily="-110" charset="0"/>
                <a:ea typeface="+mn-ea"/>
                <a:cs typeface="+mn-cs"/>
              </a:rPr>
              <a:t>dropped below the price per bit of core memory. Following this, there has been a continuing</a:t>
            </a:r>
          </a:p>
          <a:p>
            <a:r>
              <a:rPr kumimoji="1" lang="en-US" sz="1200" kern="1200" baseline="0" dirty="0" smtClean="0">
                <a:solidFill>
                  <a:schemeClr val="tx1"/>
                </a:solidFill>
                <a:latin typeface="Times New Roman" pitchFamily="-110" charset="0"/>
                <a:ea typeface="+mn-ea"/>
                <a:cs typeface="+mn-cs"/>
              </a:rPr>
              <a:t>and rapid decline in memory cost accompanied by a corresponding increase</a:t>
            </a:r>
          </a:p>
          <a:p>
            <a:r>
              <a:rPr kumimoji="1" lang="en-US" sz="1200" kern="1200" baseline="0" dirty="0" smtClean="0">
                <a:solidFill>
                  <a:schemeClr val="tx1"/>
                </a:solidFill>
                <a:latin typeface="Times New Roman" pitchFamily="-110" charset="0"/>
                <a:ea typeface="+mn-ea"/>
                <a:cs typeface="+mn-cs"/>
              </a:rPr>
              <a:t>in physical memory density. This has led the way to smaller, faster machines with</a:t>
            </a:r>
          </a:p>
          <a:p>
            <a:r>
              <a:rPr kumimoji="1" lang="en-US" sz="1200" kern="1200" baseline="0" dirty="0" smtClean="0">
                <a:solidFill>
                  <a:schemeClr val="tx1"/>
                </a:solidFill>
                <a:latin typeface="Times New Roman" pitchFamily="-110" charset="0"/>
                <a:ea typeface="+mn-ea"/>
                <a:cs typeface="+mn-cs"/>
              </a:rPr>
              <a:t>memory sizes of larger and more expensive machines from just a few years earlier.</a:t>
            </a:r>
          </a:p>
          <a:p>
            <a:r>
              <a:rPr kumimoji="1" lang="en-US" sz="1200" kern="1200" baseline="0" dirty="0" smtClean="0">
                <a:solidFill>
                  <a:schemeClr val="tx1"/>
                </a:solidFill>
                <a:latin typeface="Times New Roman" pitchFamily="-110" charset="0"/>
                <a:ea typeface="+mn-ea"/>
                <a:cs typeface="+mn-cs"/>
              </a:rPr>
              <a:t>Developments in memory technology, together with developments in processor technology</a:t>
            </a:r>
          </a:p>
          <a:p>
            <a:r>
              <a:rPr kumimoji="1" lang="en-US" sz="1200" kern="1200" baseline="0" dirty="0" smtClean="0">
                <a:solidFill>
                  <a:schemeClr val="tx1"/>
                </a:solidFill>
                <a:latin typeface="Times New Roman" pitchFamily="-110" charset="0"/>
                <a:ea typeface="+mn-ea"/>
                <a:cs typeface="+mn-cs"/>
              </a:rPr>
              <a:t>to be discussed next, changed the nature of computers in less than a decade.</a:t>
            </a:r>
          </a:p>
          <a:p>
            <a:r>
              <a:rPr kumimoji="1" lang="en-US" sz="1200" kern="1200" baseline="0" dirty="0" smtClean="0">
                <a:solidFill>
                  <a:schemeClr val="tx1"/>
                </a:solidFill>
                <a:latin typeface="Times New Roman" pitchFamily="-110" charset="0"/>
                <a:ea typeface="+mn-ea"/>
                <a:cs typeface="+mn-cs"/>
              </a:rPr>
              <a:t>Although bulky, expensive computers remain a part of the landscape, the computer has</a:t>
            </a:r>
          </a:p>
          <a:p>
            <a:r>
              <a:rPr kumimoji="1" lang="en-US" sz="1200" kern="1200" baseline="0" dirty="0" smtClean="0">
                <a:solidFill>
                  <a:schemeClr val="tx1"/>
                </a:solidFill>
                <a:latin typeface="Times New Roman" pitchFamily="-110" charset="0"/>
                <a:ea typeface="+mn-ea"/>
                <a:cs typeface="+mn-cs"/>
              </a:rPr>
              <a:t>also been brought out to the “end user,” with office machines and personal computers.</a:t>
            </a:r>
          </a:p>
          <a:p>
            <a:r>
              <a:rPr kumimoji="1" lang="en-US" sz="1200" kern="1200" baseline="0" dirty="0" smtClean="0">
                <a:solidFill>
                  <a:schemeClr val="tx1"/>
                </a:solidFill>
                <a:latin typeface="Times New Roman" pitchFamily="-110" charset="0"/>
                <a:ea typeface="+mn-ea"/>
                <a:cs typeface="+mn-cs"/>
              </a:rPr>
              <a:t>Since 1970, semiconductor memory has been through 13 generations: 1K, 4K,</a:t>
            </a:r>
          </a:p>
          <a:p>
            <a:r>
              <a:rPr kumimoji="1" lang="en-US" sz="1200" kern="1200" baseline="0" dirty="0" smtClean="0">
                <a:solidFill>
                  <a:schemeClr val="tx1"/>
                </a:solidFill>
                <a:latin typeface="Times New Roman" pitchFamily="-110" charset="0"/>
                <a:ea typeface="+mn-ea"/>
                <a:cs typeface="+mn-cs"/>
              </a:rPr>
              <a:t>16K, 64K, 256K, 1M, 4M, 16M, 64M, 256M, 1G, 4G, and, as of this writing, 16 Gbits</a:t>
            </a:r>
          </a:p>
          <a:p>
            <a:r>
              <a:rPr kumimoji="1" lang="en-US" sz="1200" kern="1200" baseline="0" dirty="0" smtClean="0">
                <a:solidFill>
                  <a:schemeClr val="tx1"/>
                </a:solidFill>
                <a:latin typeface="Times New Roman" pitchFamily="-110" charset="0"/>
                <a:ea typeface="+mn-ea"/>
                <a:cs typeface="+mn-cs"/>
              </a:rPr>
              <a:t>on a single chip (1K = 2</a:t>
            </a:r>
            <a:r>
              <a:rPr kumimoji="1" lang="en-US" sz="1200" kern="1200" baseline="30000" dirty="0" smtClean="0">
                <a:solidFill>
                  <a:schemeClr val="tx1"/>
                </a:solidFill>
                <a:latin typeface="Times New Roman" pitchFamily="-110" charset="0"/>
                <a:ea typeface="+mn-ea"/>
                <a:cs typeface="+mn-cs"/>
              </a:rPr>
              <a:t>10</a:t>
            </a:r>
            <a:r>
              <a:rPr kumimoji="1" lang="en-US" sz="1200" kern="1200" baseline="0" dirty="0" smtClean="0">
                <a:solidFill>
                  <a:schemeClr val="tx1"/>
                </a:solidFill>
                <a:latin typeface="Times New Roman" pitchFamily="-110" charset="0"/>
                <a:ea typeface="+mn-ea"/>
                <a:cs typeface="+mn-cs"/>
              </a:rPr>
              <a:t>, 1M = 2</a:t>
            </a:r>
            <a:r>
              <a:rPr kumimoji="1" lang="en-US" sz="1200" kern="1200" baseline="30000" dirty="0" smtClean="0">
                <a:solidFill>
                  <a:schemeClr val="tx1"/>
                </a:solidFill>
                <a:latin typeface="Times New Roman" pitchFamily="-110" charset="0"/>
                <a:ea typeface="+mn-ea"/>
                <a:cs typeface="+mn-cs"/>
              </a:rPr>
              <a:t>20</a:t>
            </a:r>
            <a:r>
              <a:rPr kumimoji="1" lang="en-US" sz="1200" kern="1200" baseline="0" dirty="0" smtClean="0">
                <a:solidFill>
                  <a:schemeClr val="tx1"/>
                </a:solidFill>
                <a:latin typeface="Times New Roman" pitchFamily="-110" charset="0"/>
                <a:ea typeface="+mn-ea"/>
                <a:cs typeface="+mn-cs"/>
              </a:rPr>
              <a:t>, 1G = 2</a:t>
            </a:r>
            <a:r>
              <a:rPr kumimoji="1" lang="en-US" sz="1200" kern="1200" baseline="30000" dirty="0" smtClean="0">
                <a:solidFill>
                  <a:schemeClr val="tx1"/>
                </a:solidFill>
                <a:latin typeface="Times New Roman" pitchFamily="-110" charset="0"/>
                <a:ea typeface="+mn-ea"/>
                <a:cs typeface="+mn-cs"/>
              </a:rPr>
              <a:t>30</a:t>
            </a:r>
            <a:r>
              <a:rPr kumimoji="1" lang="en-US" sz="1200" kern="1200" baseline="0" dirty="0" smtClean="0">
                <a:solidFill>
                  <a:schemeClr val="tx1"/>
                </a:solidFill>
                <a:latin typeface="Times New Roman" pitchFamily="-110" charset="0"/>
                <a:ea typeface="+mn-ea"/>
                <a:cs typeface="+mn-cs"/>
              </a:rPr>
              <a:t>). Each generation has provided four</a:t>
            </a:r>
          </a:p>
          <a:p>
            <a:r>
              <a:rPr kumimoji="1" lang="en-US" sz="1200" kern="1200" baseline="0" dirty="0" smtClean="0">
                <a:solidFill>
                  <a:schemeClr val="tx1"/>
                </a:solidFill>
                <a:latin typeface="Times New Roman" pitchFamily="-110" charset="0"/>
                <a:ea typeface="+mn-ea"/>
                <a:cs typeface="+mn-cs"/>
              </a:rPr>
              <a:t>times the storage density of the previous generation, accompanied by declining cost</a:t>
            </a:r>
          </a:p>
          <a:p>
            <a:r>
              <a:rPr kumimoji="1" lang="en-US" sz="1200" kern="1200" baseline="0" dirty="0" smtClean="0">
                <a:solidFill>
                  <a:schemeClr val="tx1"/>
                </a:solidFill>
                <a:latin typeface="Times New Roman" pitchFamily="-110" charset="0"/>
                <a:ea typeface="+mn-ea"/>
                <a:cs typeface="+mn-cs"/>
              </a:rPr>
              <a:t>per bit and declining access time.</a:t>
            </a:r>
          </a:p>
          <a:p>
            <a:endParaRPr kumimoji="1" lang="en-US" sz="1200" kern="1200" baseline="0" dirty="0" smtClean="0">
              <a:solidFill>
                <a:schemeClr val="tx1"/>
              </a:solidFill>
              <a:latin typeface="Times New Roman" pitchFamily="-110" charset="0"/>
              <a:ea typeface="+mn-ea"/>
              <a:cs typeface="+mn-cs"/>
            </a:endParaRPr>
          </a:p>
          <a:p>
            <a:endParaRPr lang="en-GB" dirty="0"/>
          </a:p>
        </p:txBody>
      </p:sp>
    </p:spTree>
    <p:extLst>
      <p:ext uri="{BB962C8B-B14F-4D97-AF65-F5344CB8AC3E}">
        <p14:creationId xmlns:p14="http://schemas.microsoft.com/office/powerpoint/2010/main" val="412465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3</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b="1" i="1" kern="1200" baseline="0" dirty="0" smtClean="0">
                <a:solidFill>
                  <a:schemeClr val="tx1"/>
                </a:solidFill>
                <a:latin typeface="Times New Roman" pitchFamily="-110" charset="0"/>
                <a:ea typeface="+mn-ea"/>
                <a:cs typeface="+mn-cs"/>
              </a:rPr>
              <a:t>The ENIAC (Electronic Numerical Integrator And Computer), </a:t>
            </a:r>
            <a:r>
              <a:rPr kumimoji="1" lang="en-US" sz="1200" b="0" i="1" kern="1200" baseline="0" dirty="0" smtClean="0">
                <a:solidFill>
                  <a:schemeClr val="tx1"/>
                </a:solidFill>
                <a:latin typeface="Times New Roman" pitchFamily="-110" charset="0"/>
                <a:ea typeface="+mn-ea"/>
                <a:cs typeface="+mn-cs"/>
              </a:rPr>
              <a:t>designed</a:t>
            </a:r>
          </a:p>
          <a:p>
            <a:r>
              <a:rPr kumimoji="1" lang="en-US" sz="1200" kern="1200" baseline="0" dirty="0" smtClean="0">
                <a:solidFill>
                  <a:schemeClr val="tx1"/>
                </a:solidFill>
                <a:latin typeface="Times New Roman" pitchFamily="-110" charset="0"/>
                <a:ea typeface="+mn-ea"/>
                <a:cs typeface="+mn-cs"/>
              </a:rPr>
              <a:t>and constructed at the University of Pennsylvania, was the world’s first general purpose</a:t>
            </a:r>
          </a:p>
          <a:p>
            <a:r>
              <a:rPr kumimoji="1" lang="en-US" sz="1200" kern="1200" baseline="0" dirty="0" smtClean="0">
                <a:solidFill>
                  <a:schemeClr val="tx1"/>
                </a:solidFill>
                <a:latin typeface="Times New Roman" pitchFamily="-110" charset="0"/>
                <a:ea typeface="+mn-ea"/>
                <a:cs typeface="+mn-cs"/>
              </a:rPr>
              <a:t>electronic digital computer. The project was a response to U.S. needs</a:t>
            </a:r>
          </a:p>
          <a:p>
            <a:r>
              <a:rPr kumimoji="1" lang="en-US" sz="1200" kern="1200" baseline="0" dirty="0" smtClean="0">
                <a:solidFill>
                  <a:schemeClr val="tx1"/>
                </a:solidFill>
                <a:latin typeface="Times New Roman" pitchFamily="-110" charset="0"/>
                <a:ea typeface="+mn-ea"/>
                <a:cs typeface="+mn-cs"/>
              </a:rPr>
              <a:t>during World War II. The Army’s Ballistics Research Laboratory (BRL), an agency</a:t>
            </a:r>
          </a:p>
          <a:p>
            <a:r>
              <a:rPr kumimoji="1" lang="en-US" sz="1200" kern="1200" baseline="0" dirty="0" smtClean="0">
                <a:solidFill>
                  <a:schemeClr val="tx1"/>
                </a:solidFill>
                <a:latin typeface="Times New Roman" pitchFamily="-110" charset="0"/>
                <a:ea typeface="+mn-ea"/>
                <a:cs typeface="+mn-cs"/>
              </a:rPr>
              <a:t>responsible for developing range and trajectory tables for new weapons, was having</a:t>
            </a:r>
          </a:p>
          <a:p>
            <a:r>
              <a:rPr kumimoji="1" lang="en-US" sz="1200" kern="1200" baseline="0" dirty="0" smtClean="0">
                <a:solidFill>
                  <a:schemeClr val="tx1"/>
                </a:solidFill>
                <a:latin typeface="Times New Roman" pitchFamily="-110" charset="0"/>
                <a:ea typeface="+mn-ea"/>
                <a:cs typeface="+mn-cs"/>
              </a:rPr>
              <a:t>difficulty supplying these tables accurately and within a reasonable time frame.</a:t>
            </a:r>
          </a:p>
          <a:p>
            <a:r>
              <a:rPr kumimoji="1" lang="en-US" sz="1200" kern="1200" baseline="0" dirty="0" smtClean="0">
                <a:solidFill>
                  <a:schemeClr val="tx1"/>
                </a:solidFill>
                <a:latin typeface="Times New Roman" pitchFamily="-110" charset="0"/>
                <a:ea typeface="+mn-ea"/>
                <a:cs typeface="+mn-cs"/>
              </a:rPr>
              <a:t>Without these firing tables, the new weapons and artillery were useless to gunners.</a:t>
            </a:r>
          </a:p>
          <a:p>
            <a:r>
              <a:rPr kumimoji="1" lang="en-US" sz="1200" kern="1200" baseline="0" dirty="0" smtClean="0">
                <a:solidFill>
                  <a:schemeClr val="tx1"/>
                </a:solidFill>
                <a:latin typeface="Times New Roman" pitchFamily="-110" charset="0"/>
                <a:ea typeface="+mn-ea"/>
                <a:cs typeface="+mn-cs"/>
              </a:rPr>
              <a:t>The BRL employed more than 200 people who, using desktop calculators, solved</a:t>
            </a:r>
          </a:p>
          <a:p>
            <a:r>
              <a:rPr kumimoji="1" lang="en-US" sz="1200" kern="1200" baseline="0" dirty="0" smtClean="0">
                <a:solidFill>
                  <a:schemeClr val="tx1"/>
                </a:solidFill>
                <a:latin typeface="Times New Roman" pitchFamily="-110" charset="0"/>
                <a:ea typeface="+mn-ea"/>
                <a:cs typeface="+mn-cs"/>
              </a:rPr>
              <a:t>the necessary ballistics equations. Preparation of the tables for a single weapon</a:t>
            </a:r>
          </a:p>
          <a:p>
            <a:r>
              <a:rPr kumimoji="1" lang="en-US" sz="1200" kern="1200" baseline="0" dirty="0" smtClean="0">
                <a:solidFill>
                  <a:schemeClr val="tx1"/>
                </a:solidFill>
                <a:latin typeface="Times New Roman" pitchFamily="-110" charset="0"/>
                <a:ea typeface="+mn-ea"/>
                <a:cs typeface="+mn-cs"/>
              </a:rPr>
              <a:t>would take one person many hours, even days.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John Mauchly, a professor of electrical engineering at the University of</a:t>
            </a:r>
          </a:p>
          <a:p>
            <a:r>
              <a:rPr kumimoji="1" lang="en-US" sz="1200" kern="1200" baseline="0" dirty="0" smtClean="0">
                <a:solidFill>
                  <a:schemeClr val="tx1"/>
                </a:solidFill>
                <a:latin typeface="Times New Roman" pitchFamily="-110" charset="0"/>
                <a:ea typeface="+mn-ea"/>
                <a:cs typeface="+mn-cs"/>
              </a:rPr>
              <a:t>Pennsylvania, and John Eckert, one of his graduate students, proposed to build a</a:t>
            </a:r>
          </a:p>
          <a:p>
            <a:r>
              <a:rPr kumimoji="1" lang="en-US" sz="1200" kern="1200" baseline="0" dirty="0" smtClean="0">
                <a:solidFill>
                  <a:schemeClr val="tx1"/>
                </a:solidFill>
                <a:latin typeface="Times New Roman" pitchFamily="-110" charset="0"/>
                <a:ea typeface="+mn-ea"/>
                <a:cs typeface="+mn-cs"/>
              </a:rPr>
              <a:t>general-purpose computer using vacuum tubes for the BRL’s application. In 1943,</a:t>
            </a:r>
          </a:p>
          <a:p>
            <a:r>
              <a:rPr kumimoji="1" lang="en-US" sz="1200" kern="1200" baseline="0" dirty="0" smtClean="0">
                <a:solidFill>
                  <a:schemeClr val="tx1"/>
                </a:solidFill>
                <a:latin typeface="Times New Roman" pitchFamily="-110" charset="0"/>
                <a:ea typeface="+mn-ea"/>
                <a:cs typeface="+mn-cs"/>
              </a:rPr>
              <a:t>the Army accepted this proposal, and work began on the ENIAC. </a:t>
            </a:r>
            <a:endParaRPr lang="en-GB" dirty="0"/>
          </a:p>
        </p:txBody>
      </p:sp>
    </p:spTree>
    <p:extLst>
      <p:ext uri="{BB962C8B-B14F-4D97-AF65-F5344CB8AC3E}">
        <p14:creationId xmlns:p14="http://schemas.microsoft.com/office/powerpoint/2010/main" val="1617610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5914A-FB8D-7040-B9F1-BC6F3DDB3AB8}" type="slidenum">
              <a:rPr lang="en-US"/>
              <a:pPr/>
              <a:t>30</a:t>
            </a:fld>
            <a:endParaRPr lang="en-US" dirty="0"/>
          </a:p>
        </p:txBody>
      </p:sp>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Just as the density of elements on memory chips has continued</a:t>
            </a:r>
          </a:p>
          <a:p>
            <a:r>
              <a:rPr kumimoji="1" lang="en-US" sz="1200" kern="1200" baseline="0" dirty="0" smtClean="0">
                <a:solidFill>
                  <a:schemeClr val="tx1"/>
                </a:solidFill>
                <a:latin typeface="Times New Roman" pitchFamily="-110" charset="0"/>
                <a:ea typeface="+mn-ea"/>
                <a:cs typeface="+mn-cs"/>
              </a:rPr>
              <a:t>to rise, so has the density of elements on processor chips. As time went on, more</a:t>
            </a:r>
          </a:p>
          <a:p>
            <a:r>
              <a:rPr kumimoji="1" lang="en-US" sz="1200" kern="1200" baseline="0" dirty="0" smtClean="0">
                <a:solidFill>
                  <a:schemeClr val="tx1"/>
                </a:solidFill>
                <a:latin typeface="Times New Roman" pitchFamily="-110" charset="0"/>
                <a:ea typeface="+mn-ea"/>
                <a:cs typeface="+mn-cs"/>
              </a:rPr>
              <a:t>and more elements were placed on each chip, so that fewer and fewer chips were</a:t>
            </a:r>
          </a:p>
          <a:p>
            <a:r>
              <a:rPr kumimoji="1" lang="en-US" sz="1200" kern="1200" baseline="0" dirty="0" smtClean="0">
                <a:solidFill>
                  <a:schemeClr val="tx1"/>
                </a:solidFill>
                <a:latin typeface="Times New Roman" pitchFamily="-110" charset="0"/>
                <a:ea typeface="+mn-ea"/>
                <a:cs typeface="+mn-cs"/>
              </a:rPr>
              <a:t>needed to construct a single computer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 breakthrough was achieved in 1971, when Intel developed its 4004. The</a:t>
            </a:r>
          </a:p>
          <a:p>
            <a:r>
              <a:rPr kumimoji="1" lang="en-US" sz="1200" kern="1200" baseline="0" dirty="0" smtClean="0">
                <a:solidFill>
                  <a:schemeClr val="tx1"/>
                </a:solidFill>
                <a:latin typeface="Times New Roman" pitchFamily="-110" charset="0"/>
                <a:ea typeface="+mn-ea"/>
                <a:cs typeface="+mn-cs"/>
              </a:rPr>
              <a:t>4004 was the first chip to contain </a:t>
            </a:r>
            <a:r>
              <a:rPr kumimoji="1" lang="en-US" sz="1200" i="1" kern="1200" baseline="0" dirty="0" smtClean="0">
                <a:solidFill>
                  <a:schemeClr val="tx1"/>
                </a:solidFill>
                <a:latin typeface="Times New Roman" pitchFamily="-110" charset="0"/>
                <a:ea typeface="+mn-ea"/>
                <a:cs typeface="+mn-cs"/>
              </a:rPr>
              <a:t>all of the components of a CPU on a single chip:</a:t>
            </a:r>
          </a:p>
          <a:p>
            <a:r>
              <a:rPr kumimoji="1" lang="en-US" sz="1200" kern="1200" baseline="0" dirty="0" smtClean="0">
                <a:solidFill>
                  <a:schemeClr val="tx1"/>
                </a:solidFill>
                <a:latin typeface="Times New Roman" pitchFamily="-110" charset="0"/>
                <a:ea typeface="+mn-ea"/>
                <a:cs typeface="+mn-cs"/>
              </a:rPr>
              <a:t>The microprocessor was born.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4004 can add two 4-bit numbers and can multiply only by repeated addition.</a:t>
            </a:r>
          </a:p>
          <a:p>
            <a:r>
              <a:rPr kumimoji="1" lang="en-US" sz="1200" kern="1200" baseline="0" dirty="0" smtClean="0">
                <a:solidFill>
                  <a:schemeClr val="tx1"/>
                </a:solidFill>
                <a:latin typeface="Times New Roman" pitchFamily="-110" charset="0"/>
                <a:ea typeface="+mn-ea"/>
                <a:cs typeface="+mn-cs"/>
              </a:rPr>
              <a:t>By today’s standards, the 4004 is hopelessly primitive, but it marked the beginning of</a:t>
            </a:r>
          </a:p>
          <a:p>
            <a:r>
              <a:rPr kumimoji="1" lang="en-US" sz="1200" kern="1200" baseline="0" dirty="0" smtClean="0">
                <a:solidFill>
                  <a:schemeClr val="tx1"/>
                </a:solidFill>
                <a:latin typeface="Times New Roman" pitchFamily="-110" charset="0"/>
                <a:ea typeface="+mn-ea"/>
                <a:cs typeface="+mn-cs"/>
              </a:rPr>
              <a:t>a continuing evolution of microprocessor capability and power.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This evolution can be seen most easily in the number of bits that the processor</a:t>
            </a:r>
          </a:p>
          <a:p>
            <a:r>
              <a:rPr kumimoji="1" lang="en-US" sz="1200" kern="1200" baseline="0" dirty="0" smtClean="0">
                <a:solidFill>
                  <a:schemeClr val="tx1"/>
                </a:solidFill>
                <a:latin typeface="Times New Roman" pitchFamily="-110" charset="0"/>
                <a:ea typeface="+mn-ea"/>
                <a:cs typeface="+mn-cs"/>
              </a:rPr>
              <a:t>deals with at a time. There is no clear-cut measure of this, but perhaps the best measure</a:t>
            </a:r>
          </a:p>
          <a:p>
            <a:r>
              <a:rPr kumimoji="1" lang="en-US" sz="1200" kern="1200" baseline="0" dirty="0" smtClean="0">
                <a:solidFill>
                  <a:schemeClr val="tx1"/>
                </a:solidFill>
                <a:latin typeface="Times New Roman" pitchFamily="-110" charset="0"/>
                <a:ea typeface="+mn-ea"/>
                <a:cs typeface="+mn-cs"/>
              </a:rPr>
              <a:t>is the data bus width: the number of bits of data that can be brought into or sent</a:t>
            </a:r>
          </a:p>
          <a:p>
            <a:r>
              <a:rPr kumimoji="1" lang="en-US" sz="1200" kern="1200" baseline="0" dirty="0" smtClean="0">
                <a:solidFill>
                  <a:schemeClr val="tx1"/>
                </a:solidFill>
                <a:latin typeface="Times New Roman" pitchFamily="-110" charset="0"/>
                <a:ea typeface="+mn-ea"/>
                <a:cs typeface="+mn-cs"/>
              </a:rPr>
              <a:t>out of the processor at a time. Another measure is the number of bits in the accumulator</a:t>
            </a:r>
          </a:p>
          <a:p>
            <a:r>
              <a:rPr kumimoji="1" lang="en-US" sz="1200" kern="1200" baseline="0" dirty="0" smtClean="0">
                <a:solidFill>
                  <a:schemeClr val="tx1"/>
                </a:solidFill>
                <a:latin typeface="Times New Roman" pitchFamily="-110" charset="0"/>
                <a:ea typeface="+mn-ea"/>
                <a:cs typeface="+mn-cs"/>
              </a:rPr>
              <a:t>or in the set of general-purpose registers. Often, these measures coincide, but</a:t>
            </a:r>
          </a:p>
          <a:p>
            <a:r>
              <a:rPr kumimoji="1" lang="en-US" sz="1200" kern="1200" baseline="0" dirty="0" smtClean="0">
                <a:solidFill>
                  <a:schemeClr val="tx1"/>
                </a:solidFill>
                <a:latin typeface="Times New Roman" pitchFamily="-110" charset="0"/>
                <a:ea typeface="+mn-ea"/>
                <a:cs typeface="+mn-cs"/>
              </a:rPr>
              <a:t>not always. For example, a number of microprocessors were developed that operate</a:t>
            </a:r>
          </a:p>
          <a:p>
            <a:r>
              <a:rPr kumimoji="1" lang="en-US" sz="1200" kern="1200" baseline="0" dirty="0" smtClean="0">
                <a:solidFill>
                  <a:schemeClr val="tx1"/>
                </a:solidFill>
                <a:latin typeface="Times New Roman" pitchFamily="-110" charset="0"/>
                <a:ea typeface="+mn-ea"/>
                <a:cs typeface="+mn-cs"/>
              </a:rPr>
              <a:t>on 16-bit numbers in registers but can only read and write 8 bits at a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next major step in the evolution of the microprocessor was the introduction</a:t>
            </a:r>
          </a:p>
          <a:p>
            <a:r>
              <a:rPr kumimoji="1" lang="en-US" sz="1200" kern="1200" baseline="0" dirty="0" smtClean="0">
                <a:solidFill>
                  <a:schemeClr val="tx1"/>
                </a:solidFill>
                <a:latin typeface="Times New Roman" pitchFamily="-110" charset="0"/>
                <a:ea typeface="+mn-ea"/>
                <a:cs typeface="+mn-cs"/>
              </a:rPr>
              <a:t>in 1972 of the Intel 8008. This was the first 8-bit microprocessor and was almost twice</a:t>
            </a:r>
          </a:p>
          <a:p>
            <a:r>
              <a:rPr kumimoji="1" lang="en-US" sz="1200" kern="1200" baseline="0" dirty="0" smtClean="0">
                <a:solidFill>
                  <a:schemeClr val="tx1"/>
                </a:solidFill>
                <a:latin typeface="Times New Roman" pitchFamily="-110" charset="0"/>
                <a:ea typeface="+mn-ea"/>
                <a:cs typeface="+mn-cs"/>
              </a:rPr>
              <a:t>as complex as the 4004.</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Neither of these steps was to have the impact of the next major event: the introduction</a:t>
            </a:r>
          </a:p>
          <a:p>
            <a:r>
              <a:rPr kumimoji="1" lang="en-US" sz="1200" kern="1200" baseline="0" dirty="0" smtClean="0">
                <a:solidFill>
                  <a:schemeClr val="tx1"/>
                </a:solidFill>
                <a:latin typeface="Times New Roman" pitchFamily="-110" charset="0"/>
                <a:ea typeface="+mn-ea"/>
                <a:cs typeface="+mn-cs"/>
              </a:rPr>
              <a:t>in 1974 of the Intel 8080. This was the first general-purpose microprocessor.</a:t>
            </a:r>
          </a:p>
          <a:p>
            <a:r>
              <a:rPr kumimoji="1" lang="en-US" sz="1200" kern="1200" baseline="0" dirty="0" smtClean="0">
                <a:solidFill>
                  <a:schemeClr val="tx1"/>
                </a:solidFill>
                <a:latin typeface="Times New Roman" pitchFamily="-110" charset="0"/>
                <a:ea typeface="+mn-ea"/>
                <a:cs typeface="+mn-cs"/>
              </a:rPr>
              <a:t>Whereas the 4004 and the 8008 had been designed for specific applications, the 8080</a:t>
            </a:r>
          </a:p>
          <a:p>
            <a:r>
              <a:rPr kumimoji="1" lang="en-US" sz="1200" kern="1200" baseline="0" dirty="0" smtClean="0">
                <a:solidFill>
                  <a:schemeClr val="tx1"/>
                </a:solidFill>
                <a:latin typeface="Times New Roman" pitchFamily="-110" charset="0"/>
                <a:ea typeface="+mn-ea"/>
                <a:cs typeface="+mn-cs"/>
              </a:rPr>
              <a:t>was designed to be the CPU of a general-purpose microcomputer. Like the 8008, the</a:t>
            </a:r>
          </a:p>
          <a:p>
            <a:r>
              <a:rPr kumimoji="1" lang="en-US" sz="1200" kern="1200" baseline="0" dirty="0" smtClean="0">
                <a:solidFill>
                  <a:schemeClr val="tx1"/>
                </a:solidFill>
                <a:latin typeface="Times New Roman" pitchFamily="-110" charset="0"/>
                <a:ea typeface="+mn-ea"/>
                <a:cs typeface="+mn-cs"/>
              </a:rPr>
              <a:t>8080 is an 8-bit microprocessor. The 8080, however, is faster, has a richer instruction</a:t>
            </a:r>
          </a:p>
          <a:p>
            <a:r>
              <a:rPr kumimoji="1" lang="en-US" sz="1200" kern="1200" baseline="0" dirty="0" smtClean="0">
                <a:solidFill>
                  <a:schemeClr val="tx1"/>
                </a:solidFill>
                <a:latin typeface="Times New Roman" pitchFamily="-110" charset="0"/>
                <a:ea typeface="+mn-ea"/>
                <a:cs typeface="+mn-cs"/>
              </a:rPr>
              <a:t>set, and has a large addressing capability.</a:t>
            </a:r>
            <a:endParaRPr lang="en-GB" dirty="0"/>
          </a:p>
        </p:txBody>
      </p:sp>
    </p:spTree>
    <p:extLst>
      <p:ext uri="{BB962C8B-B14F-4D97-AF65-F5344CB8AC3E}">
        <p14:creationId xmlns:p14="http://schemas.microsoft.com/office/powerpoint/2010/main" val="1116995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About the same time, 16-bit microprocessors began to be developed. However, it</a:t>
            </a:r>
          </a:p>
          <a:p>
            <a:r>
              <a:rPr kumimoji="1" lang="en-US" sz="1200" kern="1200" baseline="0" dirty="0" smtClean="0">
                <a:solidFill>
                  <a:schemeClr val="tx1"/>
                </a:solidFill>
                <a:latin typeface="Times New Roman" pitchFamily="-110" charset="0"/>
                <a:ea typeface="+mn-ea"/>
                <a:cs typeface="+mn-cs"/>
              </a:rPr>
              <a:t>was not until the end of the 1970s that powerful, general-purpose 16-bit microprocessors</a:t>
            </a:r>
          </a:p>
          <a:p>
            <a:r>
              <a:rPr kumimoji="1" lang="en-US" sz="1200" kern="1200" baseline="0" dirty="0" smtClean="0">
                <a:solidFill>
                  <a:schemeClr val="tx1"/>
                </a:solidFill>
                <a:latin typeface="Times New Roman" pitchFamily="-110" charset="0"/>
                <a:ea typeface="+mn-ea"/>
                <a:cs typeface="+mn-cs"/>
              </a:rPr>
              <a:t>appeared. One of these was the 8086. The next step in this trend occurred in 1981,</a:t>
            </a:r>
          </a:p>
          <a:p>
            <a:r>
              <a:rPr kumimoji="1" lang="en-US" sz="1200" kern="1200" baseline="0" dirty="0" smtClean="0">
                <a:solidFill>
                  <a:schemeClr val="tx1"/>
                </a:solidFill>
                <a:latin typeface="Times New Roman" pitchFamily="-110" charset="0"/>
                <a:ea typeface="+mn-ea"/>
                <a:cs typeface="+mn-cs"/>
              </a:rPr>
              <a:t>when both Bell Labs and Hewlett-Packard developed 32-bit, single-</a:t>
            </a:r>
          </a:p>
          <a:p>
            <a:r>
              <a:rPr kumimoji="1" lang="en-US" sz="1200" kern="1200" baseline="0" dirty="0" smtClean="0">
                <a:solidFill>
                  <a:schemeClr val="tx1"/>
                </a:solidFill>
                <a:latin typeface="Times New Roman" pitchFamily="-110" charset="0"/>
                <a:ea typeface="+mn-ea"/>
                <a:cs typeface="+mn-cs"/>
              </a:rPr>
              <a:t>chip microprocessors. Intel introduced its own 32-bit microprocessor, the 80386, in 1985 (Table 2.6).</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31</a:t>
            </a:fld>
            <a:endParaRPr lang="en-US" dirty="0"/>
          </a:p>
        </p:txBody>
      </p:sp>
    </p:spTree>
    <p:extLst>
      <p:ext uri="{BB962C8B-B14F-4D97-AF65-F5344CB8AC3E}">
        <p14:creationId xmlns:p14="http://schemas.microsoft.com/office/powerpoint/2010/main" val="2838477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a:t>
            </a:r>
            <a:r>
              <a:rPr lang="en-US" baseline="0" dirty="0" smtClean="0"/>
              <a:t> 2.6 (continued)</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32</a:t>
            </a:fld>
            <a:endParaRPr lang="en-US" dirty="0"/>
          </a:p>
        </p:txBody>
      </p:sp>
    </p:spTree>
    <p:extLst>
      <p:ext uri="{BB962C8B-B14F-4D97-AF65-F5344CB8AC3E}">
        <p14:creationId xmlns:p14="http://schemas.microsoft.com/office/powerpoint/2010/main" val="93687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513D4-F2DB-E54E-8A8E-0AC7B43CCEC2}" type="slidenum">
              <a:rPr lang="en-US"/>
              <a:pPr/>
              <a:t>33</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What gives Intel x86 processors or IBM mainframe computers such mind-boggling</a:t>
            </a:r>
          </a:p>
          <a:p>
            <a:r>
              <a:rPr kumimoji="1" lang="en-US" sz="1200" kern="1200" baseline="0" dirty="0" smtClean="0">
                <a:solidFill>
                  <a:schemeClr val="tx1"/>
                </a:solidFill>
                <a:latin typeface="Times New Roman" pitchFamily="-110" charset="0"/>
                <a:ea typeface="+mn-ea"/>
                <a:cs typeface="+mn-cs"/>
              </a:rPr>
              <a:t>power is the relentless pursuit of speed by processor chip manufacturers. The evolution</a:t>
            </a:r>
          </a:p>
          <a:p>
            <a:r>
              <a:rPr kumimoji="1" lang="en-US" sz="1200" kern="1200" baseline="0" dirty="0" smtClean="0">
                <a:solidFill>
                  <a:schemeClr val="tx1"/>
                </a:solidFill>
                <a:latin typeface="Times New Roman" pitchFamily="-110" charset="0"/>
                <a:ea typeface="+mn-ea"/>
                <a:cs typeface="+mn-cs"/>
              </a:rPr>
              <a:t>of these machines continues to bear out Moore’s law, mentioned previously. So</a:t>
            </a:r>
          </a:p>
          <a:p>
            <a:r>
              <a:rPr kumimoji="1" lang="en-US" sz="1200" kern="1200" baseline="0" dirty="0" smtClean="0">
                <a:solidFill>
                  <a:schemeClr val="tx1"/>
                </a:solidFill>
                <a:latin typeface="Times New Roman" pitchFamily="-110" charset="0"/>
                <a:ea typeface="+mn-ea"/>
                <a:cs typeface="+mn-cs"/>
              </a:rPr>
              <a:t>long as this law holds, chipmakers can unleash a new generation of chips every three</a:t>
            </a:r>
          </a:p>
          <a:p>
            <a:r>
              <a:rPr kumimoji="1" lang="en-US" sz="1200" kern="1200" baseline="0" dirty="0" smtClean="0">
                <a:solidFill>
                  <a:schemeClr val="tx1"/>
                </a:solidFill>
                <a:latin typeface="Times New Roman" pitchFamily="-110" charset="0"/>
                <a:ea typeface="+mn-ea"/>
                <a:cs typeface="+mn-cs"/>
              </a:rPr>
              <a:t>years—with four times as many transistors. In memory chips, this has quadrupled</a:t>
            </a:r>
          </a:p>
          <a:p>
            <a:r>
              <a:rPr kumimoji="1" lang="en-US" sz="1200" kern="1200" baseline="0" dirty="0" smtClean="0">
                <a:solidFill>
                  <a:schemeClr val="tx1"/>
                </a:solidFill>
                <a:latin typeface="Times New Roman" pitchFamily="-110" charset="0"/>
                <a:ea typeface="+mn-ea"/>
                <a:cs typeface="+mn-cs"/>
              </a:rPr>
              <a:t>the capacity of dynamic random-access memory (DRAM), still the basic technology</a:t>
            </a:r>
          </a:p>
          <a:p>
            <a:r>
              <a:rPr kumimoji="1" lang="en-US" sz="1200" kern="1200" baseline="0" dirty="0" smtClean="0">
                <a:solidFill>
                  <a:schemeClr val="tx1"/>
                </a:solidFill>
                <a:latin typeface="Times New Roman" pitchFamily="-110" charset="0"/>
                <a:ea typeface="+mn-ea"/>
                <a:cs typeface="+mn-cs"/>
              </a:rPr>
              <a:t>for computer main memory, every three years. In microprocessors, the addition of</a:t>
            </a:r>
          </a:p>
          <a:p>
            <a:r>
              <a:rPr kumimoji="1" lang="en-US" sz="1200" kern="1200" baseline="0" dirty="0" smtClean="0">
                <a:solidFill>
                  <a:schemeClr val="tx1"/>
                </a:solidFill>
                <a:latin typeface="Times New Roman" pitchFamily="-110" charset="0"/>
                <a:ea typeface="+mn-ea"/>
                <a:cs typeface="+mn-cs"/>
              </a:rPr>
              <a:t>new circuits, and the speed boost that comes from reducing the distances between</a:t>
            </a:r>
          </a:p>
          <a:p>
            <a:r>
              <a:rPr kumimoji="1" lang="en-US" sz="1200" kern="1200" baseline="0" dirty="0" smtClean="0">
                <a:solidFill>
                  <a:schemeClr val="tx1"/>
                </a:solidFill>
                <a:latin typeface="Times New Roman" pitchFamily="-110" charset="0"/>
                <a:ea typeface="+mn-ea"/>
                <a:cs typeface="+mn-cs"/>
              </a:rPr>
              <a:t>them, has improved performance four- or fivefold every three years or so since Intel</a:t>
            </a:r>
          </a:p>
          <a:p>
            <a:r>
              <a:rPr kumimoji="1" lang="en-US" sz="1200" kern="1200" baseline="0" dirty="0" smtClean="0">
                <a:solidFill>
                  <a:schemeClr val="tx1"/>
                </a:solidFill>
                <a:latin typeface="Times New Roman" pitchFamily="-110" charset="0"/>
                <a:ea typeface="+mn-ea"/>
                <a:cs typeface="+mn-cs"/>
              </a:rPr>
              <a:t>launched its x86 family in 1978.</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But the raw speed of the microprocessor will not achieve its potential unless</a:t>
            </a:r>
          </a:p>
          <a:p>
            <a:r>
              <a:rPr kumimoji="1" lang="en-US" sz="1200" kern="1200" baseline="0" dirty="0" smtClean="0">
                <a:solidFill>
                  <a:schemeClr val="tx1"/>
                </a:solidFill>
                <a:latin typeface="Times New Roman" pitchFamily="-110" charset="0"/>
                <a:ea typeface="+mn-ea"/>
                <a:cs typeface="+mn-cs"/>
              </a:rPr>
              <a:t>it is fed a constant stream of work to do in the form of computer instructions.</a:t>
            </a:r>
          </a:p>
          <a:p>
            <a:r>
              <a:rPr kumimoji="1" lang="en-US" sz="1200" kern="1200" baseline="0" dirty="0" smtClean="0">
                <a:solidFill>
                  <a:schemeClr val="tx1"/>
                </a:solidFill>
                <a:latin typeface="Times New Roman" pitchFamily="-110" charset="0"/>
                <a:ea typeface="+mn-ea"/>
                <a:cs typeface="+mn-cs"/>
              </a:rPr>
              <a:t>Anything that gets in the way of that smooth flow undermines the power of the</a:t>
            </a:r>
          </a:p>
          <a:p>
            <a:r>
              <a:rPr kumimoji="1" lang="en-US" sz="1200" kern="1200" baseline="0" dirty="0" smtClean="0">
                <a:solidFill>
                  <a:schemeClr val="tx1"/>
                </a:solidFill>
                <a:latin typeface="Times New Roman" pitchFamily="-110" charset="0"/>
                <a:ea typeface="+mn-ea"/>
                <a:cs typeface="+mn-cs"/>
              </a:rPr>
              <a:t>processor. Accordingly, while the chipmakers have been busy learning how to fabricate</a:t>
            </a:r>
          </a:p>
          <a:p>
            <a:r>
              <a:rPr kumimoji="1" lang="en-US" sz="1200" kern="1200" baseline="0" dirty="0" smtClean="0">
                <a:solidFill>
                  <a:schemeClr val="tx1"/>
                </a:solidFill>
                <a:latin typeface="Times New Roman" pitchFamily="-110" charset="0"/>
                <a:ea typeface="+mn-ea"/>
                <a:cs typeface="+mn-cs"/>
              </a:rPr>
              <a:t>chips of greater and greater density, the processor designers must come up with</a:t>
            </a:r>
          </a:p>
          <a:p>
            <a:r>
              <a:rPr kumimoji="1" lang="en-US" sz="1200" kern="1200" baseline="0" dirty="0" smtClean="0">
                <a:solidFill>
                  <a:schemeClr val="tx1"/>
                </a:solidFill>
                <a:latin typeface="Times New Roman" pitchFamily="-110" charset="0"/>
                <a:ea typeface="+mn-ea"/>
                <a:cs typeface="+mn-cs"/>
              </a:rPr>
              <a:t>ever more elaborate techniques for feeding the monster. Among the techniques</a:t>
            </a:r>
          </a:p>
          <a:p>
            <a:r>
              <a:rPr kumimoji="1" lang="en-US" sz="1200" kern="1200" baseline="0" dirty="0" smtClean="0">
                <a:solidFill>
                  <a:schemeClr val="tx1"/>
                </a:solidFill>
                <a:latin typeface="Times New Roman" pitchFamily="-110" charset="0"/>
                <a:ea typeface="+mn-ea"/>
                <a:cs typeface="+mn-cs"/>
              </a:rPr>
              <a:t>built into contemporary processors are the following:</a:t>
            </a:r>
          </a:p>
          <a:p>
            <a:endParaRPr kumimoji="1" lang="en-US" sz="1200" kern="1200" baseline="0" dirty="0" smtClean="0">
              <a:solidFill>
                <a:schemeClr val="tx1"/>
              </a:solidFill>
              <a:latin typeface="Times New Roman" pitchFamily="-110" charset="0"/>
              <a:ea typeface="+mn-ea"/>
              <a:cs typeface="+mn-cs"/>
            </a:endParaRPr>
          </a:p>
          <a:p>
            <a:r>
              <a:rPr kumimoji="1" lang="en-US" sz="1200" b="1" kern="1200" baseline="0" dirty="0" smtClean="0">
                <a:solidFill>
                  <a:schemeClr val="tx1"/>
                </a:solidFill>
                <a:latin typeface="Times New Roman" pitchFamily="-110" charset="0"/>
                <a:ea typeface="+mn-ea"/>
                <a:cs typeface="+mn-cs"/>
              </a:rPr>
              <a:t>Pipelining: With pipelining, a processor can simultaneously work on multiple</a:t>
            </a:r>
          </a:p>
          <a:p>
            <a:r>
              <a:rPr kumimoji="1" lang="en-US" sz="1200" kern="1200" baseline="0" dirty="0" smtClean="0">
                <a:solidFill>
                  <a:schemeClr val="tx1"/>
                </a:solidFill>
                <a:latin typeface="Times New Roman" pitchFamily="-110" charset="0"/>
                <a:ea typeface="+mn-ea"/>
                <a:cs typeface="+mn-cs"/>
              </a:rPr>
              <a:t>instructions. The processor overlaps operations by moving data or instructions</a:t>
            </a:r>
          </a:p>
          <a:p>
            <a:r>
              <a:rPr kumimoji="1" lang="en-US" sz="1200" kern="1200" baseline="0" dirty="0" smtClean="0">
                <a:solidFill>
                  <a:schemeClr val="tx1"/>
                </a:solidFill>
                <a:latin typeface="Times New Roman" pitchFamily="-110" charset="0"/>
                <a:ea typeface="+mn-ea"/>
                <a:cs typeface="+mn-cs"/>
              </a:rPr>
              <a:t>into a conceptual pipe with all stages of the pipe processing simultaneously.</a:t>
            </a:r>
          </a:p>
          <a:p>
            <a:r>
              <a:rPr kumimoji="1" lang="en-US" sz="1200" kern="1200" baseline="0" dirty="0" smtClean="0">
                <a:solidFill>
                  <a:schemeClr val="tx1"/>
                </a:solidFill>
                <a:latin typeface="Times New Roman" pitchFamily="-110" charset="0"/>
                <a:ea typeface="+mn-ea"/>
                <a:cs typeface="+mn-cs"/>
              </a:rPr>
              <a:t>For example, while one instruction is being executed, the computer is decoding</a:t>
            </a:r>
          </a:p>
          <a:p>
            <a:r>
              <a:rPr kumimoji="1" lang="en-US" sz="1200" kern="1200" baseline="0" dirty="0" smtClean="0">
                <a:solidFill>
                  <a:schemeClr val="tx1"/>
                </a:solidFill>
                <a:latin typeface="Times New Roman" pitchFamily="-110" charset="0"/>
                <a:ea typeface="+mn-ea"/>
                <a:cs typeface="+mn-cs"/>
              </a:rPr>
              <a:t>the next instruction.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Branch prediction: The processor looks ahead in the instruction code fetched</a:t>
            </a:r>
          </a:p>
          <a:p>
            <a:r>
              <a:rPr kumimoji="1" lang="en-US" sz="1200" kern="1200" baseline="0" dirty="0" smtClean="0">
                <a:solidFill>
                  <a:schemeClr val="tx1"/>
                </a:solidFill>
                <a:latin typeface="Times New Roman" pitchFamily="-110" charset="0"/>
                <a:ea typeface="+mn-ea"/>
                <a:cs typeface="+mn-cs"/>
              </a:rPr>
              <a:t>from memory and predicts which branches, or groups of instructions, are likely</a:t>
            </a:r>
          </a:p>
          <a:p>
            <a:r>
              <a:rPr kumimoji="1" lang="en-US" sz="1200" kern="1200" baseline="0" dirty="0" smtClean="0">
                <a:solidFill>
                  <a:schemeClr val="tx1"/>
                </a:solidFill>
                <a:latin typeface="Times New Roman" pitchFamily="-110" charset="0"/>
                <a:ea typeface="+mn-ea"/>
                <a:cs typeface="+mn-cs"/>
              </a:rPr>
              <a:t>to be processed next. If the processor guesses right most of the time, it can</a:t>
            </a:r>
          </a:p>
          <a:p>
            <a:r>
              <a:rPr kumimoji="1" lang="en-US" sz="1200" kern="1200" baseline="0" dirty="0" smtClean="0">
                <a:solidFill>
                  <a:schemeClr val="tx1"/>
                </a:solidFill>
                <a:latin typeface="Times New Roman" pitchFamily="-110" charset="0"/>
                <a:ea typeface="+mn-ea"/>
                <a:cs typeface="+mn-cs"/>
              </a:rPr>
              <a:t>prefetch the correct instructions and buffer them so that the processor is kept</a:t>
            </a:r>
          </a:p>
          <a:p>
            <a:r>
              <a:rPr kumimoji="1" lang="en-US" sz="1200" kern="1200" baseline="0" dirty="0" smtClean="0">
                <a:solidFill>
                  <a:schemeClr val="tx1"/>
                </a:solidFill>
                <a:latin typeface="Times New Roman" pitchFamily="-110" charset="0"/>
                <a:ea typeface="+mn-ea"/>
                <a:cs typeface="+mn-cs"/>
              </a:rPr>
              <a:t>busy. The more sophisticated examples of this strategy predict not just the</a:t>
            </a:r>
            <a:endParaRPr kumimoji="1" lang="en-GB"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next branch but multiple branches ahead. Thus, branch prediction increases</a:t>
            </a:r>
          </a:p>
          <a:p>
            <a:r>
              <a:rPr kumimoji="1" lang="en-US" sz="1200" kern="1200" baseline="0" dirty="0" smtClean="0">
                <a:solidFill>
                  <a:schemeClr val="tx1"/>
                </a:solidFill>
                <a:latin typeface="Times New Roman" pitchFamily="-110" charset="0"/>
                <a:ea typeface="+mn-ea"/>
                <a:cs typeface="+mn-cs"/>
              </a:rPr>
              <a:t>the amount of work available for the processor to execute.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flow analysis: The processor analyzes which instructions are dependent</a:t>
            </a:r>
          </a:p>
          <a:p>
            <a:r>
              <a:rPr kumimoji="1" lang="en-US" sz="1200" kern="1200" baseline="0" dirty="0" smtClean="0">
                <a:solidFill>
                  <a:schemeClr val="tx1"/>
                </a:solidFill>
                <a:latin typeface="Times New Roman" pitchFamily="-110" charset="0"/>
                <a:ea typeface="+mn-ea"/>
                <a:cs typeface="+mn-cs"/>
              </a:rPr>
              <a:t>on each other’s results, or data, to create an optimized schedule of instructions.</a:t>
            </a:r>
          </a:p>
          <a:p>
            <a:r>
              <a:rPr kumimoji="1" lang="en-US" sz="1200" kern="1200" baseline="0" dirty="0" smtClean="0">
                <a:solidFill>
                  <a:schemeClr val="tx1"/>
                </a:solidFill>
                <a:latin typeface="Times New Roman" pitchFamily="-110" charset="0"/>
                <a:ea typeface="+mn-ea"/>
                <a:cs typeface="+mn-cs"/>
              </a:rPr>
              <a:t>In fact, instructions are scheduled to be executed when ready, independent of</a:t>
            </a:r>
          </a:p>
          <a:p>
            <a:r>
              <a:rPr kumimoji="1" lang="en-US" sz="1200" kern="1200" baseline="0" dirty="0" smtClean="0">
                <a:solidFill>
                  <a:schemeClr val="tx1"/>
                </a:solidFill>
                <a:latin typeface="Times New Roman" pitchFamily="-110" charset="0"/>
                <a:ea typeface="+mn-ea"/>
                <a:cs typeface="+mn-cs"/>
              </a:rPr>
              <a:t>the original program order. This prevents unnecessary delay.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Speculative execution: Using branch prediction and data flow analysis, some</a:t>
            </a:r>
          </a:p>
          <a:p>
            <a:r>
              <a:rPr kumimoji="1" lang="en-US" sz="1200" kern="1200" baseline="0" dirty="0" smtClean="0">
                <a:solidFill>
                  <a:schemeClr val="tx1"/>
                </a:solidFill>
                <a:latin typeface="Times New Roman" pitchFamily="-110" charset="0"/>
                <a:ea typeface="+mn-ea"/>
                <a:cs typeface="+mn-cs"/>
              </a:rPr>
              <a:t>processors speculatively execute instructions ahead of their actual appearance</a:t>
            </a:r>
          </a:p>
          <a:p>
            <a:r>
              <a:rPr kumimoji="1" lang="en-US" sz="1200" kern="1200" baseline="0" dirty="0" smtClean="0">
                <a:solidFill>
                  <a:schemeClr val="tx1"/>
                </a:solidFill>
                <a:latin typeface="Times New Roman" pitchFamily="-110" charset="0"/>
                <a:ea typeface="+mn-ea"/>
                <a:cs typeface="+mn-cs"/>
              </a:rPr>
              <a:t>in the program execution, holding the results in temporary locations.</a:t>
            </a:r>
          </a:p>
          <a:p>
            <a:r>
              <a:rPr kumimoji="1" lang="en-US" sz="1200" kern="1200" baseline="0" dirty="0" smtClean="0">
                <a:solidFill>
                  <a:schemeClr val="tx1"/>
                </a:solidFill>
                <a:latin typeface="Times New Roman" pitchFamily="-110" charset="0"/>
                <a:ea typeface="+mn-ea"/>
                <a:cs typeface="+mn-cs"/>
              </a:rPr>
              <a:t>This enables the processor to keep its execution engines as busy as possible by</a:t>
            </a:r>
          </a:p>
          <a:p>
            <a:r>
              <a:rPr kumimoji="1" lang="en-US" sz="1200" kern="1200" baseline="0" dirty="0" smtClean="0">
                <a:solidFill>
                  <a:schemeClr val="tx1"/>
                </a:solidFill>
                <a:latin typeface="Times New Roman" pitchFamily="-110" charset="0"/>
                <a:ea typeface="+mn-ea"/>
                <a:cs typeface="+mn-cs"/>
              </a:rPr>
              <a:t>Executing instructions that are likely to be needed.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These and other sophisticated techniques are made necessary by the sheer power</a:t>
            </a:r>
          </a:p>
          <a:p>
            <a:r>
              <a:rPr kumimoji="1" lang="en-US" sz="1200" kern="1200" baseline="0" dirty="0" smtClean="0">
                <a:solidFill>
                  <a:schemeClr val="tx1"/>
                </a:solidFill>
                <a:latin typeface="Times New Roman" pitchFamily="-110" charset="0"/>
                <a:ea typeface="+mn-ea"/>
                <a:cs typeface="+mn-cs"/>
              </a:rPr>
              <a:t>of the processor. They make it possible to exploit the raw speed of the processor.</a:t>
            </a:r>
            <a:endParaRPr lang="en-GB" dirty="0"/>
          </a:p>
        </p:txBody>
      </p:sp>
    </p:spTree>
    <p:extLst>
      <p:ext uri="{BB962C8B-B14F-4D97-AF65-F5344CB8AC3E}">
        <p14:creationId xmlns:p14="http://schemas.microsoft.com/office/powerpoint/2010/main" val="443421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9AE1A-A2AA-6746-A8EE-029791A08435}" type="slidenum">
              <a:rPr lang="en-US"/>
              <a:pPr/>
              <a:t>34</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While processor power has raced ahead at breakneck speed, other critical components</a:t>
            </a:r>
          </a:p>
          <a:p>
            <a:r>
              <a:rPr kumimoji="1" lang="en-US" sz="1200" kern="1200" baseline="0" dirty="0" smtClean="0">
                <a:solidFill>
                  <a:schemeClr val="tx1"/>
                </a:solidFill>
                <a:latin typeface="Times New Roman" pitchFamily="-110" charset="0"/>
                <a:ea typeface="+mn-ea"/>
                <a:cs typeface="+mn-cs"/>
              </a:rPr>
              <a:t>of the computer have not kept up. The result is a need to look for performance</a:t>
            </a:r>
          </a:p>
          <a:p>
            <a:r>
              <a:rPr kumimoji="1" lang="en-US" sz="1200" kern="1200" baseline="0" dirty="0" smtClean="0">
                <a:solidFill>
                  <a:schemeClr val="tx1"/>
                </a:solidFill>
                <a:latin typeface="Times New Roman" pitchFamily="-110" charset="0"/>
                <a:ea typeface="+mn-ea"/>
                <a:cs typeface="+mn-cs"/>
              </a:rPr>
              <a:t>balance: an adjusting of the organization and architecture to compensate for the</a:t>
            </a:r>
          </a:p>
          <a:p>
            <a:r>
              <a:rPr kumimoji="1" lang="en-US" sz="1200" kern="1200" baseline="0" dirty="0" smtClean="0">
                <a:solidFill>
                  <a:schemeClr val="tx1"/>
                </a:solidFill>
                <a:latin typeface="Times New Roman" pitchFamily="-110" charset="0"/>
                <a:ea typeface="+mn-ea"/>
                <a:cs typeface="+mn-cs"/>
              </a:rPr>
              <a:t>mismatch among the capabilities of the various components.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Nowhere is the problem created by such mismatches more critical than in the</a:t>
            </a:r>
          </a:p>
          <a:p>
            <a:r>
              <a:rPr kumimoji="1" lang="en-US" sz="1200" kern="1200" baseline="0" dirty="0" smtClean="0">
                <a:solidFill>
                  <a:schemeClr val="tx1"/>
                </a:solidFill>
                <a:latin typeface="Times New Roman" pitchFamily="-110" charset="0"/>
                <a:ea typeface="+mn-ea"/>
                <a:cs typeface="+mn-cs"/>
              </a:rPr>
              <a:t>interface between processor and main memory. While processor speed has grown</a:t>
            </a:r>
          </a:p>
          <a:p>
            <a:r>
              <a:rPr kumimoji="1" lang="en-US" sz="1200" kern="1200" baseline="0" dirty="0" smtClean="0">
                <a:solidFill>
                  <a:schemeClr val="tx1"/>
                </a:solidFill>
                <a:latin typeface="Times New Roman" pitchFamily="-110" charset="0"/>
                <a:ea typeface="+mn-ea"/>
                <a:cs typeface="+mn-cs"/>
              </a:rPr>
              <a:t>rapidly, the speed with which data can be transferred between main memory and the</a:t>
            </a:r>
          </a:p>
          <a:p>
            <a:r>
              <a:rPr kumimoji="1" lang="en-US" sz="1200" kern="1200" baseline="0" dirty="0" smtClean="0">
                <a:solidFill>
                  <a:schemeClr val="tx1"/>
                </a:solidFill>
                <a:latin typeface="Times New Roman" pitchFamily="-110" charset="0"/>
                <a:ea typeface="+mn-ea"/>
                <a:cs typeface="+mn-cs"/>
              </a:rPr>
              <a:t>processor has lagged badly. The interface between processor and main memory is</a:t>
            </a:r>
          </a:p>
          <a:p>
            <a:r>
              <a:rPr kumimoji="1" lang="en-US" sz="1200" kern="1200" baseline="0" dirty="0" smtClean="0">
                <a:solidFill>
                  <a:schemeClr val="tx1"/>
                </a:solidFill>
                <a:latin typeface="Times New Roman" pitchFamily="-110" charset="0"/>
                <a:ea typeface="+mn-ea"/>
                <a:cs typeface="+mn-cs"/>
              </a:rPr>
              <a:t>the most crucial pathway in the entire computer because it is responsible for carrying</a:t>
            </a:r>
          </a:p>
          <a:p>
            <a:r>
              <a:rPr kumimoji="1" lang="en-US" sz="1200" kern="1200" baseline="0" dirty="0" smtClean="0">
                <a:solidFill>
                  <a:schemeClr val="tx1"/>
                </a:solidFill>
                <a:latin typeface="Times New Roman" pitchFamily="-110" charset="0"/>
                <a:ea typeface="+mn-ea"/>
                <a:cs typeface="+mn-cs"/>
              </a:rPr>
              <a:t>a constant flow of program instructions and data between memory chips and the</a:t>
            </a:r>
          </a:p>
          <a:p>
            <a:r>
              <a:rPr kumimoji="1" lang="en-US" sz="1200" kern="1200" baseline="0" dirty="0" smtClean="0">
                <a:solidFill>
                  <a:schemeClr val="tx1"/>
                </a:solidFill>
                <a:latin typeface="Times New Roman" pitchFamily="-110" charset="0"/>
                <a:ea typeface="+mn-ea"/>
                <a:cs typeface="+mn-cs"/>
              </a:rPr>
              <a:t>processor. If memory or the pathway fails to keep pace with the processor’s insistent</a:t>
            </a:r>
          </a:p>
          <a:p>
            <a:r>
              <a:rPr kumimoji="1" lang="en-US" sz="1200" kern="1200" baseline="0" dirty="0" smtClean="0">
                <a:solidFill>
                  <a:schemeClr val="tx1"/>
                </a:solidFill>
                <a:latin typeface="Times New Roman" pitchFamily="-110" charset="0"/>
                <a:ea typeface="+mn-ea"/>
                <a:cs typeface="+mn-cs"/>
              </a:rPr>
              <a:t>demands, the processor stalls in a wait state, and valuable processing time is lost.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 system architect can attack this problem in a number of ways, all of which</a:t>
            </a:r>
          </a:p>
          <a:p>
            <a:r>
              <a:rPr kumimoji="1" lang="en-US" sz="1200" kern="1200" baseline="0" dirty="0" smtClean="0">
                <a:solidFill>
                  <a:schemeClr val="tx1"/>
                </a:solidFill>
                <a:latin typeface="Times New Roman" pitchFamily="-110" charset="0"/>
                <a:ea typeface="+mn-ea"/>
                <a:cs typeface="+mn-cs"/>
              </a:rPr>
              <a:t>are reflected in contemporary computer designs. Consider the following examples: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number of bits that are retrieved at one time by making DRAMs</a:t>
            </a:r>
          </a:p>
          <a:p>
            <a:r>
              <a:rPr kumimoji="1" lang="en-US" sz="1200" kern="1200" baseline="0" dirty="0" smtClean="0">
                <a:solidFill>
                  <a:schemeClr val="tx1"/>
                </a:solidFill>
                <a:latin typeface="Times New Roman" pitchFamily="-110" charset="0"/>
                <a:ea typeface="+mn-ea"/>
                <a:cs typeface="+mn-cs"/>
              </a:rPr>
              <a:t>“wider” rather than “deeper” and by using wide bus data paths.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Change the DRAM interface to make it more efficient by including a cache</a:t>
            </a:r>
          </a:p>
          <a:p>
            <a:r>
              <a:rPr kumimoji="1" lang="en-US" sz="1200" kern="1200" baseline="0" dirty="0" smtClean="0">
                <a:solidFill>
                  <a:schemeClr val="tx1"/>
                </a:solidFill>
                <a:latin typeface="Times New Roman" pitchFamily="-110" charset="0"/>
                <a:ea typeface="+mn-ea"/>
                <a:cs typeface="+mn-cs"/>
              </a:rPr>
              <a:t>or other buffering scheme on the DRAM chip.</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Reduce the frequency of memory access by incorporating increasingly complex</a:t>
            </a:r>
          </a:p>
          <a:p>
            <a:r>
              <a:rPr kumimoji="1" lang="en-US" sz="1200" kern="1200" baseline="0" dirty="0" smtClean="0">
                <a:solidFill>
                  <a:schemeClr val="tx1"/>
                </a:solidFill>
                <a:latin typeface="Times New Roman" pitchFamily="-110" charset="0"/>
                <a:ea typeface="+mn-ea"/>
                <a:cs typeface="+mn-cs"/>
              </a:rPr>
              <a:t>and efficient cache structures between the processor and main memory. This</a:t>
            </a:r>
          </a:p>
          <a:p>
            <a:r>
              <a:rPr kumimoji="1" lang="en-US" sz="1200" kern="1200" baseline="0" dirty="0" smtClean="0">
                <a:solidFill>
                  <a:schemeClr val="tx1"/>
                </a:solidFill>
                <a:latin typeface="Times New Roman" pitchFamily="-110" charset="0"/>
                <a:ea typeface="+mn-ea"/>
                <a:cs typeface="+mn-cs"/>
              </a:rPr>
              <a:t>includes the incorporation of one or more caches on the processor chip as well</a:t>
            </a:r>
          </a:p>
          <a:p>
            <a:r>
              <a:rPr kumimoji="1" lang="en-US" sz="1200" kern="1200" baseline="0" dirty="0" smtClean="0">
                <a:solidFill>
                  <a:schemeClr val="tx1"/>
                </a:solidFill>
                <a:latin typeface="Times New Roman" pitchFamily="-110" charset="0"/>
                <a:ea typeface="+mn-ea"/>
                <a:cs typeface="+mn-cs"/>
              </a:rPr>
              <a:t>as on an off-chip cache close to the processor chip.</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interconnect bandwidth between processors and memory by using</a:t>
            </a:r>
          </a:p>
          <a:p>
            <a:r>
              <a:rPr kumimoji="1" lang="en-US" sz="1200" kern="1200" baseline="0" dirty="0" smtClean="0">
                <a:solidFill>
                  <a:schemeClr val="tx1"/>
                </a:solidFill>
                <a:latin typeface="Times New Roman" pitchFamily="-110" charset="0"/>
                <a:ea typeface="+mn-ea"/>
                <a:cs typeface="+mn-cs"/>
              </a:rPr>
              <a:t>higher-speed buses and a hierarchy of buses to buffer and structure data</a:t>
            </a:r>
          </a:p>
          <a:p>
            <a:r>
              <a:rPr kumimoji="1" lang="en-US" sz="1200" kern="1200" baseline="0" dirty="0" smtClean="0">
                <a:solidFill>
                  <a:schemeClr val="tx1"/>
                </a:solidFill>
                <a:latin typeface="Times New Roman" pitchFamily="-110" charset="0"/>
                <a:ea typeface="+mn-ea"/>
                <a:cs typeface="+mn-cs"/>
              </a:rPr>
              <a:t>flow.</a:t>
            </a:r>
            <a:endParaRPr lang="en-GB" dirty="0"/>
          </a:p>
        </p:txBody>
      </p:sp>
    </p:spTree>
    <p:extLst>
      <p:ext uri="{BB962C8B-B14F-4D97-AF65-F5344CB8AC3E}">
        <p14:creationId xmlns:p14="http://schemas.microsoft.com/office/powerpoint/2010/main" val="2827887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FB62F-6AC0-424F-BA78-8B6B2E5E00A5}" type="slidenum">
              <a:rPr lang="en-US"/>
              <a:pPr/>
              <a:t>35</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Another area of design focus is the handling of I/O devices. As computers</a:t>
            </a:r>
          </a:p>
          <a:p>
            <a:r>
              <a:rPr kumimoji="1" lang="en-US" sz="1200" kern="1200" baseline="0" dirty="0" smtClean="0">
                <a:solidFill>
                  <a:schemeClr val="tx1"/>
                </a:solidFill>
                <a:latin typeface="Times New Roman" pitchFamily="-110" charset="0"/>
                <a:ea typeface="+mn-ea"/>
                <a:cs typeface="+mn-cs"/>
              </a:rPr>
              <a:t>become faster and more capable, more sophisticated applications are developed</a:t>
            </a:r>
          </a:p>
          <a:p>
            <a:r>
              <a:rPr kumimoji="1" lang="en-US" sz="1200" kern="1200" baseline="0" dirty="0" smtClean="0">
                <a:solidFill>
                  <a:schemeClr val="tx1"/>
                </a:solidFill>
                <a:latin typeface="Times New Roman" pitchFamily="-110" charset="0"/>
                <a:ea typeface="+mn-ea"/>
                <a:cs typeface="+mn-cs"/>
              </a:rPr>
              <a:t>that support the use of peripherals with intensive I/O demands. Figure 2.10 gives</a:t>
            </a:r>
          </a:p>
          <a:p>
            <a:r>
              <a:rPr kumimoji="1" lang="en-US" sz="1200" kern="1200" baseline="0" dirty="0" smtClean="0">
                <a:solidFill>
                  <a:schemeClr val="tx1"/>
                </a:solidFill>
                <a:latin typeface="Times New Roman" pitchFamily="-110" charset="0"/>
                <a:ea typeface="+mn-ea"/>
                <a:cs typeface="+mn-cs"/>
              </a:rPr>
              <a:t>some examples of typical peripheral devices in use on personal computers and</a:t>
            </a:r>
          </a:p>
          <a:p>
            <a:r>
              <a:rPr kumimoji="1" lang="en-US" sz="1200" kern="1200" baseline="0" dirty="0" smtClean="0">
                <a:solidFill>
                  <a:schemeClr val="tx1"/>
                </a:solidFill>
                <a:latin typeface="Times New Roman" pitchFamily="-110" charset="0"/>
                <a:ea typeface="+mn-ea"/>
                <a:cs typeface="+mn-cs"/>
              </a:rPr>
              <a:t>workstations. These devices create tremendous data throughput demands. While</a:t>
            </a:r>
          </a:p>
          <a:p>
            <a:r>
              <a:rPr kumimoji="1" lang="en-US" sz="1200" kern="1200" baseline="0" dirty="0" smtClean="0">
                <a:solidFill>
                  <a:schemeClr val="tx1"/>
                </a:solidFill>
                <a:latin typeface="Times New Roman" pitchFamily="-110" charset="0"/>
                <a:ea typeface="+mn-ea"/>
                <a:cs typeface="+mn-cs"/>
              </a:rPr>
              <a:t>the current generation of processors can handle the data pumped out by these</a:t>
            </a:r>
          </a:p>
          <a:p>
            <a:r>
              <a:rPr kumimoji="1" lang="en-US" sz="1200" kern="1200" baseline="0" dirty="0" smtClean="0">
                <a:solidFill>
                  <a:schemeClr val="tx1"/>
                </a:solidFill>
                <a:latin typeface="Times New Roman" pitchFamily="-110" charset="0"/>
                <a:ea typeface="+mn-ea"/>
                <a:cs typeface="+mn-cs"/>
              </a:rPr>
              <a:t>devices, there remains the problem of getting that data moved between processor</a:t>
            </a:r>
          </a:p>
          <a:p>
            <a:r>
              <a:rPr kumimoji="1" lang="en-US" sz="1200" kern="1200" baseline="0" dirty="0" smtClean="0">
                <a:solidFill>
                  <a:schemeClr val="tx1"/>
                </a:solidFill>
                <a:latin typeface="Times New Roman" pitchFamily="-110" charset="0"/>
                <a:ea typeface="+mn-ea"/>
                <a:cs typeface="+mn-cs"/>
              </a:rPr>
              <a:t>and peripheral. Strategies here include caching and buffering schemes plus the</a:t>
            </a:r>
          </a:p>
          <a:p>
            <a:r>
              <a:rPr kumimoji="1" lang="en-US" sz="1200" kern="1200" baseline="0" dirty="0" smtClean="0">
                <a:solidFill>
                  <a:schemeClr val="tx1"/>
                </a:solidFill>
                <a:latin typeface="Times New Roman" pitchFamily="-110" charset="0"/>
                <a:ea typeface="+mn-ea"/>
                <a:cs typeface="+mn-cs"/>
              </a:rPr>
              <a:t>use of higher-speed interconnection buses and more elaborate structures of buses.</a:t>
            </a:r>
          </a:p>
          <a:p>
            <a:r>
              <a:rPr kumimoji="1" lang="en-US" sz="1200" kern="1200" baseline="0" dirty="0" smtClean="0">
                <a:solidFill>
                  <a:schemeClr val="tx1"/>
                </a:solidFill>
                <a:latin typeface="Times New Roman" pitchFamily="-110" charset="0"/>
                <a:ea typeface="+mn-ea"/>
                <a:cs typeface="+mn-cs"/>
              </a:rPr>
              <a:t>In addition, the use of multiple-processor configurations can aid in satisfying I/O</a:t>
            </a:r>
          </a:p>
          <a:p>
            <a:r>
              <a:rPr kumimoji="1" lang="en-US" sz="1200" kern="1200" baseline="0" dirty="0" smtClean="0">
                <a:solidFill>
                  <a:schemeClr val="tx1"/>
                </a:solidFill>
                <a:latin typeface="Times New Roman" pitchFamily="-110" charset="0"/>
                <a:ea typeface="+mn-ea"/>
                <a:cs typeface="+mn-cs"/>
              </a:rPr>
              <a:t>demands.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key in all this is balance. Designers constantly strive to balance the</a:t>
            </a:r>
          </a:p>
          <a:p>
            <a:r>
              <a:rPr kumimoji="1" lang="en-US" sz="1200" kern="1200" baseline="0" dirty="0" smtClean="0">
                <a:solidFill>
                  <a:schemeClr val="tx1"/>
                </a:solidFill>
                <a:latin typeface="Times New Roman" pitchFamily="-110" charset="0"/>
                <a:ea typeface="+mn-ea"/>
                <a:cs typeface="+mn-cs"/>
              </a:rPr>
              <a:t>throughput and processing demands of the processor components, main memory,</a:t>
            </a:r>
          </a:p>
          <a:p>
            <a:r>
              <a:rPr kumimoji="1" lang="en-US" sz="1200" kern="1200" baseline="0" dirty="0" smtClean="0">
                <a:solidFill>
                  <a:schemeClr val="tx1"/>
                </a:solidFill>
                <a:latin typeface="Times New Roman" pitchFamily="-110" charset="0"/>
                <a:ea typeface="+mn-ea"/>
                <a:cs typeface="+mn-cs"/>
              </a:rPr>
              <a:t>I/O devices, and the interconnection structures. This design must constantly be</a:t>
            </a:r>
          </a:p>
          <a:p>
            <a:r>
              <a:rPr kumimoji="1" lang="en-US" sz="1200" kern="1200" baseline="0" dirty="0" smtClean="0">
                <a:solidFill>
                  <a:schemeClr val="tx1"/>
                </a:solidFill>
                <a:latin typeface="Times New Roman" pitchFamily="-110" charset="0"/>
                <a:ea typeface="+mn-ea"/>
                <a:cs typeface="+mn-cs"/>
              </a:rPr>
              <a:t>rethought to cope with two constantly evolving factors: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The rate at which performance is changing in the various technology areas</a:t>
            </a:r>
          </a:p>
          <a:p>
            <a:r>
              <a:rPr kumimoji="1" lang="en-US" sz="1200" kern="1200" baseline="0" dirty="0" smtClean="0">
                <a:solidFill>
                  <a:schemeClr val="tx1"/>
                </a:solidFill>
                <a:latin typeface="Times New Roman" pitchFamily="-110" charset="0"/>
                <a:ea typeface="+mn-ea"/>
                <a:cs typeface="+mn-cs"/>
              </a:rPr>
              <a:t>(processor, buses, memory, peripherals) differs greatly from one type of</a:t>
            </a:r>
          </a:p>
          <a:p>
            <a:r>
              <a:rPr kumimoji="1" lang="en-US" sz="1200" kern="1200" baseline="0" dirty="0" smtClean="0">
                <a:solidFill>
                  <a:schemeClr val="tx1"/>
                </a:solidFill>
                <a:latin typeface="Times New Roman" pitchFamily="-110" charset="0"/>
                <a:ea typeface="+mn-ea"/>
                <a:cs typeface="+mn-cs"/>
              </a:rPr>
              <a:t>element</a:t>
            </a:r>
          </a:p>
          <a:p>
            <a:r>
              <a:rPr kumimoji="1" lang="en-US" sz="1200" kern="1200" baseline="0" dirty="0" smtClean="0">
                <a:solidFill>
                  <a:schemeClr val="tx1"/>
                </a:solidFill>
                <a:latin typeface="Times New Roman" pitchFamily="-110" charset="0"/>
                <a:ea typeface="+mn-ea"/>
                <a:cs typeface="+mn-cs"/>
              </a:rPr>
              <a:t>to another.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New applications and new peripheral devices constantly change the nature of</a:t>
            </a:r>
          </a:p>
          <a:p>
            <a:r>
              <a:rPr kumimoji="1" lang="en-US" sz="1200" kern="1200" baseline="0" dirty="0" smtClean="0">
                <a:solidFill>
                  <a:schemeClr val="tx1"/>
                </a:solidFill>
                <a:latin typeface="Times New Roman" pitchFamily="-110" charset="0"/>
                <a:ea typeface="+mn-ea"/>
                <a:cs typeface="+mn-cs"/>
              </a:rPr>
              <a:t>the demand on the system in terms of typical instruction profile and the data</a:t>
            </a:r>
          </a:p>
          <a:p>
            <a:r>
              <a:rPr kumimoji="1" lang="en-US" sz="1200" kern="1200" baseline="0" dirty="0" smtClean="0">
                <a:solidFill>
                  <a:schemeClr val="tx1"/>
                </a:solidFill>
                <a:latin typeface="Times New Roman" pitchFamily="-110" charset="0"/>
                <a:ea typeface="+mn-ea"/>
                <a:cs typeface="+mn-cs"/>
              </a:rPr>
              <a:t>access patterns.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Thus, computer design is a constantly evolving art form. This book attempts to</a:t>
            </a:r>
          </a:p>
          <a:p>
            <a:r>
              <a:rPr kumimoji="1" lang="en-US" sz="1200" kern="1200" baseline="0" dirty="0" smtClean="0">
                <a:solidFill>
                  <a:schemeClr val="tx1"/>
                </a:solidFill>
                <a:latin typeface="Times New Roman" pitchFamily="-110" charset="0"/>
                <a:ea typeface="+mn-ea"/>
                <a:cs typeface="+mn-cs"/>
              </a:rPr>
              <a:t>present the fundamentals on which this art form is based and to present a survey of</a:t>
            </a:r>
          </a:p>
          <a:p>
            <a:r>
              <a:rPr kumimoji="1" lang="en-US" sz="1200" kern="1200" baseline="0" dirty="0" smtClean="0">
                <a:solidFill>
                  <a:schemeClr val="tx1"/>
                </a:solidFill>
                <a:latin typeface="Times New Roman" pitchFamily="-110" charset="0"/>
                <a:ea typeface="+mn-ea"/>
                <a:cs typeface="+mn-cs"/>
              </a:rPr>
              <a:t>the current state of that art.</a:t>
            </a:r>
            <a:endParaRPr lang="en-GB" dirty="0"/>
          </a:p>
        </p:txBody>
      </p:sp>
    </p:spTree>
    <p:extLst>
      <p:ext uri="{BB962C8B-B14F-4D97-AF65-F5344CB8AC3E}">
        <p14:creationId xmlns:p14="http://schemas.microsoft.com/office/powerpoint/2010/main" val="971492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mn-ea"/>
                <a:cs typeface="+mn-cs"/>
              </a:rPr>
              <a:t>As designers wrestle with the challenge of balancing processor performance with that</a:t>
            </a:r>
          </a:p>
          <a:p>
            <a:r>
              <a:rPr kumimoji="1" lang="en-US" sz="1200" kern="1200" baseline="0" dirty="0" smtClean="0">
                <a:solidFill>
                  <a:schemeClr val="tx1"/>
                </a:solidFill>
                <a:latin typeface="Times New Roman" pitchFamily="-110" charset="0"/>
                <a:ea typeface="+mn-ea"/>
                <a:cs typeface="+mn-cs"/>
              </a:rPr>
              <a:t>of main memory and other computer components, the need to increase processor</a:t>
            </a:r>
          </a:p>
          <a:p>
            <a:r>
              <a:rPr kumimoji="1" lang="en-US" sz="1200" kern="1200" baseline="0" dirty="0" smtClean="0">
                <a:solidFill>
                  <a:schemeClr val="tx1"/>
                </a:solidFill>
                <a:latin typeface="Times New Roman" pitchFamily="-110" charset="0"/>
                <a:ea typeface="+mn-ea"/>
                <a:cs typeface="+mn-cs"/>
              </a:rPr>
              <a:t>speed remains. There are three approaches to achieving increased processor speed: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hardware speed of the processor. This increase is fundamentally</a:t>
            </a:r>
          </a:p>
          <a:p>
            <a:r>
              <a:rPr kumimoji="1" lang="en-US" sz="1200" kern="1200" baseline="0" dirty="0" smtClean="0">
                <a:solidFill>
                  <a:schemeClr val="tx1"/>
                </a:solidFill>
                <a:latin typeface="Times New Roman" pitchFamily="-110" charset="0"/>
                <a:ea typeface="+mn-ea"/>
                <a:cs typeface="+mn-cs"/>
              </a:rPr>
              <a:t>due to shrinking the size of the logic gates on the processor chip, so that more</a:t>
            </a:r>
          </a:p>
          <a:p>
            <a:r>
              <a:rPr kumimoji="1" lang="en-US" sz="1200" kern="1200" baseline="0" dirty="0" smtClean="0">
                <a:solidFill>
                  <a:schemeClr val="tx1"/>
                </a:solidFill>
                <a:latin typeface="Times New Roman" pitchFamily="-110" charset="0"/>
                <a:ea typeface="+mn-ea"/>
                <a:cs typeface="+mn-cs"/>
              </a:rPr>
              <a:t>gates can be packed together more tightly and to increasing the clock rate.</a:t>
            </a:r>
          </a:p>
          <a:p>
            <a:r>
              <a:rPr kumimoji="1" lang="en-US" sz="1200" kern="1200" baseline="0" dirty="0" smtClean="0">
                <a:solidFill>
                  <a:schemeClr val="tx1"/>
                </a:solidFill>
                <a:latin typeface="Times New Roman" pitchFamily="-110" charset="0"/>
                <a:ea typeface="+mn-ea"/>
                <a:cs typeface="+mn-cs"/>
              </a:rPr>
              <a:t>With gates closer together, the propagation time for signals is significantly</a:t>
            </a:r>
          </a:p>
          <a:p>
            <a:r>
              <a:rPr kumimoji="1" lang="en-US" sz="1200" kern="1200" baseline="0" dirty="0" smtClean="0">
                <a:solidFill>
                  <a:schemeClr val="tx1"/>
                </a:solidFill>
                <a:latin typeface="Times New Roman" pitchFamily="-110" charset="0"/>
                <a:ea typeface="+mn-ea"/>
                <a:cs typeface="+mn-cs"/>
              </a:rPr>
              <a:t>reduced, enabling a speeding up of the processor. An increase in clock rate</a:t>
            </a:r>
          </a:p>
          <a:p>
            <a:r>
              <a:rPr kumimoji="1" lang="en-US" sz="1200" kern="1200" baseline="0" dirty="0" smtClean="0">
                <a:solidFill>
                  <a:schemeClr val="tx1"/>
                </a:solidFill>
                <a:latin typeface="Times New Roman" pitchFamily="-110" charset="0"/>
                <a:ea typeface="+mn-ea"/>
                <a:cs typeface="+mn-cs"/>
              </a:rPr>
              <a:t>means that individual operations are executed more rapidly.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size and speed of caches that are interposed between the processor</a:t>
            </a:r>
          </a:p>
          <a:p>
            <a:r>
              <a:rPr kumimoji="1" lang="en-US" sz="1200" kern="1200" baseline="0" dirty="0" smtClean="0">
                <a:solidFill>
                  <a:schemeClr val="tx1"/>
                </a:solidFill>
                <a:latin typeface="Times New Roman" pitchFamily="-110" charset="0"/>
                <a:ea typeface="+mn-ea"/>
                <a:cs typeface="+mn-cs"/>
              </a:rPr>
              <a:t>and main memory. In particular, by dedicating a portion of the processor</a:t>
            </a:r>
          </a:p>
          <a:p>
            <a:r>
              <a:rPr kumimoji="1" lang="en-US" sz="1200" kern="1200" baseline="0" dirty="0" smtClean="0">
                <a:solidFill>
                  <a:schemeClr val="tx1"/>
                </a:solidFill>
                <a:latin typeface="Times New Roman" pitchFamily="-110" charset="0"/>
                <a:ea typeface="+mn-ea"/>
                <a:cs typeface="+mn-cs"/>
              </a:rPr>
              <a:t>chip itself to the cache, cache access times drop significantly.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Make changes to the processor organization and architecture that increase the</a:t>
            </a:r>
          </a:p>
          <a:p>
            <a:r>
              <a:rPr kumimoji="1" lang="en-US" sz="1200" kern="1200" baseline="0" dirty="0" smtClean="0">
                <a:solidFill>
                  <a:schemeClr val="tx1"/>
                </a:solidFill>
                <a:latin typeface="Times New Roman" pitchFamily="-110" charset="0"/>
                <a:ea typeface="+mn-ea"/>
                <a:cs typeface="+mn-cs"/>
              </a:rPr>
              <a:t>effective speed of instruction execution. Typically, this involves using parallelism</a:t>
            </a:r>
          </a:p>
          <a:p>
            <a:r>
              <a:rPr kumimoji="1" lang="en-US" sz="1200" kern="1200" baseline="0" dirty="0" smtClean="0">
                <a:solidFill>
                  <a:schemeClr val="tx1"/>
                </a:solidFill>
                <a:latin typeface="Times New Roman" pitchFamily="-110" charset="0"/>
                <a:ea typeface="+mn-ea"/>
                <a:cs typeface="+mn-cs"/>
              </a:rPr>
              <a:t>in one form or another.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36</a:t>
            </a:fld>
            <a:endParaRPr lang="en-US" dirty="0"/>
          </a:p>
        </p:txBody>
      </p:sp>
    </p:spTree>
    <p:extLst>
      <p:ext uri="{BB962C8B-B14F-4D97-AF65-F5344CB8AC3E}">
        <p14:creationId xmlns:p14="http://schemas.microsoft.com/office/powerpoint/2010/main" val="2460991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110" charset="0"/>
                <a:ea typeface="+mn-ea"/>
                <a:cs typeface="+mn-cs"/>
              </a:rPr>
              <a:t>Traditionally, the dominant factor in performance gains has been in increases</a:t>
            </a:r>
          </a:p>
          <a:p>
            <a:r>
              <a:rPr kumimoji="1" lang="en-US" sz="1200" kern="1200" baseline="0" dirty="0" smtClean="0">
                <a:solidFill>
                  <a:schemeClr val="tx1"/>
                </a:solidFill>
                <a:latin typeface="Times New Roman" pitchFamily="-110" charset="0"/>
                <a:ea typeface="+mn-ea"/>
                <a:cs typeface="+mn-cs"/>
              </a:rPr>
              <a:t>in clock speed due and logic density. However, as clock speed and logic density</a:t>
            </a:r>
          </a:p>
          <a:p>
            <a:r>
              <a:rPr kumimoji="1" lang="en-US" sz="1200" kern="1200" baseline="0" dirty="0" smtClean="0">
                <a:solidFill>
                  <a:schemeClr val="tx1"/>
                </a:solidFill>
                <a:latin typeface="Times New Roman" pitchFamily="-110" charset="0"/>
                <a:ea typeface="+mn-ea"/>
                <a:cs typeface="+mn-cs"/>
              </a:rPr>
              <a:t>increase, a number of obstacles become more significant [INTE04b]:</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Power: </a:t>
            </a:r>
            <a:r>
              <a:rPr kumimoji="1" lang="en-US" sz="1200" b="0" kern="1200" baseline="0" dirty="0" smtClean="0">
                <a:solidFill>
                  <a:schemeClr val="tx1"/>
                </a:solidFill>
                <a:latin typeface="Times New Roman" pitchFamily="-110" charset="0"/>
                <a:ea typeface="+mn-ea"/>
                <a:cs typeface="+mn-cs"/>
              </a:rPr>
              <a:t>As the density of logic and the clock speed on a chip increase, so does</a:t>
            </a:r>
          </a:p>
          <a:p>
            <a:r>
              <a:rPr kumimoji="1" lang="en-US" sz="1200" b="0" kern="1200" baseline="0" dirty="0" smtClean="0">
                <a:solidFill>
                  <a:schemeClr val="tx1"/>
                </a:solidFill>
                <a:latin typeface="Times New Roman" pitchFamily="-110" charset="0"/>
                <a:ea typeface="+mn-ea"/>
                <a:cs typeface="+mn-cs"/>
              </a:rPr>
              <a:t>the power density (Watts/cm2). The difficulty of dissipating the heat generated</a:t>
            </a:r>
          </a:p>
          <a:p>
            <a:r>
              <a:rPr kumimoji="1" lang="en-US" sz="1200" kern="1200" baseline="0" dirty="0" smtClean="0">
                <a:solidFill>
                  <a:schemeClr val="tx1"/>
                </a:solidFill>
                <a:latin typeface="Times New Roman" pitchFamily="-110" charset="0"/>
                <a:ea typeface="+mn-ea"/>
                <a:cs typeface="+mn-cs"/>
              </a:rPr>
              <a:t>on high-density, high-speed chips is becoming a serious design issue [GIBB04,</a:t>
            </a:r>
          </a:p>
          <a:p>
            <a:r>
              <a:rPr kumimoji="1" lang="en-US" sz="1200" kern="1200" baseline="0" dirty="0" smtClean="0">
                <a:solidFill>
                  <a:schemeClr val="tx1"/>
                </a:solidFill>
                <a:latin typeface="Times New Roman" pitchFamily="-110" charset="0"/>
                <a:ea typeface="+mn-ea"/>
                <a:cs typeface="+mn-cs"/>
              </a:rPr>
              <a:t>BORK03].</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RC delay: </a:t>
            </a:r>
            <a:r>
              <a:rPr kumimoji="1" lang="en-US" sz="1200" b="0" kern="1200" baseline="0" dirty="0" smtClean="0">
                <a:solidFill>
                  <a:schemeClr val="tx1"/>
                </a:solidFill>
                <a:latin typeface="Times New Roman" pitchFamily="-110" charset="0"/>
                <a:ea typeface="+mn-ea"/>
                <a:cs typeface="+mn-cs"/>
              </a:rPr>
              <a:t>The speed at which electrons can flow on a chip between transistors</a:t>
            </a:r>
          </a:p>
          <a:p>
            <a:r>
              <a:rPr kumimoji="1" lang="en-US" sz="1200" kern="1200" baseline="0" dirty="0" smtClean="0">
                <a:solidFill>
                  <a:schemeClr val="tx1"/>
                </a:solidFill>
                <a:latin typeface="Times New Roman" pitchFamily="-110" charset="0"/>
                <a:ea typeface="+mn-ea"/>
                <a:cs typeface="+mn-cs"/>
              </a:rPr>
              <a:t>is limited by the resistance and capacitance of the metal wires connecting</a:t>
            </a:r>
          </a:p>
          <a:p>
            <a:r>
              <a:rPr kumimoji="1" lang="en-US" sz="1200" kern="1200" baseline="0" dirty="0" smtClean="0">
                <a:solidFill>
                  <a:schemeClr val="tx1"/>
                </a:solidFill>
                <a:latin typeface="Times New Roman" pitchFamily="-110" charset="0"/>
                <a:ea typeface="+mn-ea"/>
                <a:cs typeface="+mn-cs"/>
              </a:rPr>
              <a:t>them; specifically, delay increases as the RC product increases. As components</a:t>
            </a:r>
          </a:p>
          <a:p>
            <a:r>
              <a:rPr kumimoji="1" lang="en-US" sz="1200" kern="1200" baseline="0" dirty="0" smtClean="0">
                <a:solidFill>
                  <a:schemeClr val="tx1"/>
                </a:solidFill>
                <a:latin typeface="Times New Roman" pitchFamily="-110" charset="0"/>
                <a:ea typeface="+mn-ea"/>
                <a:cs typeface="+mn-cs"/>
              </a:rPr>
              <a:t>on the chip decrease in size, the wire interconnects become thinner, increasing</a:t>
            </a:r>
          </a:p>
          <a:p>
            <a:r>
              <a:rPr kumimoji="1" lang="en-US" sz="1200" kern="1200" baseline="0" dirty="0" smtClean="0">
                <a:solidFill>
                  <a:schemeClr val="tx1"/>
                </a:solidFill>
                <a:latin typeface="Times New Roman" pitchFamily="-110" charset="0"/>
                <a:ea typeface="+mn-ea"/>
                <a:cs typeface="+mn-cs"/>
              </a:rPr>
              <a:t>resistance. Also, the wires are closer together, increasing capacitance.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Memory latency: </a:t>
            </a:r>
            <a:r>
              <a:rPr kumimoji="1" lang="en-US" sz="1200" b="0" kern="1200" baseline="0" dirty="0" smtClean="0">
                <a:solidFill>
                  <a:schemeClr val="tx1"/>
                </a:solidFill>
                <a:latin typeface="Times New Roman" pitchFamily="-110" charset="0"/>
                <a:ea typeface="+mn-ea"/>
                <a:cs typeface="+mn-cs"/>
              </a:rPr>
              <a:t>Memory speeds lag processor speeds, as previously discussed.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Thus, there will be more emphasis on organization and architectural approaches</a:t>
            </a:r>
          </a:p>
          <a:p>
            <a:r>
              <a:rPr kumimoji="1" lang="en-US" sz="1200" kern="1200" baseline="0" dirty="0" smtClean="0">
                <a:solidFill>
                  <a:schemeClr val="tx1"/>
                </a:solidFill>
                <a:latin typeface="Times New Roman" pitchFamily="-110" charset="0"/>
                <a:ea typeface="+mn-ea"/>
                <a:cs typeface="+mn-cs"/>
              </a:rPr>
              <a:t>to improving performance. These techniques are discussed in later chapters of the book.</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37</a:t>
            </a:fld>
            <a:endParaRPr lang="en-US" dirty="0"/>
          </a:p>
        </p:txBody>
      </p:sp>
    </p:spTree>
    <p:extLst>
      <p:ext uri="{BB962C8B-B14F-4D97-AF65-F5344CB8AC3E}">
        <p14:creationId xmlns:p14="http://schemas.microsoft.com/office/powerpoint/2010/main" val="3901228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smtClean="0">
                <a:solidFill>
                  <a:schemeClr val="tx1"/>
                </a:solidFill>
                <a:latin typeface="Times New Roman" pitchFamily="-110" charset="0"/>
                <a:ea typeface="+mn-ea"/>
                <a:cs typeface="+mn-cs"/>
              </a:rPr>
              <a:t>Beginning in the late 1980s, and continuing for about 15 years, two main</a:t>
            </a:r>
          </a:p>
          <a:p>
            <a:r>
              <a:rPr kumimoji="1" lang="en-US" sz="1200" kern="1200" baseline="0" dirty="0" smtClean="0">
                <a:solidFill>
                  <a:schemeClr val="tx1"/>
                </a:solidFill>
                <a:latin typeface="Times New Roman" pitchFamily="-110" charset="0"/>
                <a:ea typeface="+mn-ea"/>
                <a:cs typeface="+mn-cs"/>
              </a:rPr>
              <a:t>strategies have been used to increase performance beyond what can be achieved</a:t>
            </a:r>
          </a:p>
          <a:p>
            <a:r>
              <a:rPr kumimoji="1" lang="en-US" sz="1200" kern="1200" baseline="0" dirty="0" smtClean="0">
                <a:solidFill>
                  <a:schemeClr val="tx1"/>
                </a:solidFill>
                <a:latin typeface="Times New Roman" pitchFamily="-110" charset="0"/>
                <a:ea typeface="+mn-ea"/>
                <a:cs typeface="+mn-cs"/>
              </a:rPr>
              <a:t>simply by increasing clock speed. First, there has been an increase in cache capacity.</a:t>
            </a:r>
          </a:p>
          <a:p>
            <a:r>
              <a:rPr kumimoji="1" lang="en-US" sz="1200" kern="1200" baseline="0" dirty="0" smtClean="0">
                <a:solidFill>
                  <a:schemeClr val="tx1"/>
                </a:solidFill>
                <a:latin typeface="Times New Roman" pitchFamily="-110" charset="0"/>
                <a:ea typeface="+mn-ea"/>
                <a:cs typeface="+mn-cs"/>
              </a:rPr>
              <a:t>There are now typically two or three levels of cache between the processor and</a:t>
            </a:r>
          </a:p>
          <a:p>
            <a:r>
              <a:rPr kumimoji="1" lang="en-US" sz="1200" kern="1200" baseline="0" dirty="0" smtClean="0">
                <a:solidFill>
                  <a:schemeClr val="tx1"/>
                </a:solidFill>
                <a:latin typeface="Times New Roman" pitchFamily="-110" charset="0"/>
                <a:ea typeface="+mn-ea"/>
                <a:cs typeface="+mn-cs"/>
              </a:rPr>
              <a:t>main memory. As chip density has increased, more of the cache memory has been</a:t>
            </a:r>
          </a:p>
          <a:p>
            <a:r>
              <a:rPr kumimoji="1" lang="en-US" sz="1200" kern="1200" baseline="0" dirty="0" smtClean="0">
                <a:solidFill>
                  <a:schemeClr val="tx1"/>
                </a:solidFill>
                <a:latin typeface="Times New Roman" pitchFamily="-110" charset="0"/>
                <a:ea typeface="+mn-ea"/>
                <a:cs typeface="+mn-cs"/>
              </a:rPr>
              <a:t>incorporated on the chip, enabling faster cache access. For example, the original</a:t>
            </a:r>
          </a:p>
          <a:p>
            <a:r>
              <a:rPr kumimoji="1" lang="en-US" sz="1200" kern="1200" baseline="0" dirty="0" smtClean="0">
                <a:solidFill>
                  <a:schemeClr val="tx1"/>
                </a:solidFill>
                <a:latin typeface="Times New Roman" pitchFamily="-110" charset="0"/>
                <a:ea typeface="+mn-ea"/>
                <a:cs typeface="+mn-cs"/>
              </a:rPr>
              <a:t>Pentium chip devoted about 10% of on-chip area to a cache. Contemporary chips</a:t>
            </a:r>
          </a:p>
          <a:p>
            <a:r>
              <a:rPr kumimoji="1" lang="en-US" sz="1200" kern="1200" baseline="0" dirty="0" smtClean="0">
                <a:solidFill>
                  <a:schemeClr val="tx1"/>
                </a:solidFill>
                <a:latin typeface="Times New Roman" pitchFamily="-110" charset="0"/>
                <a:ea typeface="+mn-ea"/>
                <a:cs typeface="+mn-cs"/>
              </a:rPr>
              <a:t>devote over half of the chip area to caches.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Second, the instruction execution logic within a processor has become increasingly</a:t>
            </a:r>
          </a:p>
          <a:p>
            <a:r>
              <a:rPr kumimoji="1" lang="en-US" sz="1200" kern="1200" baseline="0" dirty="0" smtClean="0">
                <a:solidFill>
                  <a:schemeClr val="tx1"/>
                </a:solidFill>
                <a:latin typeface="Times New Roman" pitchFamily="-110" charset="0"/>
                <a:ea typeface="+mn-ea"/>
                <a:cs typeface="+mn-cs"/>
              </a:rPr>
              <a:t>complex to enable parallel execution of instructions within the processor. Two</a:t>
            </a:r>
          </a:p>
          <a:p>
            <a:r>
              <a:rPr kumimoji="1" lang="en-US" sz="1200" kern="1200" baseline="0" dirty="0" smtClean="0">
                <a:solidFill>
                  <a:schemeClr val="tx1"/>
                </a:solidFill>
                <a:latin typeface="Times New Roman" pitchFamily="-110" charset="0"/>
                <a:ea typeface="+mn-ea"/>
                <a:cs typeface="+mn-cs"/>
              </a:rPr>
              <a:t>noteworthy design approaches have been pipelining and superscalar. A pipeline</a:t>
            </a:r>
          </a:p>
          <a:p>
            <a:r>
              <a:rPr kumimoji="1" lang="en-US" sz="1200" kern="1200" baseline="0" dirty="0" smtClean="0">
                <a:solidFill>
                  <a:schemeClr val="tx1"/>
                </a:solidFill>
                <a:latin typeface="Times New Roman" pitchFamily="-110" charset="0"/>
                <a:ea typeface="+mn-ea"/>
                <a:cs typeface="+mn-cs"/>
              </a:rPr>
              <a:t>works much as an assembly line in a manufacturing plant enabling different stages</a:t>
            </a:r>
          </a:p>
          <a:p>
            <a:r>
              <a:rPr kumimoji="1" lang="en-US" sz="1200" kern="1200" baseline="0" dirty="0" smtClean="0">
                <a:solidFill>
                  <a:schemeClr val="tx1"/>
                </a:solidFill>
                <a:latin typeface="Times New Roman" pitchFamily="-110" charset="0"/>
                <a:ea typeface="+mn-ea"/>
                <a:cs typeface="+mn-cs"/>
              </a:rPr>
              <a:t>of execution of different instructions to occur at the same time along the pipeline. A</a:t>
            </a:r>
          </a:p>
          <a:p>
            <a:r>
              <a:rPr kumimoji="1" lang="en-US" sz="1200" kern="1200" baseline="0" dirty="0" smtClean="0">
                <a:solidFill>
                  <a:schemeClr val="tx1"/>
                </a:solidFill>
                <a:latin typeface="Times New Roman" pitchFamily="-110" charset="0"/>
                <a:ea typeface="+mn-ea"/>
                <a:cs typeface="+mn-cs"/>
              </a:rPr>
              <a:t>superscalar approach in essence allows multiple pipelines within a single processor</a:t>
            </a:r>
          </a:p>
          <a:p>
            <a:r>
              <a:rPr kumimoji="1" lang="en-US" sz="1200" kern="1200" baseline="0" dirty="0" smtClean="0">
                <a:solidFill>
                  <a:schemeClr val="tx1"/>
                </a:solidFill>
                <a:latin typeface="Times New Roman" pitchFamily="-110" charset="0"/>
                <a:ea typeface="+mn-ea"/>
                <a:cs typeface="+mn-cs"/>
              </a:rPr>
              <a:t>so that instructions that do not depend on one another can be executed in parallel.</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By the mid to late 90s, both of these approaches were reaching a point of</a:t>
            </a:r>
          </a:p>
          <a:p>
            <a:r>
              <a:rPr kumimoji="1" lang="en-US" sz="1200" kern="1200" baseline="0" dirty="0" smtClean="0">
                <a:solidFill>
                  <a:schemeClr val="tx1"/>
                </a:solidFill>
                <a:latin typeface="Times New Roman" pitchFamily="-110" charset="0"/>
                <a:ea typeface="+mn-ea"/>
                <a:cs typeface="+mn-cs"/>
              </a:rPr>
              <a:t>diminishing returns. The internal organization of contemporary processors is</a:t>
            </a:r>
          </a:p>
          <a:p>
            <a:r>
              <a:rPr kumimoji="1" lang="en-US" sz="1200" kern="1200" baseline="0" dirty="0" smtClean="0">
                <a:solidFill>
                  <a:schemeClr val="tx1"/>
                </a:solidFill>
                <a:latin typeface="Times New Roman" pitchFamily="-110" charset="0"/>
                <a:ea typeface="+mn-ea"/>
                <a:cs typeface="+mn-cs"/>
              </a:rPr>
              <a:t>exceedingly complex and is able to squeeze a great deal of parallelism out of the</a:t>
            </a:r>
          </a:p>
          <a:p>
            <a:r>
              <a:rPr kumimoji="1" lang="en-US" sz="1200" kern="1200" baseline="0" dirty="0" smtClean="0">
                <a:solidFill>
                  <a:schemeClr val="tx1"/>
                </a:solidFill>
                <a:latin typeface="Times New Roman" pitchFamily="-110" charset="0"/>
                <a:ea typeface="+mn-ea"/>
                <a:cs typeface="+mn-cs"/>
              </a:rPr>
              <a:t>instruction stream. It seems likely that further significant increases in this direction</a:t>
            </a:r>
          </a:p>
          <a:p>
            <a:r>
              <a:rPr kumimoji="1" lang="en-US" sz="1200" kern="1200" baseline="0" dirty="0" smtClean="0">
                <a:solidFill>
                  <a:schemeClr val="tx1"/>
                </a:solidFill>
                <a:latin typeface="Times New Roman" pitchFamily="-110" charset="0"/>
                <a:ea typeface="+mn-ea"/>
                <a:cs typeface="+mn-cs"/>
              </a:rPr>
              <a:t>will be relatively modest [GIBB04]. With three levels of cache on the processor</a:t>
            </a:r>
          </a:p>
          <a:p>
            <a:r>
              <a:rPr kumimoji="1" lang="en-US" sz="1200" kern="1200" baseline="0" dirty="0" smtClean="0">
                <a:solidFill>
                  <a:schemeClr val="tx1"/>
                </a:solidFill>
                <a:latin typeface="Times New Roman" pitchFamily="-110" charset="0"/>
                <a:ea typeface="+mn-ea"/>
                <a:cs typeface="+mn-cs"/>
              </a:rPr>
              <a:t>chip, each level providing substantial capacity, it also seems that the benefits from</a:t>
            </a:r>
          </a:p>
          <a:p>
            <a:r>
              <a:rPr kumimoji="1" lang="en-US" sz="1200" kern="1200" baseline="0" dirty="0" smtClean="0">
                <a:solidFill>
                  <a:schemeClr val="tx1"/>
                </a:solidFill>
                <a:latin typeface="Times New Roman" pitchFamily="-110" charset="0"/>
                <a:ea typeface="+mn-ea"/>
                <a:cs typeface="+mn-cs"/>
              </a:rPr>
              <a:t>the cache are reaching a limit.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However, simply relying on increasing clock rate for increased performance</a:t>
            </a:r>
          </a:p>
          <a:p>
            <a:r>
              <a:rPr kumimoji="1" lang="en-US" sz="1200" kern="1200" baseline="0" dirty="0" smtClean="0">
                <a:solidFill>
                  <a:schemeClr val="tx1"/>
                </a:solidFill>
                <a:latin typeface="Times New Roman" pitchFamily="-110" charset="0"/>
                <a:ea typeface="+mn-ea"/>
                <a:cs typeface="+mn-cs"/>
              </a:rPr>
              <a:t>runs into the power dissipation problem already referred to. The faster the clock</a:t>
            </a:r>
          </a:p>
          <a:p>
            <a:r>
              <a:rPr kumimoji="1" lang="en-US" sz="1200" kern="1200" baseline="0" dirty="0" smtClean="0">
                <a:solidFill>
                  <a:schemeClr val="tx1"/>
                </a:solidFill>
                <a:latin typeface="Times New Roman" pitchFamily="-110" charset="0"/>
                <a:ea typeface="+mn-ea"/>
                <a:cs typeface="+mn-cs"/>
              </a:rPr>
              <a:t>rate, the greater the amount of power to be dissipated, and some fundamental physical</a:t>
            </a:r>
          </a:p>
          <a:p>
            <a:r>
              <a:rPr kumimoji="1" lang="en-US" sz="1200" kern="1200" baseline="0" dirty="0" smtClean="0">
                <a:solidFill>
                  <a:schemeClr val="tx1"/>
                </a:solidFill>
                <a:latin typeface="Times New Roman" pitchFamily="-110" charset="0"/>
                <a:ea typeface="+mn-ea"/>
                <a:cs typeface="+mn-cs"/>
              </a:rPr>
              <a:t>limits are being reached.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Figure 2.11 illustrates the concepts we have been discussing. The top line</a:t>
            </a:r>
          </a:p>
          <a:p>
            <a:r>
              <a:rPr kumimoji="1" lang="en-US" sz="1200" kern="1200" baseline="0" dirty="0" smtClean="0">
                <a:solidFill>
                  <a:schemeClr val="tx1"/>
                </a:solidFill>
                <a:latin typeface="Times New Roman" pitchFamily="-110" charset="0"/>
                <a:ea typeface="+mn-ea"/>
                <a:cs typeface="+mn-cs"/>
              </a:rPr>
              <a:t>shows that, as per Moore’s Law, the number of transistors on a single chip continues</a:t>
            </a:r>
          </a:p>
          <a:p>
            <a:r>
              <a:rPr kumimoji="1" lang="en-US" sz="1200" kern="1200" baseline="0" dirty="0" smtClean="0">
                <a:solidFill>
                  <a:schemeClr val="tx1"/>
                </a:solidFill>
                <a:latin typeface="Times New Roman" pitchFamily="-110" charset="0"/>
                <a:ea typeface="+mn-ea"/>
                <a:cs typeface="+mn-cs"/>
              </a:rPr>
              <a:t>to grow exponentially. Meanwhile, the clock speed has leveled off, in order</a:t>
            </a:r>
          </a:p>
          <a:p>
            <a:r>
              <a:rPr kumimoji="1" lang="en-US" sz="1200" kern="1200" baseline="0" dirty="0" smtClean="0">
                <a:solidFill>
                  <a:schemeClr val="tx1"/>
                </a:solidFill>
                <a:latin typeface="Times New Roman" pitchFamily="-110" charset="0"/>
                <a:ea typeface="+mn-ea"/>
                <a:cs typeface="+mn-cs"/>
              </a:rPr>
              <a:t>to prevent a further rise in power. To continue to increase performance, designers</a:t>
            </a:r>
          </a:p>
          <a:p>
            <a:r>
              <a:rPr kumimoji="1" lang="en-US" sz="1200" kern="1200" baseline="0" dirty="0" smtClean="0">
                <a:solidFill>
                  <a:schemeClr val="tx1"/>
                </a:solidFill>
                <a:latin typeface="Times New Roman" pitchFamily="-110" charset="0"/>
                <a:ea typeface="+mn-ea"/>
                <a:cs typeface="+mn-cs"/>
              </a:rPr>
              <a:t>have had to find ways of exploiting the growing number of transistors other than</a:t>
            </a:r>
          </a:p>
          <a:p>
            <a:r>
              <a:rPr kumimoji="1" lang="en-US" sz="1200" kern="1200" baseline="0" dirty="0" smtClean="0">
                <a:solidFill>
                  <a:schemeClr val="tx1"/>
                </a:solidFill>
                <a:latin typeface="Times New Roman" pitchFamily="-110" charset="0"/>
                <a:ea typeface="+mn-ea"/>
                <a:cs typeface="+mn-cs"/>
              </a:rPr>
              <a:t>simply building a more complex processor. The response in recent years has been</a:t>
            </a:r>
          </a:p>
          <a:p>
            <a:r>
              <a:rPr kumimoji="1" lang="en-US" sz="1200" kern="1200" baseline="0" dirty="0" smtClean="0">
                <a:solidFill>
                  <a:schemeClr val="tx1"/>
                </a:solidFill>
                <a:latin typeface="Times New Roman" pitchFamily="-110" charset="0"/>
                <a:ea typeface="+mn-ea"/>
                <a:cs typeface="+mn-cs"/>
              </a:rPr>
              <a:t>the development of the multicore computer chip.</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38</a:t>
            </a:fld>
            <a:endParaRPr lang="en-US" dirty="0"/>
          </a:p>
        </p:txBody>
      </p:sp>
    </p:spTree>
    <p:extLst>
      <p:ext uri="{BB962C8B-B14F-4D97-AF65-F5344CB8AC3E}">
        <p14:creationId xmlns:p14="http://schemas.microsoft.com/office/powerpoint/2010/main" val="2115990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With all of the difficulties cited in the preceding paragraphs in mind, designers</a:t>
            </a:r>
          </a:p>
          <a:p>
            <a:r>
              <a:rPr kumimoji="1" lang="en-US" sz="1200" kern="1200" baseline="0" dirty="0" smtClean="0">
                <a:solidFill>
                  <a:schemeClr val="tx1"/>
                </a:solidFill>
                <a:latin typeface="Times New Roman" pitchFamily="-110" charset="0"/>
                <a:ea typeface="+mn-ea"/>
                <a:cs typeface="+mn-cs"/>
              </a:rPr>
              <a:t>have turned to a fundamentally new approach to improving performance: placing</a:t>
            </a:r>
          </a:p>
          <a:p>
            <a:r>
              <a:rPr kumimoji="1" lang="en-US" sz="1200" kern="1200" baseline="0" dirty="0" smtClean="0">
                <a:solidFill>
                  <a:schemeClr val="tx1"/>
                </a:solidFill>
                <a:latin typeface="Times New Roman" pitchFamily="-110" charset="0"/>
                <a:ea typeface="+mn-ea"/>
                <a:cs typeface="+mn-cs"/>
              </a:rPr>
              <a:t>multiple processors on the same chip, with a large shared cache. The use of multiple</a:t>
            </a:r>
          </a:p>
          <a:p>
            <a:r>
              <a:rPr kumimoji="1" lang="en-US" sz="1200" kern="1200" baseline="0" dirty="0" smtClean="0">
                <a:solidFill>
                  <a:schemeClr val="tx1"/>
                </a:solidFill>
                <a:latin typeface="Times New Roman" pitchFamily="-110" charset="0"/>
                <a:ea typeface="+mn-ea"/>
                <a:cs typeface="+mn-cs"/>
              </a:rPr>
              <a:t>processors on the same chip, also referred to as multiple cores, or </a:t>
            </a:r>
            <a:r>
              <a:rPr kumimoji="1" lang="en-US" sz="1200" b="1" kern="1200" baseline="0" dirty="0" smtClean="0">
                <a:solidFill>
                  <a:schemeClr val="tx1"/>
                </a:solidFill>
                <a:latin typeface="Times New Roman" pitchFamily="-110" charset="0"/>
                <a:ea typeface="+mn-ea"/>
                <a:cs typeface="+mn-cs"/>
              </a:rPr>
              <a:t>multicore,</a:t>
            </a:r>
          </a:p>
          <a:p>
            <a:r>
              <a:rPr kumimoji="1" lang="en-US" sz="1200" kern="1200" baseline="0" dirty="0" smtClean="0">
                <a:solidFill>
                  <a:schemeClr val="tx1"/>
                </a:solidFill>
                <a:latin typeface="Times New Roman" pitchFamily="-110" charset="0"/>
                <a:ea typeface="+mn-ea"/>
                <a:cs typeface="+mn-cs"/>
              </a:rPr>
              <a:t>provides the potential to increase performance without increasing the clock rate.</a:t>
            </a:r>
          </a:p>
          <a:p>
            <a:r>
              <a:rPr kumimoji="1" lang="en-US" sz="1200" kern="1200" baseline="0" dirty="0" smtClean="0">
                <a:solidFill>
                  <a:schemeClr val="tx1"/>
                </a:solidFill>
                <a:latin typeface="Times New Roman" pitchFamily="-110" charset="0"/>
                <a:ea typeface="+mn-ea"/>
                <a:cs typeface="+mn-cs"/>
              </a:rPr>
              <a:t>Studies indicate that, within a processor, the increase in performance is roughly</a:t>
            </a:r>
          </a:p>
          <a:p>
            <a:r>
              <a:rPr kumimoji="1" lang="en-US" sz="1200" kern="1200" baseline="0" dirty="0" smtClean="0">
                <a:solidFill>
                  <a:schemeClr val="tx1"/>
                </a:solidFill>
                <a:latin typeface="Times New Roman" pitchFamily="-110" charset="0"/>
                <a:ea typeface="+mn-ea"/>
                <a:cs typeface="+mn-cs"/>
              </a:rPr>
              <a:t>proportional to the square root of the increase in complexity [BORK03]. But if the</a:t>
            </a:r>
          </a:p>
          <a:p>
            <a:r>
              <a:rPr kumimoji="1" lang="en-US" sz="1200" kern="1200" baseline="0" dirty="0" smtClean="0">
                <a:solidFill>
                  <a:schemeClr val="tx1"/>
                </a:solidFill>
                <a:latin typeface="Times New Roman" pitchFamily="-110" charset="0"/>
                <a:ea typeface="+mn-ea"/>
                <a:cs typeface="+mn-cs"/>
              </a:rPr>
              <a:t>software can support the effective use of multiple processors, then doubling the</a:t>
            </a:r>
          </a:p>
          <a:p>
            <a:r>
              <a:rPr kumimoji="1" lang="en-US" sz="1200" kern="1200" baseline="0" dirty="0" smtClean="0">
                <a:solidFill>
                  <a:schemeClr val="tx1"/>
                </a:solidFill>
                <a:latin typeface="Times New Roman" pitchFamily="-110" charset="0"/>
                <a:ea typeface="+mn-ea"/>
                <a:cs typeface="+mn-cs"/>
              </a:rPr>
              <a:t>number of processors almost doubles performance. Thus, the strategy is to use two</a:t>
            </a:r>
          </a:p>
          <a:p>
            <a:r>
              <a:rPr kumimoji="1" lang="en-US" sz="1200" kern="1200" baseline="0" dirty="0" smtClean="0">
                <a:solidFill>
                  <a:schemeClr val="tx1"/>
                </a:solidFill>
                <a:latin typeface="Times New Roman" pitchFamily="-110" charset="0"/>
                <a:ea typeface="+mn-ea"/>
                <a:cs typeface="+mn-cs"/>
              </a:rPr>
              <a:t>simpler processors on the chip rather than one more complex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addition, with two processors, larger caches are justified. This is important</a:t>
            </a:r>
          </a:p>
          <a:p>
            <a:r>
              <a:rPr kumimoji="1" lang="en-US" sz="1200" kern="1200" baseline="0" dirty="0" smtClean="0">
                <a:solidFill>
                  <a:schemeClr val="tx1"/>
                </a:solidFill>
                <a:latin typeface="Times New Roman" pitchFamily="-110" charset="0"/>
                <a:ea typeface="+mn-ea"/>
                <a:cs typeface="+mn-cs"/>
              </a:rPr>
              <a:t>because the power consumption of memory logic on a chip is much less than that of</a:t>
            </a:r>
          </a:p>
          <a:p>
            <a:r>
              <a:rPr kumimoji="1" lang="en-US" sz="1200" kern="1200" baseline="0" dirty="0" smtClean="0">
                <a:solidFill>
                  <a:schemeClr val="tx1"/>
                </a:solidFill>
                <a:latin typeface="Times New Roman" pitchFamily="-110" charset="0"/>
                <a:ea typeface="+mn-ea"/>
                <a:cs typeface="+mn-cs"/>
              </a:rPr>
              <a:t>processing logic.</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As the logic density on chips continues to rise, the trend to both more cores</a:t>
            </a:r>
          </a:p>
          <a:p>
            <a:r>
              <a:rPr kumimoji="1" lang="en-US" sz="1200" kern="1200" baseline="0" dirty="0" smtClean="0">
                <a:solidFill>
                  <a:schemeClr val="tx1"/>
                </a:solidFill>
                <a:latin typeface="Times New Roman" pitchFamily="-110" charset="0"/>
                <a:ea typeface="+mn-ea"/>
                <a:cs typeface="+mn-cs"/>
              </a:rPr>
              <a:t>and more cache on a single chip continues. Two-core chips were quickly followed</a:t>
            </a:r>
          </a:p>
          <a:p>
            <a:r>
              <a:rPr kumimoji="1" lang="en-US" sz="1200" kern="1200" baseline="0" dirty="0" smtClean="0">
                <a:solidFill>
                  <a:schemeClr val="tx1"/>
                </a:solidFill>
                <a:latin typeface="Times New Roman" pitchFamily="-110" charset="0"/>
                <a:ea typeface="+mn-ea"/>
                <a:cs typeface="+mn-cs"/>
              </a:rPr>
              <a:t>by four-core chips, then 8, then 16, and so on. As the caches became larger, it made</a:t>
            </a:r>
          </a:p>
          <a:p>
            <a:r>
              <a:rPr kumimoji="1" lang="en-US" sz="1200" kern="1200" baseline="0" dirty="0" smtClean="0">
                <a:solidFill>
                  <a:schemeClr val="tx1"/>
                </a:solidFill>
                <a:latin typeface="Times New Roman" pitchFamily="-110" charset="0"/>
                <a:ea typeface="+mn-ea"/>
                <a:cs typeface="+mn-cs"/>
              </a:rPr>
              <a:t>performance sense to create two and then three levels of cache on a chip, with the</a:t>
            </a:r>
          </a:p>
          <a:p>
            <a:r>
              <a:rPr kumimoji="1" lang="en-US" sz="1200" kern="1200" baseline="0" dirty="0" smtClean="0">
                <a:solidFill>
                  <a:schemeClr val="tx1"/>
                </a:solidFill>
                <a:latin typeface="Times New Roman" pitchFamily="-110" charset="0"/>
                <a:ea typeface="+mn-ea"/>
                <a:cs typeface="+mn-cs"/>
              </a:rPr>
              <a:t>first-level cache dedicated to an individual processor and levels two and three being</a:t>
            </a:r>
          </a:p>
          <a:p>
            <a:r>
              <a:rPr kumimoji="1" lang="en-US" sz="1200" kern="1200" baseline="0" dirty="0" smtClean="0">
                <a:solidFill>
                  <a:schemeClr val="tx1"/>
                </a:solidFill>
                <a:latin typeface="Times New Roman" pitchFamily="-110" charset="0"/>
                <a:ea typeface="+mn-ea"/>
                <a:cs typeface="+mn-cs"/>
              </a:rPr>
              <a:t>shared by all the processors.</a:t>
            </a:r>
          </a:p>
          <a:p>
            <a:endParaRPr kumimoji="1" lang="en-US" sz="1200" kern="1200" baseline="0" dirty="0" smtClean="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39</a:t>
            </a:fld>
            <a:endParaRPr lang="en-US" dirty="0"/>
          </a:p>
        </p:txBody>
      </p:sp>
    </p:spTree>
    <p:extLst>
      <p:ext uri="{BB962C8B-B14F-4D97-AF65-F5344CB8AC3E}">
        <p14:creationId xmlns:p14="http://schemas.microsoft.com/office/powerpoint/2010/main" val="399101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5C595-74CD-1C4A-945A-60A24F3947E1}" type="slidenum">
              <a:rPr lang="en-US"/>
              <a:pPr/>
              <a:t>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resulting machine was enormous, weighing 30 tons, occupying 1500 square feet of floor space,</a:t>
            </a:r>
          </a:p>
          <a:p>
            <a:r>
              <a:rPr kumimoji="1" lang="en-US" sz="1200" kern="1200" baseline="0" dirty="0" smtClean="0">
                <a:solidFill>
                  <a:schemeClr val="tx1"/>
                </a:solidFill>
                <a:latin typeface="Times New Roman" pitchFamily="-110" charset="0"/>
                <a:ea typeface="+mn-ea"/>
                <a:cs typeface="+mn-cs"/>
              </a:rPr>
              <a:t>and containing more than 18,000 vacuum tubes. When operating, it consumed</a:t>
            </a:r>
          </a:p>
          <a:p>
            <a:r>
              <a:rPr kumimoji="1" lang="en-US" sz="1200" kern="1200" baseline="0" dirty="0" smtClean="0">
                <a:solidFill>
                  <a:schemeClr val="tx1"/>
                </a:solidFill>
                <a:latin typeface="Times New Roman" pitchFamily="-110" charset="0"/>
                <a:ea typeface="+mn-ea"/>
                <a:cs typeface="+mn-cs"/>
              </a:rPr>
              <a:t>140 kilowatts of power. It was also substantially faster than any electromechanical</a:t>
            </a:r>
          </a:p>
          <a:p>
            <a:r>
              <a:rPr kumimoji="1" lang="en-US" sz="1200" kern="1200" baseline="0" dirty="0" smtClean="0">
                <a:solidFill>
                  <a:schemeClr val="tx1"/>
                </a:solidFill>
                <a:latin typeface="Times New Roman" pitchFamily="-110" charset="0"/>
                <a:ea typeface="+mn-ea"/>
                <a:cs typeface="+mn-cs"/>
              </a:rPr>
              <a:t>computer, capable of 5000 additions per second.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ENIAC was a decimal rather than a binary machine. That is, numbers</a:t>
            </a:r>
          </a:p>
          <a:p>
            <a:r>
              <a:rPr kumimoji="1" lang="en-US" sz="1200" kern="1200" baseline="0" dirty="0" smtClean="0">
                <a:solidFill>
                  <a:schemeClr val="tx1"/>
                </a:solidFill>
                <a:latin typeface="Times New Roman" pitchFamily="-110" charset="0"/>
                <a:ea typeface="+mn-ea"/>
                <a:cs typeface="+mn-cs"/>
              </a:rPr>
              <a:t>were represented in decimal form, and arithmetic was performed in the decimal</a:t>
            </a:r>
          </a:p>
          <a:p>
            <a:r>
              <a:rPr kumimoji="1" lang="en-US" sz="1200" kern="1200" baseline="0" dirty="0" smtClean="0">
                <a:solidFill>
                  <a:schemeClr val="tx1"/>
                </a:solidFill>
                <a:latin typeface="Times New Roman" pitchFamily="-110" charset="0"/>
                <a:ea typeface="+mn-ea"/>
                <a:cs typeface="+mn-cs"/>
              </a:rPr>
              <a:t>system. Its memory consisted of 20 </a:t>
            </a:r>
            <a:r>
              <a:rPr kumimoji="1" lang="en-US" sz="1200" i="1" kern="1200" baseline="0" dirty="0" smtClean="0">
                <a:solidFill>
                  <a:schemeClr val="tx1"/>
                </a:solidFill>
                <a:latin typeface="Times New Roman" pitchFamily="-110" charset="0"/>
                <a:ea typeface="+mn-ea"/>
                <a:cs typeface="+mn-cs"/>
              </a:rPr>
              <a:t>accumulators, </a:t>
            </a:r>
            <a:r>
              <a:rPr kumimoji="1" lang="en-US" sz="1200" i="0" kern="1200" baseline="0" dirty="0" smtClean="0">
                <a:solidFill>
                  <a:schemeClr val="tx1"/>
                </a:solidFill>
                <a:latin typeface="Times New Roman" pitchFamily="-110" charset="0"/>
                <a:ea typeface="+mn-ea"/>
                <a:cs typeface="+mn-cs"/>
              </a:rPr>
              <a:t>each capable of holding a 10-digit</a:t>
            </a:r>
          </a:p>
          <a:p>
            <a:r>
              <a:rPr kumimoji="1" lang="en-US" sz="1200" kern="1200" baseline="0" dirty="0" smtClean="0">
                <a:solidFill>
                  <a:schemeClr val="tx1"/>
                </a:solidFill>
                <a:latin typeface="Times New Roman" pitchFamily="-110" charset="0"/>
                <a:ea typeface="+mn-ea"/>
                <a:cs typeface="+mn-cs"/>
              </a:rPr>
              <a:t>decimal number. A ring of 10 vacuum tubes represented each digit. At any time,</a:t>
            </a:r>
          </a:p>
          <a:p>
            <a:r>
              <a:rPr kumimoji="1" lang="en-US" sz="1200" kern="1200" baseline="0" dirty="0" smtClean="0">
                <a:solidFill>
                  <a:schemeClr val="tx1"/>
                </a:solidFill>
                <a:latin typeface="Times New Roman" pitchFamily="-110" charset="0"/>
                <a:ea typeface="+mn-ea"/>
                <a:cs typeface="+mn-cs"/>
              </a:rPr>
              <a:t>only one vacuum tube was in the ON state, representing one of the 10 digits. The</a:t>
            </a:r>
          </a:p>
          <a:p>
            <a:r>
              <a:rPr kumimoji="1" lang="en-US" sz="1200" kern="1200" baseline="0" dirty="0" smtClean="0">
                <a:solidFill>
                  <a:schemeClr val="tx1"/>
                </a:solidFill>
                <a:latin typeface="Times New Roman" pitchFamily="-110" charset="0"/>
                <a:ea typeface="+mn-ea"/>
                <a:cs typeface="+mn-cs"/>
              </a:rPr>
              <a:t>major drawback of the ENIAC was that it had to be programmed manually by</a:t>
            </a:r>
          </a:p>
          <a:p>
            <a:r>
              <a:rPr kumimoji="1" lang="en-US" sz="1200" kern="1200" baseline="0" dirty="0" smtClean="0">
                <a:solidFill>
                  <a:schemeClr val="tx1"/>
                </a:solidFill>
                <a:latin typeface="Times New Roman" pitchFamily="-110" charset="0"/>
                <a:ea typeface="+mn-ea"/>
                <a:cs typeface="+mn-cs"/>
              </a:rPr>
              <a:t>setting switches and plugging and unplugging cables.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ENIAC was completed in 1946, too late to be used in the war effort.</a:t>
            </a:r>
          </a:p>
          <a:p>
            <a:r>
              <a:rPr kumimoji="1" lang="en-US" sz="1200" kern="1200" baseline="0" dirty="0" smtClean="0">
                <a:solidFill>
                  <a:schemeClr val="tx1"/>
                </a:solidFill>
                <a:latin typeface="Times New Roman" pitchFamily="-110" charset="0"/>
                <a:ea typeface="+mn-ea"/>
                <a:cs typeface="+mn-cs"/>
              </a:rPr>
              <a:t>Instead, its first task was to perform a series of complex calculations that were used</a:t>
            </a:r>
          </a:p>
          <a:p>
            <a:r>
              <a:rPr kumimoji="1" lang="en-US" sz="1200" kern="1200" baseline="0" dirty="0" smtClean="0">
                <a:solidFill>
                  <a:schemeClr val="tx1"/>
                </a:solidFill>
                <a:latin typeface="Times New Roman" pitchFamily="-110" charset="0"/>
                <a:ea typeface="+mn-ea"/>
                <a:cs typeface="+mn-cs"/>
              </a:rPr>
              <a:t>to help determine the feasibility of the hydrogen bomb. The use of the ENIAC for</a:t>
            </a:r>
          </a:p>
          <a:p>
            <a:r>
              <a:rPr kumimoji="1" lang="en-US" sz="1200" kern="1200" baseline="0" dirty="0" smtClean="0">
                <a:solidFill>
                  <a:schemeClr val="tx1"/>
                </a:solidFill>
                <a:latin typeface="Times New Roman" pitchFamily="-110" charset="0"/>
                <a:ea typeface="+mn-ea"/>
                <a:cs typeface="+mn-cs"/>
              </a:rPr>
              <a:t>a purpose other than that for which it was built demonstrated its general-purpose</a:t>
            </a:r>
          </a:p>
          <a:p>
            <a:r>
              <a:rPr kumimoji="1" lang="en-US" sz="1200" kern="1200" baseline="0" dirty="0" smtClean="0">
                <a:solidFill>
                  <a:schemeClr val="tx1"/>
                </a:solidFill>
                <a:latin typeface="Times New Roman" pitchFamily="-110" charset="0"/>
                <a:ea typeface="+mn-ea"/>
                <a:cs typeface="+mn-cs"/>
              </a:rPr>
              <a:t>nature. The ENIAC continued to operate under BRL management until 1955,</a:t>
            </a:r>
          </a:p>
          <a:p>
            <a:r>
              <a:rPr kumimoji="1" lang="en-US" sz="1200" kern="1200" baseline="0" dirty="0" smtClean="0">
                <a:solidFill>
                  <a:schemeClr val="tx1"/>
                </a:solidFill>
                <a:latin typeface="Times New Roman" pitchFamily="-110" charset="0"/>
                <a:ea typeface="+mn-ea"/>
                <a:cs typeface="+mn-cs"/>
              </a:rPr>
              <a:t>when it was disassembled.</a:t>
            </a:r>
            <a:endParaRPr lang="en-GB" dirty="0" smtClean="0"/>
          </a:p>
          <a:p>
            <a:endParaRPr lang="en-GB" dirty="0"/>
          </a:p>
        </p:txBody>
      </p:sp>
    </p:spTree>
    <p:extLst>
      <p:ext uri="{BB962C8B-B14F-4D97-AF65-F5344CB8AC3E}">
        <p14:creationId xmlns:p14="http://schemas.microsoft.com/office/powerpoint/2010/main" val="1021149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110" charset="0"/>
                <a:ea typeface="+mn-ea"/>
                <a:cs typeface="+mn-cs"/>
              </a:rPr>
              <a:t>Chip manufacturers are now in the process of making a huge leap forward</a:t>
            </a:r>
          </a:p>
          <a:p>
            <a:r>
              <a:rPr kumimoji="1" lang="en-US" sz="1200" kern="1200" baseline="0" dirty="0" smtClean="0">
                <a:solidFill>
                  <a:schemeClr val="tx1"/>
                </a:solidFill>
                <a:latin typeface="Times New Roman" pitchFamily="-110" charset="0"/>
                <a:ea typeface="+mn-ea"/>
                <a:cs typeface="+mn-cs"/>
              </a:rPr>
              <a:t>in the number of cores per chip, with more than 50 cores per chip. The leap in</a:t>
            </a:r>
          </a:p>
          <a:p>
            <a:r>
              <a:rPr kumimoji="1" lang="en-US" sz="1200" kern="1200" baseline="0" dirty="0" smtClean="0">
                <a:solidFill>
                  <a:schemeClr val="tx1"/>
                </a:solidFill>
                <a:latin typeface="Times New Roman" pitchFamily="-110" charset="0"/>
                <a:ea typeface="+mn-ea"/>
                <a:cs typeface="+mn-cs"/>
              </a:rPr>
              <a:t>performance as well as the challenges in developing software to exploit such a large</a:t>
            </a:r>
          </a:p>
          <a:p>
            <a:r>
              <a:rPr kumimoji="1" lang="en-US" sz="1200" kern="1200" baseline="0" dirty="0" smtClean="0">
                <a:solidFill>
                  <a:schemeClr val="tx1"/>
                </a:solidFill>
                <a:latin typeface="Times New Roman" pitchFamily="-110" charset="0"/>
                <a:ea typeface="+mn-ea"/>
                <a:cs typeface="+mn-cs"/>
              </a:rPr>
              <a:t>number of cores have led to the introduction of a new term: </a:t>
            </a:r>
            <a:r>
              <a:rPr kumimoji="1" lang="en-US" sz="1200" b="1" kern="1200" baseline="0" dirty="0" smtClean="0">
                <a:solidFill>
                  <a:schemeClr val="tx1"/>
                </a:solidFill>
                <a:latin typeface="Times New Roman" pitchFamily="-110" charset="0"/>
                <a:ea typeface="+mn-ea"/>
                <a:cs typeface="+mn-cs"/>
              </a:rPr>
              <a:t>many integrated core</a:t>
            </a:r>
          </a:p>
          <a:p>
            <a:r>
              <a:rPr kumimoji="1" lang="en-US" sz="1200" b="1" kern="1200" baseline="0" dirty="0" smtClean="0">
                <a:solidFill>
                  <a:schemeClr val="tx1"/>
                </a:solidFill>
                <a:latin typeface="Times New Roman" pitchFamily="-110" charset="0"/>
                <a:ea typeface="+mn-ea"/>
                <a:cs typeface="+mn-cs"/>
              </a:rPr>
              <a:t>(MIC).</a:t>
            </a:r>
          </a:p>
          <a:p>
            <a:endParaRPr kumimoji="1" lang="en-US" sz="1200" b="1"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multicore and MIC strategy involves a homogeneous collection of</a:t>
            </a:r>
          </a:p>
          <a:p>
            <a:r>
              <a:rPr kumimoji="1" lang="en-US" sz="1200" kern="1200" baseline="0" dirty="0" smtClean="0">
                <a:solidFill>
                  <a:schemeClr val="tx1"/>
                </a:solidFill>
                <a:latin typeface="Times New Roman" pitchFamily="-110" charset="0"/>
                <a:ea typeface="+mn-ea"/>
                <a:cs typeface="+mn-cs"/>
              </a:rPr>
              <a:t>general-purpose processors on a single chip. At the same time, chip manufacturers</a:t>
            </a:r>
          </a:p>
          <a:p>
            <a:r>
              <a:rPr kumimoji="1" lang="en-US" sz="1200" kern="1200" baseline="0" dirty="0" smtClean="0">
                <a:solidFill>
                  <a:schemeClr val="tx1"/>
                </a:solidFill>
                <a:latin typeface="Times New Roman" pitchFamily="-110" charset="0"/>
                <a:ea typeface="+mn-ea"/>
                <a:cs typeface="+mn-cs"/>
              </a:rPr>
              <a:t>are pursuing another design option: a chip with multiple general-purpose processors</a:t>
            </a:r>
          </a:p>
          <a:p>
            <a:r>
              <a:rPr kumimoji="1" lang="en-US" sz="1200" kern="1200" baseline="0" dirty="0" smtClean="0">
                <a:solidFill>
                  <a:schemeClr val="tx1"/>
                </a:solidFill>
                <a:latin typeface="Times New Roman" pitchFamily="-110" charset="0"/>
                <a:ea typeface="+mn-ea"/>
                <a:cs typeface="+mn-cs"/>
              </a:rPr>
              <a:t>plus </a:t>
            </a:r>
            <a:r>
              <a:rPr kumimoji="1" lang="en-US" sz="1200" b="1" kern="1200" baseline="0" dirty="0" smtClean="0">
                <a:solidFill>
                  <a:schemeClr val="tx1"/>
                </a:solidFill>
                <a:latin typeface="Times New Roman" pitchFamily="-110" charset="0"/>
                <a:ea typeface="+mn-ea"/>
                <a:cs typeface="+mn-cs"/>
              </a:rPr>
              <a:t>graphics processing units (GPUs) </a:t>
            </a:r>
            <a:r>
              <a:rPr kumimoji="1" lang="en-US" sz="1200" b="0" kern="1200" baseline="0" dirty="0" smtClean="0">
                <a:solidFill>
                  <a:schemeClr val="tx1"/>
                </a:solidFill>
                <a:latin typeface="Times New Roman" pitchFamily="-110" charset="0"/>
                <a:ea typeface="+mn-ea"/>
                <a:cs typeface="+mn-cs"/>
              </a:rPr>
              <a:t>and specialized cores for video processing</a:t>
            </a:r>
          </a:p>
          <a:p>
            <a:r>
              <a:rPr kumimoji="1" lang="en-US" sz="1200" kern="1200" baseline="0" dirty="0" smtClean="0">
                <a:solidFill>
                  <a:schemeClr val="tx1"/>
                </a:solidFill>
                <a:latin typeface="Times New Roman" pitchFamily="-110" charset="0"/>
                <a:ea typeface="+mn-ea"/>
                <a:cs typeface="+mn-cs"/>
              </a:rPr>
              <a:t>and other tasks. In broad terms, a GPU is a core designed to perform parallel</a:t>
            </a:r>
          </a:p>
          <a:p>
            <a:r>
              <a:rPr kumimoji="1" lang="en-US" sz="1200" kern="1200" baseline="0" dirty="0" smtClean="0">
                <a:solidFill>
                  <a:schemeClr val="tx1"/>
                </a:solidFill>
                <a:latin typeface="Times New Roman" pitchFamily="-110" charset="0"/>
                <a:ea typeface="+mn-ea"/>
                <a:cs typeface="+mn-cs"/>
              </a:rPr>
              <a:t>operations on graphics data. Traditionally found on a plug-in graphics card (display</a:t>
            </a:r>
          </a:p>
          <a:p>
            <a:r>
              <a:rPr kumimoji="1" lang="en-US" sz="1200" kern="1200" baseline="0" dirty="0" smtClean="0">
                <a:solidFill>
                  <a:schemeClr val="tx1"/>
                </a:solidFill>
                <a:latin typeface="Times New Roman" pitchFamily="-110" charset="0"/>
                <a:ea typeface="+mn-ea"/>
                <a:cs typeface="+mn-cs"/>
              </a:rPr>
              <a:t>adapter), it is used to encode and render 2D and 3D graphics as well as process</a:t>
            </a:r>
          </a:p>
          <a:p>
            <a:r>
              <a:rPr kumimoji="1" lang="en-US" sz="1200" kern="1200" baseline="0" dirty="0" smtClean="0">
                <a:solidFill>
                  <a:schemeClr val="tx1"/>
                </a:solidFill>
                <a:latin typeface="Times New Roman" pitchFamily="-110" charset="0"/>
                <a:ea typeface="+mn-ea"/>
                <a:cs typeface="+mn-cs"/>
              </a:rPr>
              <a:t>video.</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Since GPUs perform parallel operations on multiple sets of data, they are</a:t>
            </a:r>
          </a:p>
          <a:p>
            <a:r>
              <a:rPr kumimoji="1" lang="en-US" sz="1200" kern="1200" baseline="0" dirty="0" smtClean="0">
                <a:solidFill>
                  <a:schemeClr val="tx1"/>
                </a:solidFill>
                <a:latin typeface="Times New Roman" pitchFamily="-110" charset="0"/>
                <a:ea typeface="+mn-ea"/>
                <a:cs typeface="+mn-cs"/>
              </a:rPr>
              <a:t>increasingly being used as vector processors for a variety of applications that</a:t>
            </a:r>
          </a:p>
          <a:p>
            <a:r>
              <a:rPr kumimoji="1" lang="en-US" sz="1200" kern="1200" baseline="0" dirty="0" smtClean="0">
                <a:solidFill>
                  <a:schemeClr val="tx1"/>
                </a:solidFill>
                <a:latin typeface="Times New Roman" pitchFamily="-110" charset="0"/>
                <a:ea typeface="+mn-ea"/>
                <a:cs typeface="+mn-cs"/>
              </a:rPr>
              <a:t>require repetitive computations. This blurs the line between the GPU and the</a:t>
            </a:r>
          </a:p>
          <a:p>
            <a:r>
              <a:rPr kumimoji="1" lang="en-US" sz="1200" kern="1200" baseline="0" dirty="0" smtClean="0">
                <a:solidFill>
                  <a:schemeClr val="tx1"/>
                </a:solidFill>
                <a:latin typeface="Times New Roman" pitchFamily="-110" charset="0"/>
                <a:ea typeface="+mn-ea"/>
                <a:cs typeface="+mn-cs"/>
              </a:rPr>
              <a:t>CPU [FATA08, PROP11]. When a broad range of applications are supported</a:t>
            </a:r>
          </a:p>
          <a:p>
            <a:r>
              <a:rPr kumimoji="1" lang="en-US" sz="1200" kern="1200" baseline="0" dirty="0" smtClean="0">
                <a:solidFill>
                  <a:schemeClr val="tx1"/>
                </a:solidFill>
                <a:latin typeface="Times New Roman" pitchFamily="-110" charset="0"/>
                <a:ea typeface="+mn-ea"/>
                <a:cs typeface="+mn-cs"/>
              </a:rPr>
              <a:t>by such a processor, the term </a:t>
            </a:r>
            <a:r>
              <a:rPr kumimoji="1" lang="en-US" sz="1200" b="1" kern="1200" baseline="0" dirty="0" smtClean="0">
                <a:solidFill>
                  <a:schemeClr val="tx1"/>
                </a:solidFill>
                <a:latin typeface="Times New Roman" pitchFamily="-110" charset="0"/>
                <a:ea typeface="+mn-ea"/>
                <a:cs typeface="+mn-cs"/>
              </a:rPr>
              <a:t>general-purpose computing on GPUs (GPGPU)</a:t>
            </a:r>
          </a:p>
          <a:p>
            <a:r>
              <a:rPr kumimoji="1" lang="en-US" sz="1200" kern="1200" baseline="0" dirty="0" smtClean="0">
                <a:solidFill>
                  <a:schemeClr val="tx1"/>
                </a:solidFill>
                <a:latin typeface="Times New Roman" pitchFamily="-110" charset="0"/>
                <a:ea typeface="+mn-ea"/>
                <a:cs typeface="+mn-cs"/>
              </a:rPr>
              <a:t>is used.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We explore design characteristics of multicore computers in Chapter 18.</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40</a:t>
            </a:fld>
            <a:endParaRPr lang="en-US" dirty="0"/>
          </a:p>
        </p:txBody>
      </p:sp>
    </p:spTree>
    <p:extLst>
      <p:ext uri="{BB962C8B-B14F-4D97-AF65-F5344CB8AC3E}">
        <p14:creationId xmlns:p14="http://schemas.microsoft.com/office/powerpoint/2010/main" val="3655140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mn-ea"/>
                <a:cs typeface="+mn-cs"/>
              </a:rPr>
              <a:t>Throughout this book, we rely on many concrete examples of computer design</a:t>
            </a:r>
          </a:p>
          <a:p>
            <a:r>
              <a:rPr kumimoji="1" lang="en-US" sz="1200" kern="1200" baseline="0" dirty="0" smtClean="0">
                <a:solidFill>
                  <a:schemeClr val="tx1"/>
                </a:solidFill>
                <a:latin typeface="Times New Roman" pitchFamily="-110" charset="0"/>
                <a:ea typeface="+mn-ea"/>
                <a:cs typeface="+mn-cs"/>
              </a:rPr>
              <a:t>and implementation to illustrate concepts and to illuminate trade-offs. Numerous</a:t>
            </a:r>
          </a:p>
          <a:p>
            <a:r>
              <a:rPr kumimoji="1" lang="en-US" sz="1200" kern="1200" baseline="0" dirty="0" smtClean="0">
                <a:solidFill>
                  <a:schemeClr val="tx1"/>
                </a:solidFill>
                <a:latin typeface="Times New Roman" pitchFamily="-110" charset="0"/>
                <a:ea typeface="+mn-ea"/>
                <a:cs typeface="+mn-cs"/>
              </a:rPr>
              <a:t>systems, both contemporary and historical, provide examples of important computer</a:t>
            </a:r>
          </a:p>
          <a:p>
            <a:r>
              <a:rPr kumimoji="1" lang="en-US" sz="1200" kern="1200" baseline="0" dirty="0" smtClean="0">
                <a:solidFill>
                  <a:schemeClr val="tx1"/>
                </a:solidFill>
                <a:latin typeface="Times New Roman" pitchFamily="-110" charset="0"/>
                <a:ea typeface="+mn-ea"/>
                <a:cs typeface="+mn-cs"/>
              </a:rPr>
              <a:t>architecture design features. But the book relies on examples from two processor</a:t>
            </a:r>
          </a:p>
          <a:p>
            <a:r>
              <a:rPr kumimoji="1" lang="en-US" sz="1200" kern="1200" baseline="0" dirty="0" smtClean="0">
                <a:solidFill>
                  <a:schemeClr val="tx1"/>
                </a:solidFill>
                <a:latin typeface="Times New Roman" pitchFamily="-110" charset="0"/>
                <a:ea typeface="+mn-ea"/>
                <a:cs typeface="+mn-cs"/>
              </a:rPr>
              <a:t>families: the Intel x86 and the ARM architecture. The current x86 offerings represent</a:t>
            </a:r>
          </a:p>
          <a:p>
            <a:r>
              <a:rPr kumimoji="1" lang="en-US" sz="1200" kern="1200" baseline="0" dirty="0" smtClean="0">
                <a:solidFill>
                  <a:schemeClr val="tx1"/>
                </a:solidFill>
                <a:latin typeface="Times New Roman" pitchFamily="-110" charset="0"/>
                <a:ea typeface="+mn-ea"/>
                <a:cs typeface="+mn-cs"/>
              </a:rPr>
              <a:t>the results of decades of design effort on complex instruction set computers</a:t>
            </a:r>
          </a:p>
          <a:p>
            <a:r>
              <a:rPr kumimoji="1" lang="en-US" sz="1200" kern="1200" baseline="0" dirty="0" smtClean="0">
                <a:solidFill>
                  <a:schemeClr val="tx1"/>
                </a:solidFill>
                <a:latin typeface="Times New Roman" pitchFamily="-110" charset="0"/>
                <a:ea typeface="+mn-ea"/>
                <a:cs typeface="+mn-cs"/>
              </a:rPr>
              <a:t>(CISCs). The x86 incorporates the sophisticated design principles once found only on</a:t>
            </a:r>
          </a:p>
          <a:p>
            <a:r>
              <a:rPr kumimoji="1" lang="en-US" sz="1200" kern="1200" baseline="0" dirty="0" smtClean="0">
                <a:solidFill>
                  <a:schemeClr val="tx1"/>
                </a:solidFill>
                <a:latin typeface="Times New Roman" pitchFamily="-110" charset="0"/>
                <a:ea typeface="+mn-ea"/>
                <a:cs typeface="+mn-cs"/>
              </a:rPr>
              <a:t>mainframes and supercomputers and serves as an excellent example of CISC design.</a:t>
            </a:r>
          </a:p>
          <a:p>
            <a:r>
              <a:rPr kumimoji="1" lang="en-US" sz="1200" kern="1200" baseline="0" dirty="0" smtClean="0">
                <a:solidFill>
                  <a:schemeClr val="tx1"/>
                </a:solidFill>
                <a:latin typeface="Times New Roman" pitchFamily="-110" charset="0"/>
                <a:ea typeface="+mn-ea"/>
                <a:cs typeface="+mn-cs"/>
              </a:rPr>
              <a:t>An alternative approach to processor design in the reduced instruction set computer</a:t>
            </a:r>
          </a:p>
          <a:p>
            <a:r>
              <a:rPr kumimoji="1" lang="en-US" sz="1200" kern="1200" baseline="0" dirty="0" smtClean="0">
                <a:solidFill>
                  <a:schemeClr val="tx1"/>
                </a:solidFill>
                <a:latin typeface="Times New Roman" pitchFamily="-110" charset="0"/>
                <a:ea typeface="+mn-ea"/>
                <a:cs typeface="+mn-cs"/>
              </a:rPr>
              <a:t>(RISC). The ARM architecture is used in a wide variety of embedded systems and</a:t>
            </a:r>
          </a:p>
          <a:p>
            <a:r>
              <a:rPr kumimoji="1" lang="en-US" sz="1200" kern="1200" baseline="0" dirty="0" smtClean="0">
                <a:solidFill>
                  <a:schemeClr val="tx1"/>
                </a:solidFill>
                <a:latin typeface="Times New Roman" pitchFamily="-110" charset="0"/>
                <a:ea typeface="+mn-ea"/>
                <a:cs typeface="+mn-cs"/>
              </a:rPr>
              <a:t>is one of the most powerful and best-designed RISC-based systems on the market.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this section and the next, we provide a brief overview of these two systems.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terms of market share, Intel has ranked as the number one maker of microprocessors</a:t>
            </a:r>
          </a:p>
          <a:p>
            <a:r>
              <a:rPr kumimoji="1" lang="en-US" sz="1200" kern="1200" baseline="0" dirty="0" smtClean="0">
                <a:solidFill>
                  <a:schemeClr val="tx1"/>
                </a:solidFill>
                <a:latin typeface="Times New Roman" pitchFamily="-110" charset="0"/>
                <a:ea typeface="+mn-ea"/>
                <a:cs typeface="+mn-cs"/>
              </a:rPr>
              <a:t>for non-embedded systems for decades, a position it seems unlikely to</a:t>
            </a:r>
          </a:p>
          <a:p>
            <a:r>
              <a:rPr kumimoji="1" lang="en-US" sz="1200" kern="1200" baseline="0" dirty="0" smtClean="0">
                <a:solidFill>
                  <a:schemeClr val="tx1"/>
                </a:solidFill>
                <a:latin typeface="Times New Roman" pitchFamily="-110" charset="0"/>
                <a:ea typeface="+mn-ea"/>
                <a:cs typeface="+mn-cs"/>
              </a:rPr>
              <a:t>yield. The evolution of its flagship microprocessor product serves as a good indicator</a:t>
            </a:r>
          </a:p>
          <a:p>
            <a:r>
              <a:rPr kumimoji="1" lang="en-US" sz="1200" kern="1200" baseline="0" dirty="0" smtClean="0">
                <a:solidFill>
                  <a:schemeClr val="tx1"/>
                </a:solidFill>
                <a:latin typeface="Times New Roman" pitchFamily="-110" charset="0"/>
                <a:ea typeface="+mn-ea"/>
                <a:cs typeface="+mn-cs"/>
              </a:rPr>
              <a:t>of the evolution of computer technology in general.</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Table 2.6 shows that evolution. Interestingly, as microprocessors have grown</a:t>
            </a:r>
          </a:p>
          <a:p>
            <a:r>
              <a:rPr kumimoji="1" lang="en-US" sz="1200" kern="1200" baseline="0" dirty="0" smtClean="0">
                <a:solidFill>
                  <a:schemeClr val="tx1"/>
                </a:solidFill>
                <a:latin typeface="Times New Roman" pitchFamily="-110" charset="0"/>
                <a:ea typeface="+mn-ea"/>
                <a:cs typeface="+mn-cs"/>
              </a:rPr>
              <a:t>faster and much more complex, Intel has actually picked up the pace. Intel used</a:t>
            </a:r>
          </a:p>
          <a:p>
            <a:r>
              <a:rPr kumimoji="1" lang="en-US" sz="1200" kern="1200" baseline="0" dirty="0" smtClean="0">
                <a:solidFill>
                  <a:schemeClr val="tx1"/>
                </a:solidFill>
                <a:latin typeface="Times New Roman" pitchFamily="-110" charset="0"/>
                <a:ea typeface="+mn-ea"/>
                <a:cs typeface="+mn-cs"/>
              </a:rPr>
              <a:t>to develop microprocessors one after another, every four years. But Intel hopes</a:t>
            </a:r>
          </a:p>
          <a:p>
            <a:r>
              <a:rPr kumimoji="1" lang="en-US" sz="1200" kern="1200" baseline="0" dirty="0" smtClean="0">
                <a:solidFill>
                  <a:schemeClr val="tx1"/>
                </a:solidFill>
                <a:latin typeface="Times New Roman" pitchFamily="-110" charset="0"/>
                <a:ea typeface="+mn-ea"/>
                <a:cs typeface="+mn-cs"/>
              </a:rPr>
              <a:t>to keep rivals at bay by trimming a year or two off this development time, and has</a:t>
            </a:r>
          </a:p>
          <a:p>
            <a:r>
              <a:rPr kumimoji="1" lang="en-US" sz="1200" kern="1200" baseline="0" dirty="0" smtClean="0">
                <a:solidFill>
                  <a:schemeClr val="tx1"/>
                </a:solidFill>
                <a:latin typeface="Times New Roman" pitchFamily="-110" charset="0"/>
                <a:ea typeface="+mn-ea"/>
                <a:cs typeface="+mn-cs"/>
              </a:rPr>
              <a:t>done so with the most recent x86 generations.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41</a:t>
            </a:fld>
            <a:endParaRPr lang="en-US" dirty="0"/>
          </a:p>
        </p:txBody>
      </p:sp>
    </p:spTree>
    <p:extLst>
      <p:ext uri="{BB962C8B-B14F-4D97-AF65-F5344CB8AC3E}">
        <p14:creationId xmlns:p14="http://schemas.microsoft.com/office/powerpoint/2010/main" val="1645662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110" charset="0"/>
                <a:ea typeface="+mn-ea"/>
                <a:cs typeface="+mn-cs"/>
              </a:rPr>
              <a:t>It is worthwhile to list some of the highlights of the evolution of the Intel</a:t>
            </a:r>
          </a:p>
          <a:p>
            <a:r>
              <a:rPr kumimoji="1" lang="en-US" sz="1200" kern="1200" baseline="0" dirty="0" smtClean="0">
                <a:solidFill>
                  <a:schemeClr val="tx1"/>
                </a:solidFill>
                <a:latin typeface="Times New Roman" pitchFamily="-110" charset="0"/>
                <a:ea typeface="+mn-ea"/>
                <a:cs typeface="+mn-cs"/>
              </a:rPr>
              <a:t>product line: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8080: </a:t>
            </a:r>
            <a:r>
              <a:rPr kumimoji="1" lang="en-US" sz="1200" b="0" kern="1200" baseline="0" dirty="0" smtClean="0">
                <a:solidFill>
                  <a:schemeClr val="tx1"/>
                </a:solidFill>
                <a:latin typeface="Times New Roman" pitchFamily="-110" charset="0"/>
                <a:ea typeface="+mn-ea"/>
                <a:cs typeface="+mn-cs"/>
              </a:rPr>
              <a:t>The world’s first general-purpose microprocessor. This was an 8-bit</a:t>
            </a:r>
          </a:p>
          <a:p>
            <a:r>
              <a:rPr kumimoji="1" lang="en-US" sz="1200" kern="1200" baseline="0" dirty="0" smtClean="0">
                <a:solidFill>
                  <a:schemeClr val="tx1"/>
                </a:solidFill>
                <a:latin typeface="Times New Roman" pitchFamily="-110" charset="0"/>
                <a:ea typeface="+mn-ea"/>
                <a:cs typeface="+mn-cs"/>
              </a:rPr>
              <a:t>machine, with an 8-bit data path to memory. The 8080 was used in the first</a:t>
            </a:r>
          </a:p>
          <a:p>
            <a:r>
              <a:rPr kumimoji="1" lang="en-US" sz="1200" kern="1200" baseline="0" dirty="0" smtClean="0">
                <a:solidFill>
                  <a:schemeClr val="tx1"/>
                </a:solidFill>
                <a:latin typeface="Times New Roman" pitchFamily="-110" charset="0"/>
                <a:ea typeface="+mn-ea"/>
                <a:cs typeface="+mn-cs"/>
              </a:rPr>
              <a:t>personal computer, the Altair.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8086: </a:t>
            </a:r>
            <a:r>
              <a:rPr kumimoji="1" lang="en-US" sz="1200" b="0" kern="1200" baseline="0" dirty="0" smtClean="0">
                <a:solidFill>
                  <a:schemeClr val="tx1"/>
                </a:solidFill>
                <a:latin typeface="Times New Roman" pitchFamily="-110" charset="0"/>
                <a:ea typeface="+mn-ea"/>
                <a:cs typeface="+mn-cs"/>
              </a:rPr>
              <a:t>A far more powerful, 16-bit machine. In addition to a wider data path</a:t>
            </a:r>
          </a:p>
          <a:p>
            <a:r>
              <a:rPr kumimoji="1" lang="en-US" sz="1200" kern="1200" baseline="0" dirty="0" smtClean="0">
                <a:solidFill>
                  <a:schemeClr val="tx1"/>
                </a:solidFill>
                <a:latin typeface="Times New Roman" pitchFamily="-110" charset="0"/>
                <a:ea typeface="+mn-ea"/>
                <a:cs typeface="+mn-cs"/>
              </a:rPr>
              <a:t>and larger registers, the 8086 sported an instruction cache, or queue, that</a:t>
            </a:r>
          </a:p>
          <a:p>
            <a:r>
              <a:rPr kumimoji="1" lang="en-US" sz="1200" kern="1200" baseline="0" dirty="0" smtClean="0">
                <a:solidFill>
                  <a:schemeClr val="tx1"/>
                </a:solidFill>
                <a:latin typeface="Times New Roman" pitchFamily="-110" charset="0"/>
                <a:ea typeface="+mn-ea"/>
                <a:cs typeface="+mn-cs"/>
              </a:rPr>
              <a:t>prefetches a few instructions before they are executed. A variant of this</a:t>
            </a:r>
          </a:p>
          <a:p>
            <a:r>
              <a:rPr kumimoji="1" lang="en-US" sz="1200" kern="1200" baseline="0" dirty="0" smtClean="0">
                <a:solidFill>
                  <a:schemeClr val="tx1"/>
                </a:solidFill>
                <a:latin typeface="Times New Roman" pitchFamily="-110" charset="0"/>
                <a:ea typeface="+mn-ea"/>
                <a:cs typeface="+mn-cs"/>
              </a:rPr>
              <a:t>processor, the 8088, was used in IBM’s first personal computer, securing the</a:t>
            </a:r>
          </a:p>
          <a:p>
            <a:r>
              <a:rPr kumimoji="1" lang="en-US" sz="1200" kern="1200" baseline="0" dirty="0" smtClean="0">
                <a:solidFill>
                  <a:schemeClr val="tx1"/>
                </a:solidFill>
                <a:latin typeface="Times New Roman" pitchFamily="-110" charset="0"/>
                <a:ea typeface="+mn-ea"/>
                <a:cs typeface="+mn-cs"/>
              </a:rPr>
              <a:t>success of Intel. The 8086 is the first appearance of the x86 architecture.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80286: </a:t>
            </a:r>
            <a:r>
              <a:rPr kumimoji="1" lang="en-US" sz="1200" b="0" kern="1200" baseline="0" dirty="0" smtClean="0">
                <a:solidFill>
                  <a:schemeClr val="tx1"/>
                </a:solidFill>
                <a:latin typeface="Times New Roman" pitchFamily="-110" charset="0"/>
                <a:ea typeface="+mn-ea"/>
                <a:cs typeface="+mn-cs"/>
              </a:rPr>
              <a:t>This extension of the 8086 enabled addressing a 16-MByte memory</a:t>
            </a:r>
          </a:p>
          <a:p>
            <a:r>
              <a:rPr kumimoji="1" lang="en-US" sz="1200" kern="1200" baseline="0" dirty="0" smtClean="0">
                <a:solidFill>
                  <a:schemeClr val="tx1"/>
                </a:solidFill>
                <a:latin typeface="Times New Roman" pitchFamily="-110" charset="0"/>
                <a:ea typeface="+mn-ea"/>
                <a:cs typeface="+mn-cs"/>
              </a:rPr>
              <a:t>instead of just 1 MByte.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80386: </a:t>
            </a:r>
            <a:r>
              <a:rPr kumimoji="1" lang="en-US" sz="1200" b="0" kern="1200" baseline="0" dirty="0" smtClean="0">
                <a:solidFill>
                  <a:schemeClr val="tx1"/>
                </a:solidFill>
                <a:latin typeface="Times New Roman" pitchFamily="-110" charset="0"/>
                <a:ea typeface="+mn-ea"/>
                <a:cs typeface="+mn-cs"/>
              </a:rPr>
              <a:t>Intel’s first 32-bit machine, and a major overhaul of the product.</a:t>
            </a:r>
          </a:p>
          <a:p>
            <a:r>
              <a:rPr kumimoji="1" lang="en-US" sz="1200" kern="1200" baseline="0" dirty="0" smtClean="0">
                <a:solidFill>
                  <a:schemeClr val="tx1"/>
                </a:solidFill>
                <a:latin typeface="Times New Roman" pitchFamily="-110" charset="0"/>
                <a:ea typeface="+mn-ea"/>
                <a:cs typeface="+mn-cs"/>
              </a:rPr>
              <a:t>With a 32-bit architecture, the 80386 rivaled the complexity and power of</a:t>
            </a:r>
          </a:p>
          <a:p>
            <a:r>
              <a:rPr kumimoji="1" lang="en-US" sz="1200" kern="1200" baseline="0" dirty="0" smtClean="0">
                <a:solidFill>
                  <a:schemeClr val="tx1"/>
                </a:solidFill>
                <a:latin typeface="Times New Roman" pitchFamily="-110" charset="0"/>
                <a:ea typeface="+mn-ea"/>
                <a:cs typeface="+mn-cs"/>
              </a:rPr>
              <a:t>minicomputers and mainframes introduced just a few years earlier. This was</a:t>
            </a:r>
          </a:p>
          <a:p>
            <a:r>
              <a:rPr kumimoji="1" lang="en-US" sz="1200" kern="1200" baseline="0" dirty="0" smtClean="0">
                <a:solidFill>
                  <a:schemeClr val="tx1"/>
                </a:solidFill>
                <a:latin typeface="Times New Roman" pitchFamily="-110" charset="0"/>
                <a:ea typeface="+mn-ea"/>
                <a:cs typeface="+mn-cs"/>
              </a:rPr>
              <a:t>the first Intel processor to support multitasking, meaning it could run multiple</a:t>
            </a:r>
          </a:p>
          <a:p>
            <a:r>
              <a:rPr kumimoji="1" lang="en-US" sz="1200" kern="1200" baseline="0" dirty="0" smtClean="0">
                <a:solidFill>
                  <a:schemeClr val="tx1"/>
                </a:solidFill>
                <a:latin typeface="Times New Roman" pitchFamily="-110" charset="0"/>
                <a:ea typeface="+mn-ea"/>
                <a:cs typeface="+mn-cs"/>
              </a:rPr>
              <a:t>programs at the same time.</a:t>
            </a:r>
          </a:p>
          <a:p>
            <a:endParaRPr kumimoji="1" lang="en-US" sz="1200" kern="1200" baseline="0" dirty="0" smtClean="0">
              <a:solidFill>
                <a:schemeClr val="tx1"/>
              </a:solidFill>
              <a:latin typeface="Times New Roman" pitchFamily="-110" charset="0"/>
              <a:ea typeface="+mn-ea"/>
              <a:cs typeface="+mn-cs"/>
            </a:endParaRPr>
          </a:p>
          <a:p>
            <a:r>
              <a:rPr kumimoji="1" lang="en-US" sz="1200" b="1" kern="1200" baseline="0" dirty="0" smtClean="0">
                <a:solidFill>
                  <a:schemeClr val="tx1"/>
                </a:solidFill>
                <a:latin typeface="Times New Roman" pitchFamily="-110" charset="0"/>
                <a:ea typeface="+mn-ea"/>
                <a:cs typeface="+mn-cs"/>
              </a:rPr>
              <a:t>80486: </a:t>
            </a:r>
            <a:r>
              <a:rPr kumimoji="1" lang="en-US" sz="1200" b="0" kern="1200" baseline="0" dirty="0" smtClean="0">
                <a:solidFill>
                  <a:schemeClr val="tx1"/>
                </a:solidFill>
                <a:latin typeface="Times New Roman" pitchFamily="-110" charset="0"/>
                <a:ea typeface="+mn-ea"/>
                <a:cs typeface="+mn-cs"/>
              </a:rPr>
              <a:t>The 80486 introduced the use of much more sophisticated and powerful</a:t>
            </a:r>
          </a:p>
          <a:p>
            <a:r>
              <a:rPr kumimoji="1" lang="en-US" sz="1200" kern="1200" baseline="0" dirty="0" smtClean="0">
                <a:solidFill>
                  <a:schemeClr val="tx1"/>
                </a:solidFill>
                <a:latin typeface="Times New Roman" pitchFamily="-110" charset="0"/>
                <a:ea typeface="+mn-ea"/>
                <a:cs typeface="+mn-cs"/>
              </a:rPr>
              <a:t>cache technology and sophisticated instruction pipelining. The 80486 also</a:t>
            </a:r>
          </a:p>
          <a:p>
            <a:r>
              <a:rPr kumimoji="1" lang="en-US" sz="1200" kern="1200" baseline="0" dirty="0" smtClean="0">
                <a:solidFill>
                  <a:schemeClr val="tx1"/>
                </a:solidFill>
                <a:latin typeface="Times New Roman" pitchFamily="-110" charset="0"/>
                <a:ea typeface="+mn-ea"/>
                <a:cs typeface="+mn-cs"/>
              </a:rPr>
              <a:t>offered a built-in math coprocessor, offloading complex math operations from</a:t>
            </a:r>
          </a:p>
          <a:p>
            <a:r>
              <a:rPr kumimoji="1" lang="en-US" sz="1200" kern="1200" baseline="0" dirty="0" smtClean="0">
                <a:solidFill>
                  <a:schemeClr val="tx1"/>
                </a:solidFill>
                <a:latin typeface="Times New Roman" pitchFamily="-110" charset="0"/>
                <a:ea typeface="+mn-ea"/>
                <a:cs typeface="+mn-cs"/>
              </a:rPr>
              <a:t>the main CPU.</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42</a:t>
            </a:fld>
            <a:endParaRPr lang="en-US" dirty="0"/>
          </a:p>
        </p:txBody>
      </p:sp>
    </p:spTree>
    <p:extLst>
      <p:ext uri="{BB962C8B-B14F-4D97-AF65-F5344CB8AC3E}">
        <p14:creationId xmlns:p14="http://schemas.microsoft.com/office/powerpoint/2010/main" val="1021943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Pentium: </a:t>
            </a:r>
            <a:r>
              <a:rPr kumimoji="1" lang="en-US" sz="1200" b="0" kern="1200" baseline="0" dirty="0" smtClean="0">
                <a:solidFill>
                  <a:schemeClr val="tx1"/>
                </a:solidFill>
                <a:latin typeface="Times New Roman" pitchFamily="-110" charset="0"/>
                <a:ea typeface="+mn-ea"/>
                <a:cs typeface="+mn-cs"/>
              </a:rPr>
              <a:t>With the Pentium, Intel introduced the use of superscalar techniques,</a:t>
            </a:r>
          </a:p>
          <a:p>
            <a:r>
              <a:rPr kumimoji="1" lang="en-US" sz="1200" b="0" kern="1200" baseline="0" dirty="0" smtClean="0">
                <a:solidFill>
                  <a:schemeClr val="tx1"/>
                </a:solidFill>
                <a:latin typeface="Times New Roman" pitchFamily="-110" charset="0"/>
                <a:ea typeface="+mn-ea"/>
                <a:cs typeface="+mn-cs"/>
              </a:rPr>
              <a:t>which allow multiple instructions to execute in parallel.</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Pentium Pro: </a:t>
            </a:r>
            <a:r>
              <a:rPr kumimoji="1" lang="en-US" sz="1200" b="0" kern="1200" baseline="0" dirty="0" smtClean="0">
                <a:solidFill>
                  <a:schemeClr val="tx1"/>
                </a:solidFill>
                <a:latin typeface="Times New Roman" pitchFamily="-110" charset="0"/>
                <a:ea typeface="+mn-ea"/>
                <a:cs typeface="+mn-cs"/>
              </a:rPr>
              <a:t>The Pentium Pro continued the move into superscalar organization</a:t>
            </a:r>
          </a:p>
          <a:p>
            <a:r>
              <a:rPr kumimoji="1" lang="en-US" sz="1200" kern="1200" baseline="0" dirty="0" smtClean="0">
                <a:solidFill>
                  <a:schemeClr val="tx1"/>
                </a:solidFill>
                <a:latin typeface="Times New Roman" pitchFamily="-110" charset="0"/>
                <a:ea typeface="+mn-ea"/>
                <a:cs typeface="+mn-cs"/>
              </a:rPr>
              <a:t>begun with the Pentium, with aggressive use of register renaming, branch</a:t>
            </a:r>
          </a:p>
          <a:p>
            <a:r>
              <a:rPr kumimoji="1" lang="en-US" sz="1200" kern="1200" baseline="0" dirty="0" smtClean="0">
                <a:solidFill>
                  <a:schemeClr val="tx1"/>
                </a:solidFill>
                <a:latin typeface="Times New Roman" pitchFamily="-110" charset="0"/>
                <a:ea typeface="+mn-ea"/>
                <a:cs typeface="+mn-cs"/>
              </a:rPr>
              <a:t>prediction, data flow analysis, and speculative execution.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Pentium II : </a:t>
            </a:r>
            <a:r>
              <a:rPr kumimoji="1" lang="en-US" sz="1200" b="0" kern="1200" baseline="0" dirty="0" smtClean="0">
                <a:solidFill>
                  <a:schemeClr val="tx1"/>
                </a:solidFill>
                <a:latin typeface="Times New Roman" pitchFamily="-110" charset="0"/>
                <a:ea typeface="+mn-ea"/>
                <a:cs typeface="+mn-cs"/>
              </a:rPr>
              <a:t>The Pentium II incorporated Intel MMX technology, which is</a:t>
            </a:r>
          </a:p>
          <a:p>
            <a:r>
              <a:rPr kumimoji="1" lang="en-US" sz="1200" b="0" kern="1200" baseline="0" dirty="0" smtClean="0">
                <a:solidFill>
                  <a:schemeClr val="tx1"/>
                </a:solidFill>
                <a:latin typeface="Times New Roman" pitchFamily="-110" charset="0"/>
                <a:ea typeface="+mn-ea"/>
                <a:cs typeface="+mn-cs"/>
              </a:rPr>
              <a:t>designed specifically to process video, audio, and graphics data efficiently.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Pentium III : </a:t>
            </a:r>
            <a:r>
              <a:rPr kumimoji="1" lang="en-US" sz="1200" b="0" kern="1200" baseline="0" dirty="0" smtClean="0">
                <a:solidFill>
                  <a:schemeClr val="tx1"/>
                </a:solidFill>
                <a:latin typeface="Times New Roman" pitchFamily="-110" charset="0"/>
                <a:ea typeface="+mn-ea"/>
                <a:cs typeface="+mn-cs"/>
              </a:rPr>
              <a:t>The Pentium III incorporates additional floating-point instructions</a:t>
            </a:r>
          </a:p>
          <a:p>
            <a:r>
              <a:rPr kumimoji="1" lang="en-US" sz="1200" b="0" kern="1200" baseline="0" dirty="0" smtClean="0">
                <a:solidFill>
                  <a:schemeClr val="tx1"/>
                </a:solidFill>
                <a:latin typeface="Times New Roman" pitchFamily="-110" charset="0"/>
                <a:ea typeface="+mn-ea"/>
                <a:cs typeface="+mn-cs"/>
              </a:rPr>
              <a:t>to support 3D graphics software.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Pentium 4: </a:t>
            </a:r>
            <a:r>
              <a:rPr kumimoji="1" lang="en-US" sz="1200" b="0" kern="1200" baseline="0" dirty="0" smtClean="0">
                <a:solidFill>
                  <a:schemeClr val="tx1"/>
                </a:solidFill>
                <a:latin typeface="Times New Roman" pitchFamily="-110" charset="0"/>
                <a:ea typeface="+mn-ea"/>
                <a:cs typeface="+mn-cs"/>
              </a:rPr>
              <a:t>The Pentium 4 includes additional floating-point and other</a:t>
            </a:r>
          </a:p>
          <a:p>
            <a:r>
              <a:rPr kumimoji="1" lang="en-US" sz="1200" kern="1200" baseline="0" dirty="0" smtClean="0">
                <a:solidFill>
                  <a:schemeClr val="tx1"/>
                </a:solidFill>
                <a:latin typeface="Times New Roman" pitchFamily="-110" charset="0"/>
                <a:ea typeface="+mn-ea"/>
                <a:cs typeface="+mn-cs"/>
              </a:rPr>
              <a:t>enhancements for multimedia.</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43</a:t>
            </a:fld>
            <a:endParaRPr lang="en-US" dirty="0"/>
          </a:p>
        </p:txBody>
      </p:sp>
    </p:spTree>
    <p:extLst>
      <p:ext uri="{BB962C8B-B14F-4D97-AF65-F5344CB8AC3E}">
        <p14:creationId xmlns:p14="http://schemas.microsoft.com/office/powerpoint/2010/main" val="4274471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b="1" kern="1200" baseline="0" dirty="0" smtClean="0">
                <a:solidFill>
                  <a:schemeClr val="tx1"/>
                </a:solidFill>
                <a:latin typeface="Times New Roman" pitchFamily="-110" charset="0"/>
                <a:ea typeface="+mn-ea"/>
                <a:cs typeface="+mn-cs"/>
              </a:rPr>
              <a:t>Core: </a:t>
            </a:r>
            <a:r>
              <a:rPr kumimoji="1" lang="en-US" sz="1200" b="0" kern="1200" baseline="0" dirty="0" smtClean="0">
                <a:solidFill>
                  <a:schemeClr val="tx1"/>
                </a:solidFill>
                <a:latin typeface="Times New Roman" pitchFamily="-110" charset="0"/>
                <a:ea typeface="+mn-ea"/>
                <a:cs typeface="+mn-cs"/>
              </a:rPr>
              <a:t>This is the first Intel x86 microprocessor with a dual core, referring to</a:t>
            </a:r>
          </a:p>
          <a:p>
            <a:r>
              <a:rPr kumimoji="1" lang="en-US" sz="1200" kern="1200" baseline="0" dirty="0" smtClean="0">
                <a:solidFill>
                  <a:schemeClr val="tx1"/>
                </a:solidFill>
                <a:latin typeface="Times New Roman" pitchFamily="-110" charset="0"/>
                <a:ea typeface="+mn-ea"/>
                <a:cs typeface="+mn-cs"/>
              </a:rPr>
              <a:t>the implementation of two processors on a single chip.</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Core 2: </a:t>
            </a:r>
            <a:r>
              <a:rPr kumimoji="1" lang="en-US" sz="1200" b="0" kern="1200" baseline="0" dirty="0" smtClean="0">
                <a:solidFill>
                  <a:schemeClr val="tx1"/>
                </a:solidFill>
                <a:latin typeface="Times New Roman" pitchFamily="-110" charset="0"/>
                <a:ea typeface="+mn-ea"/>
                <a:cs typeface="+mn-cs"/>
              </a:rPr>
              <a:t>The Core 2 extends the architecture to 64 bits. The Core 2 Quad provides</a:t>
            </a:r>
          </a:p>
          <a:p>
            <a:r>
              <a:rPr kumimoji="1" lang="en-US" sz="1200" kern="1200" baseline="0" dirty="0" smtClean="0">
                <a:solidFill>
                  <a:schemeClr val="tx1"/>
                </a:solidFill>
                <a:latin typeface="Times New Roman" pitchFamily="-110" charset="0"/>
                <a:ea typeface="+mn-ea"/>
                <a:cs typeface="+mn-cs"/>
              </a:rPr>
              <a:t>four processors on a single chip. More recent Core offerings have up to</a:t>
            </a:r>
          </a:p>
          <a:p>
            <a:r>
              <a:rPr kumimoji="1" lang="en-US" sz="1200" kern="1200" baseline="0" dirty="0" smtClean="0">
                <a:solidFill>
                  <a:schemeClr val="tx1"/>
                </a:solidFill>
                <a:latin typeface="Times New Roman" pitchFamily="-110" charset="0"/>
                <a:ea typeface="+mn-ea"/>
                <a:cs typeface="+mn-cs"/>
              </a:rPr>
              <a:t>10 processors per chip.</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Over 30 years after its introduction in 1978, the x86 architecture continues to</a:t>
            </a:r>
          </a:p>
          <a:p>
            <a:r>
              <a:rPr kumimoji="1" lang="en-US" sz="1200" kern="1200" baseline="0" dirty="0" smtClean="0">
                <a:solidFill>
                  <a:schemeClr val="tx1"/>
                </a:solidFill>
                <a:latin typeface="Times New Roman" pitchFamily="-110" charset="0"/>
                <a:ea typeface="+mn-ea"/>
                <a:cs typeface="+mn-cs"/>
              </a:rPr>
              <a:t>dominate the processor market outside of embedded systems. Although the organization</a:t>
            </a:r>
          </a:p>
          <a:p>
            <a:r>
              <a:rPr kumimoji="1" lang="en-US" sz="1200" kern="1200" baseline="0" dirty="0" smtClean="0">
                <a:solidFill>
                  <a:schemeClr val="tx1"/>
                </a:solidFill>
                <a:latin typeface="Times New Roman" pitchFamily="-110" charset="0"/>
                <a:ea typeface="+mn-ea"/>
                <a:cs typeface="+mn-cs"/>
              </a:rPr>
              <a:t>and technology of the x86 machines have changed dramatically over the decades,</a:t>
            </a:r>
          </a:p>
          <a:p>
            <a:r>
              <a:rPr kumimoji="1" lang="en-US" sz="1200" kern="1200" baseline="0" dirty="0" smtClean="0">
                <a:solidFill>
                  <a:schemeClr val="tx1"/>
                </a:solidFill>
                <a:latin typeface="Times New Roman" pitchFamily="-110" charset="0"/>
                <a:ea typeface="+mn-ea"/>
                <a:cs typeface="+mn-cs"/>
              </a:rPr>
              <a:t>the instruction set architecture has evolved to remain backward compatible</a:t>
            </a:r>
          </a:p>
          <a:p>
            <a:r>
              <a:rPr kumimoji="1" lang="en-US" sz="1200" kern="1200" baseline="0" dirty="0" smtClean="0">
                <a:solidFill>
                  <a:schemeClr val="tx1"/>
                </a:solidFill>
                <a:latin typeface="Times New Roman" pitchFamily="-110" charset="0"/>
                <a:ea typeface="+mn-ea"/>
                <a:cs typeface="+mn-cs"/>
              </a:rPr>
              <a:t>with earlier versions. Thus, any program written on an older version of the x86 architecture</a:t>
            </a:r>
          </a:p>
          <a:p>
            <a:r>
              <a:rPr kumimoji="1" lang="en-US" sz="1200" kern="1200" baseline="0" dirty="0" smtClean="0">
                <a:solidFill>
                  <a:schemeClr val="tx1"/>
                </a:solidFill>
                <a:latin typeface="Times New Roman" pitchFamily="-110" charset="0"/>
                <a:ea typeface="+mn-ea"/>
                <a:cs typeface="+mn-cs"/>
              </a:rPr>
              <a:t>can execute on newer versions. All changes to the instruction set architecture</a:t>
            </a:r>
          </a:p>
          <a:p>
            <a:r>
              <a:rPr kumimoji="1" lang="en-US" sz="1200" kern="1200" baseline="0" dirty="0" smtClean="0">
                <a:solidFill>
                  <a:schemeClr val="tx1"/>
                </a:solidFill>
                <a:latin typeface="Times New Roman" pitchFamily="-110" charset="0"/>
                <a:ea typeface="+mn-ea"/>
                <a:cs typeface="+mn-cs"/>
              </a:rPr>
              <a:t>have involved additions to the instruction set, with no subtractions. The rate of</a:t>
            </a:r>
          </a:p>
          <a:p>
            <a:r>
              <a:rPr kumimoji="1" lang="en-US" sz="1200" kern="1200" baseline="0" dirty="0" smtClean="0">
                <a:solidFill>
                  <a:schemeClr val="tx1"/>
                </a:solidFill>
                <a:latin typeface="Times New Roman" pitchFamily="-110" charset="0"/>
                <a:ea typeface="+mn-ea"/>
                <a:cs typeface="+mn-cs"/>
              </a:rPr>
              <a:t>change has been the addition of roughly one instruction per month added to the</a:t>
            </a:r>
          </a:p>
          <a:p>
            <a:r>
              <a:rPr kumimoji="1" lang="en-US" sz="1200" kern="1200" baseline="0" dirty="0" smtClean="0">
                <a:solidFill>
                  <a:schemeClr val="tx1"/>
                </a:solidFill>
                <a:latin typeface="Times New Roman" pitchFamily="-110" charset="0"/>
                <a:ea typeface="+mn-ea"/>
                <a:cs typeface="+mn-cs"/>
              </a:rPr>
              <a:t>architecture over the 30 years [ANTH08], so that there are now over 500 instructions</a:t>
            </a:r>
          </a:p>
          <a:p>
            <a:r>
              <a:rPr kumimoji="1" lang="en-US" sz="1200" kern="1200" baseline="0" dirty="0" smtClean="0">
                <a:solidFill>
                  <a:schemeClr val="tx1"/>
                </a:solidFill>
                <a:latin typeface="Times New Roman" pitchFamily="-110" charset="0"/>
                <a:ea typeface="+mn-ea"/>
                <a:cs typeface="+mn-cs"/>
              </a:rPr>
              <a:t>in the instruction set.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x86 provides an excellent illustration of the advances in computer</a:t>
            </a:r>
          </a:p>
          <a:p>
            <a:r>
              <a:rPr kumimoji="1" lang="en-US" sz="1200" kern="1200" baseline="0" dirty="0" smtClean="0">
                <a:solidFill>
                  <a:schemeClr val="tx1"/>
                </a:solidFill>
                <a:latin typeface="Times New Roman" pitchFamily="-110" charset="0"/>
                <a:ea typeface="+mn-ea"/>
                <a:cs typeface="+mn-cs"/>
              </a:rPr>
              <a:t>hardware over the past 30 years. The 1978 8086 was introduced with a clock speed</a:t>
            </a:r>
          </a:p>
          <a:p>
            <a:r>
              <a:rPr kumimoji="1" lang="en-US" sz="1200" kern="1200" baseline="0" dirty="0" smtClean="0">
                <a:solidFill>
                  <a:schemeClr val="tx1"/>
                </a:solidFill>
                <a:latin typeface="Times New Roman" pitchFamily="-110" charset="0"/>
                <a:ea typeface="+mn-ea"/>
                <a:cs typeface="+mn-cs"/>
              </a:rPr>
              <a:t>of 5 MHz and had 29,000 transistors. A quad-core Intel Core 2 introduced in 2008</a:t>
            </a:r>
          </a:p>
          <a:p>
            <a:r>
              <a:rPr kumimoji="1" lang="en-US" sz="1200" kern="1200" baseline="0" dirty="0" smtClean="0">
                <a:solidFill>
                  <a:schemeClr val="tx1"/>
                </a:solidFill>
                <a:latin typeface="Times New Roman" pitchFamily="-110" charset="0"/>
                <a:ea typeface="+mn-ea"/>
                <a:cs typeface="+mn-cs"/>
              </a:rPr>
              <a:t>operates at 3 GHz, a speedup of a factor of 600, and has 820 million transistors,</a:t>
            </a:r>
          </a:p>
          <a:p>
            <a:r>
              <a:rPr kumimoji="1" lang="en-US" sz="1200" kern="1200" baseline="0" dirty="0" smtClean="0">
                <a:solidFill>
                  <a:schemeClr val="tx1"/>
                </a:solidFill>
                <a:latin typeface="Times New Roman" pitchFamily="-110" charset="0"/>
                <a:ea typeface="+mn-ea"/>
                <a:cs typeface="+mn-cs"/>
              </a:rPr>
              <a:t>about 28,000 times as many as the 8086. Yet the Core 2 is in only a slightly larger</a:t>
            </a:r>
          </a:p>
          <a:p>
            <a:r>
              <a:rPr kumimoji="1" lang="en-US" sz="1200" kern="1200" baseline="0" dirty="0" smtClean="0">
                <a:solidFill>
                  <a:schemeClr val="tx1"/>
                </a:solidFill>
                <a:latin typeface="Times New Roman" pitchFamily="-110" charset="0"/>
                <a:ea typeface="+mn-ea"/>
                <a:cs typeface="+mn-cs"/>
              </a:rPr>
              <a:t>package than the 8086 and has a comparable cost.</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44</a:t>
            </a:fld>
            <a:endParaRPr lang="en-US" dirty="0"/>
          </a:p>
        </p:txBody>
      </p:sp>
    </p:spTree>
    <p:extLst>
      <p:ext uri="{BB962C8B-B14F-4D97-AF65-F5344CB8AC3E}">
        <p14:creationId xmlns:p14="http://schemas.microsoft.com/office/powerpoint/2010/main" val="2126768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The term </a:t>
            </a:r>
            <a:r>
              <a:rPr kumimoji="1" lang="en-US" sz="1200" i="1" kern="1200" baseline="0" dirty="0" smtClean="0">
                <a:solidFill>
                  <a:schemeClr val="tx1"/>
                </a:solidFill>
                <a:latin typeface="Times New Roman" pitchFamily="-110" charset="0"/>
                <a:ea typeface="+mn-ea"/>
                <a:cs typeface="+mn-cs"/>
              </a:rPr>
              <a:t>embedded system </a:t>
            </a:r>
            <a:r>
              <a:rPr kumimoji="1" lang="en-US" sz="1200" i="0" kern="1200" baseline="0" dirty="0" smtClean="0">
                <a:solidFill>
                  <a:schemeClr val="tx1"/>
                </a:solidFill>
                <a:latin typeface="Times New Roman" pitchFamily="-110" charset="0"/>
                <a:ea typeface="+mn-ea"/>
                <a:cs typeface="+mn-cs"/>
              </a:rPr>
              <a:t>refers to the use of </a:t>
            </a:r>
            <a:r>
              <a:rPr kumimoji="1" lang="en-US" sz="1200" i="1" kern="1200" baseline="0" dirty="0" smtClean="0">
                <a:solidFill>
                  <a:schemeClr val="tx1"/>
                </a:solidFill>
                <a:latin typeface="Times New Roman" pitchFamily="-110" charset="0"/>
                <a:ea typeface="+mn-ea"/>
                <a:cs typeface="+mn-cs"/>
              </a:rPr>
              <a:t>electronics and software within a</a:t>
            </a:r>
          </a:p>
          <a:p>
            <a:r>
              <a:rPr kumimoji="1" lang="en-US" sz="1200" kern="1200" baseline="0" dirty="0" smtClean="0">
                <a:solidFill>
                  <a:schemeClr val="tx1"/>
                </a:solidFill>
                <a:latin typeface="Times New Roman" pitchFamily="-110" charset="0"/>
                <a:ea typeface="+mn-ea"/>
                <a:cs typeface="+mn-cs"/>
              </a:rPr>
              <a:t>product, as opposed to a general-purpose computer, such as a laptop or desktop</a:t>
            </a:r>
          </a:p>
          <a:p>
            <a:r>
              <a:rPr kumimoji="1" lang="en-US" sz="1200" kern="1200" baseline="0" dirty="0" smtClean="0">
                <a:solidFill>
                  <a:schemeClr val="tx1"/>
                </a:solidFill>
                <a:latin typeface="Times New Roman" pitchFamily="-110" charset="0"/>
                <a:ea typeface="+mn-ea"/>
                <a:cs typeface="+mn-cs"/>
              </a:rPr>
              <a:t>system. The following is a good general definition:</a:t>
            </a:r>
          </a:p>
          <a:p>
            <a:endParaRPr kumimoji="1" lang="en-US" sz="1200" b="1" kern="1200" baseline="0" dirty="0" smtClean="0">
              <a:solidFill>
                <a:schemeClr val="tx1"/>
              </a:solidFill>
              <a:latin typeface="Times New Roman" pitchFamily="-110" charset="0"/>
              <a:ea typeface="+mn-ea"/>
              <a:cs typeface="+mn-cs"/>
            </a:endParaRPr>
          </a:p>
          <a:p>
            <a:r>
              <a:rPr kumimoji="1" lang="en-US" sz="1200" b="1" kern="1200" baseline="0" dirty="0" smtClean="0">
                <a:solidFill>
                  <a:schemeClr val="tx1"/>
                </a:solidFill>
                <a:latin typeface="Times New Roman" pitchFamily="-110" charset="0"/>
                <a:ea typeface="+mn-ea"/>
                <a:cs typeface="+mn-cs"/>
              </a:rPr>
              <a:t>Embedded system. </a:t>
            </a:r>
            <a:r>
              <a:rPr kumimoji="1" lang="en-US" sz="1200" b="0" kern="1200" baseline="0" dirty="0" smtClean="0">
                <a:solidFill>
                  <a:schemeClr val="tx1"/>
                </a:solidFill>
                <a:latin typeface="Times New Roman" pitchFamily="-110" charset="0"/>
                <a:ea typeface="+mn-ea"/>
                <a:cs typeface="+mn-cs"/>
              </a:rPr>
              <a:t>A combination of computer hardware and software, and perhaps</a:t>
            </a:r>
          </a:p>
          <a:p>
            <a:r>
              <a:rPr kumimoji="1" lang="en-US" sz="1200" b="0" kern="1200" baseline="0" dirty="0" smtClean="0">
                <a:solidFill>
                  <a:schemeClr val="tx1"/>
                </a:solidFill>
                <a:latin typeface="Times New Roman" pitchFamily="-110" charset="0"/>
                <a:ea typeface="+mn-ea"/>
                <a:cs typeface="+mn-cs"/>
              </a:rPr>
              <a:t>additional mechanical or other parts, designed to perform a dedicated function. In many</a:t>
            </a:r>
          </a:p>
          <a:p>
            <a:r>
              <a:rPr kumimoji="1" lang="en-US" sz="1200" kern="1200" baseline="0" dirty="0" smtClean="0">
                <a:solidFill>
                  <a:schemeClr val="tx1"/>
                </a:solidFill>
                <a:latin typeface="Times New Roman" pitchFamily="-110" charset="0"/>
                <a:ea typeface="+mn-ea"/>
                <a:cs typeface="+mn-cs"/>
              </a:rPr>
              <a:t>cases, embedded systems are part of a larger system or product, as in the case of an antilock</a:t>
            </a:r>
          </a:p>
          <a:p>
            <a:r>
              <a:rPr kumimoji="1" lang="en-US" sz="1200" kern="1200" baseline="0" dirty="0" smtClean="0">
                <a:solidFill>
                  <a:schemeClr val="tx1"/>
                </a:solidFill>
                <a:latin typeface="Times New Roman" pitchFamily="-110" charset="0"/>
                <a:ea typeface="+mn-ea"/>
                <a:cs typeface="+mn-cs"/>
              </a:rPr>
              <a:t>braking system in a car.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45</a:t>
            </a:fld>
            <a:endParaRPr lang="en-US" dirty="0"/>
          </a:p>
        </p:txBody>
      </p:sp>
    </p:spTree>
    <p:extLst>
      <p:ext uri="{BB962C8B-B14F-4D97-AF65-F5344CB8AC3E}">
        <p14:creationId xmlns:p14="http://schemas.microsoft.com/office/powerpoint/2010/main" val="605044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Embedded systems far outnumber general-purpose computer systems, encompassing</a:t>
            </a:r>
          </a:p>
          <a:p>
            <a:r>
              <a:rPr kumimoji="1" lang="en-US" sz="1200" kern="1200" baseline="0" dirty="0" smtClean="0">
                <a:solidFill>
                  <a:schemeClr val="tx1"/>
                </a:solidFill>
                <a:latin typeface="Times New Roman" pitchFamily="-110" charset="0"/>
                <a:ea typeface="+mn-ea"/>
                <a:cs typeface="+mn-cs"/>
              </a:rPr>
              <a:t>a broad range of applications (Table 2.7).</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46</a:t>
            </a:fld>
            <a:endParaRPr lang="en-US" dirty="0"/>
          </a:p>
        </p:txBody>
      </p:sp>
    </p:spTree>
    <p:extLst>
      <p:ext uri="{BB962C8B-B14F-4D97-AF65-F5344CB8AC3E}">
        <p14:creationId xmlns:p14="http://schemas.microsoft.com/office/powerpoint/2010/main" val="2571945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1" lang="en-US" sz="1200" kern="1200" baseline="0" dirty="0" smtClean="0">
                <a:solidFill>
                  <a:schemeClr val="tx1"/>
                </a:solidFill>
                <a:latin typeface="Times New Roman" pitchFamily="-110" charset="0"/>
                <a:ea typeface="+mn-ea"/>
                <a:cs typeface="+mn-cs"/>
              </a:rPr>
              <a:t>These systems have widely varying</a:t>
            </a:r>
          </a:p>
          <a:p>
            <a:r>
              <a:rPr kumimoji="1" lang="en-US" sz="1200" kern="1200" baseline="0" dirty="0" smtClean="0">
                <a:solidFill>
                  <a:schemeClr val="tx1"/>
                </a:solidFill>
                <a:latin typeface="Times New Roman" pitchFamily="-110" charset="0"/>
                <a:ea typeface="+mn-ea"/>
                <a:cs typeface="+mn-cs"/>
              </a:rPr>
              <a:t>requirements and constraints, such as the following [GRIM05]:</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Small to large systems, implying very different cost constraints, thus different</a:t>
            </a:r>
          </a:p>
          <a:p>
            <a:r>
              <a:rPr kumimoji="1" lang="en-US" sz="1200" kern="1200" baseline="0" dirty="0" smtClean="0">
                <a:solidFill>
                  <a:schemeClr val="tx1"/>
                </a:solidFill>
                <a:latin typeface="Times New Roman" pitchFamily="-110" charset="0"/>
                <a:ea typeface="+mn-ea"/>
                <a:cs typeface="+mn-cs"/>
              </a:rPr>
              <a:t>needs for optimization and reuse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Relaxed to very strict requirements and combinations of different quality</a:t>
            </a:r>
          </a:p>
          <a:p>
            <a:r>
              <a:rPr kumimoji="1" lang="en-US" sz="1200" kern="1200" baseline="0" dirty="0" smtClean="0">
                <a:solidFill>
                  <a:schemeClr val="tx1"/>
                </a:solidFill>
                <a:latin typeface="Times New Roman" pitchFamily="-110" charset="0"/>
                <a:ea typeface="+mn-ea"/>
                <a:cs typeface="+mn-cs"/>
              </a:rPr>
              <a:t>requirements, for example, with respect to safety, reliability, real-time, and</a:t>
            </a:r>
          </a:p>
          <a:p>
            <a:r>
              <a:rPr kumimoji="1" lang="en-US" sz="1200" kern="1200" baseline="0" dirty="0" smtClean="0">
                <a:solidFill>
                  <a:schemeClr val="tx1"/>
                </a:solidFill>
                <a:latin typeface="Times New Roman" pitchFamily="-110" charset="0"/>
                <a:ea typeface="+mn-ea"/>
                <a:cs typeface="+mn-cs"/>
              </a:rPr>
              <a:t>flexibility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Short to long life times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Different environmental conditions in terms of, for example, radiation, vibrations,</a:t>
            </a:r>
          </a:p>
          <a:p>
            <a:r>
              <a:rPr kumimoji="1" lang="en-US" sz="1200" kern="1200" baseline="0" dirty="0" smtClean="0">
                <a:solidFill>
                  <a:schemeClr val="tx1"/>
                </a:solidFill>
                <a:latin typeface="Times New Roman" pitchFamily="-110" charset="0"/>
                <a:ea typeface="+mn-ea"/>
                <a:cs typeface="+mn-cs"/>
              </a:rPr>
              <a:t>and humidity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Different application characteristics resulting in static versus dynamic loads,</a:t>
            </a:r>
          </a:p>
          <a:p>
            <a:r>
              <a:rPr kumimoji="1" lang="en-US" sz="1200" kern="1200" baseline="0" dirty="0" smtClean="0">
                <a:solidFill>
                  <a:schemeClr val="tx1"/>
                </a:solidFill>
                <a:latin typeface="Times New Roman" pitchFamily="-110" charset="0"/>
                <a:ea typeface="+mn-ea"/>
                <a:cs typeface="+mn-cs"/>
              </a:rPr>
              <a:t>slow to fast speed, compute versus interface intensive tasks, and/or combinations</a:t>
            </a:r>
          </a:p>
          <a:p>
            <a:r>
              <a:rPr kumimoji="1" lang="en-US" sz="1200" kern="1200" baseline="0" dirty="0" smtClean="0">
                <a:solidFill>
                  <a:schemeClr val="tx1"/>
                </a:solidFill>
                <a:latin typeface="Times New Roman" pitchFamily="-110" charset="0"/>
                <a:ea typeface="+mn-ea"/>
                <a:cs typeface="+mn-cs"/>
              </a:rPr>
              <a:t>thereof</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Different models of computation ranging from discrete-event systems to those</a:t>
            </a:r>
          </a:p>
          <a:p>
            <a:r>
              <a:rPr kumimoji="1" lang="en-US" sz="1200" kern="1200" baseline="0" dirty="0" smtClean="0">
                <a:solidFill>
                  <a:schemeClr val="tx1"/>
                </a:solidFill>
                <a:latin typeface="Times New Roman" pitchFamily="-110" charset="0"/>
                <a:ea typeface="+mn-ea"/>
                <a:cs typeface="+mn-cs"/>
              </a:rPr>
              <a:t>involving continuous time dynamics (usually referred to as hybrid systems)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Often, embedded systems are tightly coupled to their environment. This</a:t>
            </a:r>
          </a:p>
          <a:p>
            <a:r>
              <a:rPr kumimoji="1" lang="en-US" sz="1200" kern="1200" baseline="0" dirty="0" smtClean="0">
                <a:solidFill>
                  <a:schemeClr val="tx1"/>
                </a:solidFill>
                <a:latin typeface="Times New Roman" pitchFamily="-110" charset="0"/>
                <a:ea typeface="+mn-ea"/>
                <a:cs typeface="+mn-cs"/>
              </a:rPr>
              <a:t>can give rise to real-time constraints imposed by the need to interact with the</a:t>
            </a:r>
          </a:p>
          <a:p>
            <a:r>
              <a:rPr kumimoji="1" lang="en-US" sz="1200" kern="1200" baseline="0" dirty="0" smtClean="0">
                <a:solidFill>
                  <a:schemeClr val="tx1"/>
                </a:solidFill>
                <a:latin typeface="Times New Roman" pitchFamily="-110" charset="0"/>
                <a:ea typeface="+mn-ea"/>
                <a:cs typeface="+mn-cs"/>
              </a:rPr>
              <a:t>environment. Constraints, such as required speeds of motion, required precision of</a:t>
            </a:r>
          </a:p>
          <a:p>
            <a:r>
              <a:rPr kumimoji="1" lang="en-US" sz="1200" kern="1200" baseline="0" dirty="0" smtClean="0">
                <a:solidFill>
                  <a:schemeClr val="tx1"/>
                </a:solidFill>
                <a:latin typeface="Times New Roman" pitchFamily="-110" charset="0"/>
                <a:ea typeface="+mn-ea"/>
                <a:cs typeface="+mn-cs"/>
              </a:rPr>
              <a:t>measurement, and required time durations, dictate the timing of software operations.</a:t>
            </a:r>
          </a:p>
          <a:p>
            <a:r>
              <a:rPr kumimoji="1" lang="en-US" sz="1200" kern="1200" baseline="0" dirty="0" smtClean="0">
                <a:solidFill>
                  <a:schemeClr val="tx1"/>
                </a:solidFill>
                <a:latin typeface="Times New Roman" pitchFamily="-110" charset="0"/>
                <a:ea typeface="+mn-ea"/>
                <a:cs typeface="+mn-cs"/>
              </a:rPr>
              <a:t>If multiple activities must be managed simultaneously, this imposes more complex</a:t>
            </a:r>
          </a:p>
          <a:p>
            <a:r>
              <a:rPr kumimoji="1" lang="en-US" sz="1200" kern="1200" baseline="0" dirty="0" smtClean="0">
                <a:solidFill>
                  <a:schemeClr val="tx1"/>
                </a:solidFill>
                <a:latin typeface="Times New Roman" pitchFamily="-110" charset="0"/>
                <a:ea typeface="+mn-ea"/>
                <a:cs typeface="+mn-cs"/>
              </a:rPr>
              <a:t>real-time constraints.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47</a:t>
            </a:fld>
            <a:endParaRPr lang="en-US" dirty="0"/>
          </a:p>
        </p:txBody>
      </p:sp>
    </p:spTree>
    <p:extLst>
      <p:ext uri="{BB962C8B-B14F-4D97-AF65-F5344CB8AC3E}">
        <p14:creationId xmlns:p14="http://schemas.microsoft.com/office/powerpoint/2010/main" val="1696305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Figure 2.12, based on [KOOP96], shows in general terms an embedded system</a:t>
            </a:r>
          </a:p>
          <a:p>
            <a:r>
              <a:rPr kumimoji="1" lang="en-US" sz="1200" kern="1200" baseline="0" dirty="0" smtClean="0">
                <a:solidFill>
                  <a:schemeClr val="tx1"/>
                </a:solidFill>
                <a:latin typeface="Times New Roman" pitchFamily="-110" charset="0"/>
                <a:ea typeface="+mn-ea"/>
                <a:cs typeface="+mn-cs"/>
              </a:rPr>
              <a:t>organization. In addition to the processor and memory, there are a number of</a:t>
            </a:r>
          </a:p>
          <a:p>
            <a:r>
              <a:rPr kumimoji="1" lang="en-US" sz="1200" kern="1200" baseline="0" dirty="0" smtClean="0">
                <a:solidFill>
                  <a:schemeClr val="tx1"/>
                </a:solidFill>
                <a:latin typeface="Times New Roman" pitchFamily="-110" charset="0"/>
                <a:ea typeface="+mn-ea"/>
                <a:cs typeface="+mn-cs"/>
              </a:rPr>
              <a:t>elements that differ from the typical desktop or laptop computer: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There may be a variety of interfaces that enable the system to measure,</a:t>
            </a:r>
          </a:p>
          <a:p>
            <a:r>
              <a:rPr kumimoji="1" lang="en-US" sz="1200" kern="1200" baseline="0" dirty="0" smtClean="0">
                <a:solidFill>
                  <a:schemeClr val="tx1"/>
                </a:solidFill>
                <a:latin typeface="Times New Roman" pitchFamily="-110" charset="0"/>
                <a:ea typeface="+mn-ea"/>
                <a:cs typeface="+mn-cs"/>
              </a:rPr>
              <a:t>Manipulate, and otherwise interact with the external environment.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The human interface may be as simple as a flashing light or as complicated as</a:t>
            </a:r>
          </a:p>
          <a:p>
            <a:r>
              <a:rPr kumimoji="1" lang="en-US" sz="1200" kern="1200" baseline="0" dirty="0" smtClean="0">
                <a:solidFill>
                  <a:schemeClr val="tx1"/>
                </a:solidFill>
                <a:latin typeface="Times New Roman" pitchFamily="-110" charset="0"/>
                <a:ea typeface="+mn-ea"/>
                <a:cs typeface="+mn-cs"/>
              </a:rPr>
              <a:t>real-time robotic vision.</a:t>
            </a:r>
          </a:p>
          <a:p>
            <a:endParaRPr kumimoji="1" lang="en-US" sz="1200" kern="1200" baseline="0" dirty="0" smtClean="0">
              <a:solidFill>
                <a:schemeClr val="tx1"/>
              </a:solidFill>
              <a:latin typeface="Times New Roman" pitchFamily="-110" charset="0"/>
              <a:ea typeface="+mn-ea"/>
              <a:cs typeface="+mn-cs"/>
            </a:endParaRPr>
          </a:p>
          <a:p>
            <a:pPr>
              <a:buFont typeface="Arial"/>
              <a:buChar char="•"/>
            </a:pPr>
            <a:r>
              <a:rPr kumimoji="1" lang="en-US" sz="1200" kern="1200" baseline="0" dirty="0" smtClean="0">
                <a:solidFill>
                  <a:schemeClr val="tx1"/>
                </a:solidFill>
                <a:latin typeface="Times New Roman" pitchFamily="-110" charset="0"/>
                <a:ea typeface="+mn-ea"/>
                <a:cs typeface="+mn-cs"/>
              </a:rPr>
              <a:t>The diagnostic port may be used for diagnosing the system that is being</a:t>
            </a:r>
          </a:p>
          <a:p>
            <a:r>
              <a:rPr kumimoji="1" lang="en-US" sz="1200" kern="1200" baseline="0" dirty="0" smtClean="0">
                <a:solidFill>
                  <a:schemeClr val="tx1"/>
                </a:solidFill>
                <a:latin typeface="Times New Roman" pitchFamily="-110" charset="0"/>
                <a:ea typeface="+mn-ea"/>
                <a:cs typeface="+mn-cs"/>
              </a:rPr>
              <a:t>controlled—not just for diagnosing the computer.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Special-purpose field programmable (FPGA), application specific (ASIC), or</a:t>
            </a:r>
          </a:p>
          <a:p>
            <a:r>
              <a:rPr kumimoji="1" lang="en-US" sz="1200" kern="1200" baseline="0" dirty="0" smtClean="0">
                <a:solidFill>
                  <a:schemeClr val="tx1"/>
                </a:solidFill>
                <a:latin typeface="Times New Roman" pitchFamily="-110" charset="0"/>
                <a:ea typeface="+mn-ea"/>
                <a:cs typeface="+mn-cs"/>
              </a:rPr>
              <a:t>even non-digital hardware may be used to increase performance or safety.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Software often has a fixed function and is specific to the application.</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48</a:t>
            </a:fld>
            <a:endParaRPr lang="en-US" dirty="0"/>
          </a:p>
        </p:txBody>
      </p:sp>
    </p:spTree>
    <p:extLst>
      <p:ext uri="{BB962C8B-B14F-4D97-AF65-F5344CB8AC3E}">
        <p14:creationId xmlns:p14="http://schemas.microsoft.com/office/powerpoint/2010/main" val="1550911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ARM is a family of RISC-based microprocessors and microcontrollers designed</a:t>
            </a:r>
          </a:p>
          <a:p>
            <a:r>
              <a:rPr kumimoji="1" lang="en-US" sz="1200" kern="1200" baseline="0" dirty="0" smtClean="0">
                <a:solidFill>
                  <a:schemeClr val="tx1"/>
                </a:solidFill>
                <a:latin typeface="Times New Roman" pitchFamily="-110" charset="0"/>
                <a:ea typeface="+mn-ea"/>
                <a:cs typeface="+mn-cs"/>
              </a:rPr>
              <a:t>by ARM Inc., Cambridge, England. The company doesn’t make processors but</a:t>
            </a:r>
          </a:p>
          <a:p>
            <a:r>
              <a:rPr kumimoji="1" lang="en-US" sz="1200" kern="1200" baseline="0" dirty="0" smtClean="0">
                <a:solidFill>
                  <a:schemeClr val="tx1"/>
                </a:solidFill>
                <a:latin typeface="Times New Roman" pitchFamily="-110" charset="0"/>
                <a:ea typeface="+mn-ea"/>
                <a:cs typeface="+mn-cs"/>
              </a:rPr>
              <a:t>instead designs microprocessor and multicore architectures and licenses them to</a:t>
            </a:r>
          </a:p>
          <a:p>
            <a:r>
              <a:rPr kumimoji="1" lang="en-US" sz="1200" kern="1200" baseline="0" dirty="0" smtClean="0">
                <a:solidFill>
                  <a:schemeClr val="tx1"/>
                </a:solidFill>
                <a:latin typeface="Times New Roman" pitchFamily="-110" charset="0"/>
                <a:ea typeface="+mn-ea"/>
                <a:cs typeface="+mn-cs"/>
              </a:rPr>
              <a:t>manufacturers. ARM chips are high-speed processors that are known for their</a:t>
            </a:r>
          </a:p>
          <a:p>
            <a:r>
              <a:rPr kumimoji="1" lang="en-US" sz="1200" kern="1200" baseline="0" dirty="0" smtClean="0">
                <a:solidFill>
                  <a:schemeClr val="tx1"/>
                </a:solidFill>
                <a:latin typeface="Times New Roman" pitchFamily="-110" charset="0"/>
                <a:ea typeface="+mn-ea"/>
                <a:cs typeface="+mn-cs"/>
              </a:rPr>
              <a:t>small die size and low power requirements. They are widely used in PDAs and</a:t>
            </a:r>
          </a:p>
          <a:p>
            <a:r>
              <a:rPr kumimoji="1" lang="en-US" sz="1200" kern="1200" baseline="0" dirty="0" smtClean="0">
                <a:solidFill>
                  <a:schemeClr val="tx1"/>
                </a:solidFill>
                <a:latin typeface="Times New Roman" pitchFamily="-110" charset="0"/>
                <a:ea typeface="+mn-ea"/>
                <a:cs typeface="+mn-cs"/>
              </a:rPr>
              <a:t>other handheld devices, including games and phones as well as a large variety</a:t>
            </a:r>
          </a:p>
          <a:p>
            <a:r>
              <a:rPr kumimoji="1" lang="en-US" sz="1200" kern="1200" baseline="0" dirty="0" smtClean="0">
                <a:solidFill>
                  <a:schemeClr val="tx1"/>
                </a:solidFill>
                <a:latin typeface="Times New Roman" pitchFamily="-110" charset="0"/>
                <a:ea typeface="+mn-ea"/>
                <a:cs typeface="+mn-cs"/>
              </a:rPr>
              <a:t>of consumer products. ARM chips are the processors in Apple’s popular iPod</a:t>
            </a:r>
          </a:p>
          <a:p>
            <a:r>
              <a:rPr kumimoji="1" lang="en-US" sz="1200" kern="1200" baseline="0" dirty="0" smtClean="0">
                <a:solidFill>
                  <a:schemeClr val="tx1"/>
                </a:solidFill>
                <a:latin typeface="Times New Roman" pitchFamily="-110" charset="0"/>
                <a:ea typeface="+mn-ea"/>
                <a:cs typeface="+mn-cs"/>
              </a:rPr>
              <a:t>and iPhone devices. ARM is probably the most widely used embedded processor</a:t>
            </a:r>
          </a:p>
          <a:p>
            <a:r>
              <a:rPr kumimoji="1" lang="en-US" sz="1200" kern="1200" baseline="0" dirty="0" smtClean="0">
                <a:solidFill>
                  <a:schemeClr val="tx1"/>
                </a:solidFill>
                <a:latin typeface="Times New Roman" pitchFamily="-110" charset="0"/>
                <a:ea typeface="+mn-ea"/>
                <a:cs typeface="+mn-cs"/>
              </a:rPr>
              <a:t>architecture and indeed the most widely used processor architecture of any kind</a:t>
            </a:r>
          </a:p>
          <a:p>
            <a:r>
              <a:rPr kumimoji="1" lang="en-US" sz="1200" kern="1200" baseline="0" dirty="0" smtClean="0">
                <a:solidFill>
                  <a:schemeClr val="tx1"/>
                </a:solidFill>
                <a:latin typeface="Times New Roman" pitchFamily="-110" charset="0"/>
                <a:ea typeface="+mn-ea"/>
                <a:cs typeface="+mn-cs"/>
              </a:rPr>
              <a:t>in the world.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origins of ARM technology can be traced back to the British-based Acorn</a:t>
            </a:r>
          </a:p>
          <a:p>
            <a:r>
              <a:rPr kumimoji="1" lang="en-US" sz="1200" kern="1200" baseline="0" dirty="0" smtClean="0">
                <a:solidFill>
                  <a:schemeClr val="tx1"/>
                </a:solidFill>
                <a:latin typeface="Times New Roman" pitchFamily="-110" charset="0"/>
                <a:ea typeface="+mn-ea"/>
                <a:cs typeface="+mn-cs"/>
              </a:rPr>
              <a:t>Computers company. In the early 1980s, Acorn was awarded a contract by the</a:t>
            </a:r>
          </a:p>
          <a:p>
            <a:r>
              <a:rPr kumimoji="1" lang="en-US" sz="1200" kern="1200" baseline="0" dirty="0" smtClean="0">
                <a:solidFill>
                  <a:schemeClr val="tx1"/>
                </a:solidFill>
                <a:latin typeface="Times New Roman" pitchFamily="-110" charset="0"/>
                <a:ea typeface="+mn-ea"/>
                <a:cs typeface="+mn-cs"/>
              </a:rPr>
              <a:t>British Broadcasting Corporation (BBC) to develop a new microcomputer architecture</a:t>
            </a:r>
          </a:p>
          <a:p>
            <a:r>
              <a:rPr kumimoji="1" lang="en-US" sz="1200" kern="1200" baseline="0" dirty="0" smtClean="0">
                <a:solidFill>
                  <a:schemeClr val="tx1"/>
                </a:solidFill>
                <a:latin typeface="Times New Roman" pitchFamily="-110" charset="0"/>
                <a:ea typeface="+mn-ea"/>
                <a:cs typeface="+mn-cs"/>
              </a:rPr>
              <a:t>for the BBC Computer Literacy Project. The success of this contract enabled</a:t>
            </a:r>
          </a:p>
          <a:p>
            <a:r>
              <a:rPr kumimoji="1" lang="en-US" sz="1200" kern="1200" baseline="0" dirty="0" smtClean="0">
                <a:solidFill>
                  <a:schemeClr val="tx1"/>
                </a:solidFill>
                <a:latin typeface="Times New Roman" pitchFamily="-110" charset="0"/>
                <a:ea typeface="+mn-ea"/>
                <a:cs typeface="+mn-cs"/>
              </a:rPr>
              <a:t>Acorn to go on to develop the first commercial RISC processor, the Acorn RISC</a:t>
            </a:r>
          </a:p>
          <a:p>
            <a:r>
              <a:rPr kumimoji="1" lang="en-US" sz="1200" kern="1200" baseline="0" dirty="0" smtClean="0">
                <a:solidFill>
                  <a:schemeClr val="tx1"/>
                </a:solidFill>
                <a:latin typeface="Times New Roman" pitchFamily="-110" charset="0"/>
                <a:ea typeface="+mn-ea"/>
                <a:cs typeface="+mn-cs"/>
              </a:rPr>
              <a:t>Machine (ARM). The first version, ARM1, became operational in 1985 and was</a:t>
            </a:r>
          </a:p>
          <a:p>
            <a:r>
              <a:rPr kumimoji="1" lang="en-US" sz="1200" kern="1200" baseline="0" dirty="0" smtClean="0">
                <a:solidFill>
                  <a:schemeClr val="tx1"/>
                </a:solidFill>
                <a:latin typeface="Times New Roman" pitchFamily="-110" charset="0"/>
                <a:ea typeface="+mn-ea"/>
                <a:cs typeface="+mn-cs"/>
              </a:rPr>
              <a:t>used for internal research and development as well as being used as a coprocessor</a:t>
            </a:r>
          </a:p>
          <a:p>
            <a:r>
              <a:rPr kumimoji="1" lang="en-US" sz="1200" kern="1200" baseline="0" dirty="0" smtClean="0">
                <a:solidFill>
                  <a:schemeClr val="tx1"/>
                </a:solidFill>
                <a:latin typeface="Times New Roman" pitchFamily="-110" charset="0"/>
                <a:ea typeface="+mn-ea"/>
                <a:cs typeface="+mn-cs"/>
              </a:rPr>
              <a:t>in the BBC machine. Also in 1985, Acorn released the ARM2, which had greater</a:t>
            </a:r>
          </a:p>
          <a:p>
            <a:r>
              <a:rPr kumimoji="1" lang="en-US" sz="1200" kern="1200" baseline="0" dirty="0" smtClean="0">
                <a:solidFill>
                  <a:schemeClr val="tx1"/>
                </a:solidFill>
                <a:latin typeface="Times New Roman" pitchFamily="-110" charset="0"/>
                <a:ea typeface="+mn-ea"/>
                <a:cs typeface="+mn-cs"/>
              </a:rPr>
              <a:t>functionality and speed within the same physical space. Further improvements were</a:t>
            </a:r>
          </a:p>
          <a:p>
            <a:r>
              <a:rPr kumimoji="1" lang="en-US" sz="1200" kern="1200" baseline="0" dirty="0" smtClean="0">
                <a:solidFill>
                  <a:schemeClr val="tx1"/>
                </a:solidFill>
                <a:latin typeface="Times New Roman" pitchFamily="-110" charset="0"/>
                <a:ea typeface="+mn-ea"/>
                <a:cs typeface="+mn-cs"/>
              </a:rPr>
              <a:t>achieved with the release in 1989 of the ARM3.</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49</a:t>
            </a:fld>
            <a:endParaRPr lang="en-US" dirty="0"/>
          </a:p>
        </p:txBody>
      </p:sp>
    </p:spTree>
    <p:extLst>
      <p:ext uri="{BB962C8B-B14F-4D97-AF65-F5344CB8AC3E}">
        <p14:creationId xmlns:p14="http://schemas.microsoft.com/office/powerpoint/2010/main" val="427367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D6845-E971-D44B-B7C4-232554A4FCF4}" type="slidenum">
              <a:rPr lang="en-US"/>
              <a:pPr/>
              <a:t>5</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task of entering and altering programs for the ENIAC was extremely tedious. </a:t>
            </a:r>
          </a:p>
          <a:p>
            <a:r>
              <a:rPr kumimoji="1" lang="en-US" sz="1200" kern="1200" baseline="0" dirty="0" smtClean="0">
                <a:solidFill>
                  <a:schemeClr val="tx1"/>
                </a:solidFill>
                <a:latin typeface="Times New Roman" pitchFamily="-110" charset="0"/>
                <a:ea typeface="+mn-ea"/>
                <a:cs typeface="+mn-cs"/>
              </a:rPr>
              <a:t>But suppose a program could be represented in a form suitable for storing in memory </a:t>
            </a:r>
          </a:p>
          <a:p>
            <a:r>
              <a:rPr kumimoji="1" lang="en-US" sz="1200" kern="1200" baseline="0" dirty="0" smtClean="0">
                <a:solidFill>
                  <a:schemeClr val="tx1"/>
                </a:solidFill>
                <a:latin typeface="Times New Roman" pitchFamily="-110" charset="0"/>
                <a:ea typeface="+mn-ea"/>
                <a:cs typeface="+mn-cs"/>
              </a:rPr>
              <a:t>alongside the data. Then, a computer could get its instructions by reading them from</a:t>
            </a:r>
          </a:p>
          <a:p>
            <a:r>
              <a:rPr kumimoji="1" lang="en-US" sz="1200" kern="1200" baseline="0" dirty="0" smtClean="0">
                <a:solidFill>
                  <a:schemeClr val="tx1"/>
                </a:solidFill>
                <a:latin typeface="Times New Roman" pitchFamily="-110" charset="0"/>
                <a:ea typeface="+mn-ea"/>
                <a:cs typeface="+mn-cs"/>
              </a:rPr>
              <a:t>memory, and a program could be set or altered by setting the values of a portion of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This idea, known as the </a:t>
            </a:r>
            <a:r>
              <a:rPr kumimoji="1" lang="en-US" sz="1200" b="1" kern="1200" baseline="0" dirty="0" smtClean="0">
                <a:solidFill>
                  <a:schemeClr val="tx1"/>
                </a:solidFill>
                <a:latin typeface="Times New Roman" pitchFamily="-110" charset="0"/>
                <a:ea typeface="+mn-ea"/>
                <a:cs typeface="+mn-cs"/>
              </a:rPr>
              <a:t>stored-program concept, </a:t>
            </a:r>
            <a:r>
              <a:rPr kumimoji="1" lang="en-US" sz="1200" b="0" kern="1200" baseline="0" dirty="0" smtClean="0">
                <a:solidFill>
                  <a:schemeClr val="tx1"/>
                </a:solidFill>
                <a:latin typeface="Times New Roman" pitchFamily="-110" charset="0"/>
                <a:ea typeface="+mn-ea"/>
                <a:cs typeface="+mn-cs"/>
              </a:rPr>
              <a:t>is usually attributed to the</a:t>
            </a:r>
          </a:p>
          <a:p>
            <a:r>
              <a:rPr kumimoji="1" lang="en-US" sz="1200" kern="1200" baseline="0" dirty="0" smtClean="0">
                <a:solidFill>
                  <a:schemeClr val="tx1"/>
                </a:solidFill>
                <a:latin typeface="Times New Roman" pitchFamily="-110" charset="0"/>
                <a:ea typeface="+mn-ea"/>
                <a:cs typeface="+mn-cs"/>
              </a:rPr>
              <a:t>ENIAC designers, most notably the mathematician John von Neumann, who was</a:t>
            </a:r>
          </a:p>
          <a:p>
            <a:r>
              <a:rPr kumimoji="1" lang="en-US" sz="1200" kern="1200" baseline="0" dirty="0" smtClean="0">
                <a:solidFill>
                  <a:schemeClr val="tx1"/>
                </a:solidFill>
                <a:latin typeface="Times New Roman" pitchFamily="-110" charset="0"/>
                <a:ea typeface="+mn-ea"/>
                <a:cs typeface="+mn-cs"/>
              </a:rPr>
              <a:t>a consultant on the ENIAC project. Alan Turing developed the idea at about the</a:t>
            </a:r>
          </a:p>
          <a:p>
            <a:r>
              <a:rPr kumimoji="1" lang="en-US" sz="1200" kern="1200" baseline="0" dirty="0" smtClean="0">
                <a:solidFill>
                  <a:schemeClr val="tx1"/>
                </a:solidFill>
                <a:latin typeface="Times New Roman" pitchFamily="-110" charset="0"/>
                <a:ea typeface="+mn-ea"/>
                <a:cs typeface="+mn-cs"/>
              </a:rPr>
              <a:t>same time. The first publication of the idea was in a 1945 proposal by von Neumann</a:t>
            </a:r>
          </a:p>
          <a:p>
            <a:r>
              <a:rPr kumimoji="1" lang="en-US" sz="1200" kern="1200" baseline="0" dirty="0" smtClean="0">
                <a:solidFill>
                  <a:schemeClr val="tx1"/>
                </a:solidFill>
                <a:latin typeface="Times New Roman" pitchFamily="-110" charset="0"/>
                <a:ea typeface="+mn-ea"/>
                <a:cs typeface="+mn-cs"/>
              </a:rPr>
              <a:t>for a new computer, the EDVAC (Electronic Discrete Variable Computer).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1946, von Neumann and his colleagues began the design of a new stored program</a:t>
            </a:r>
          </a:p>
          <a:p>
            <a:r>
              <a:rPr kumimoji="1" lang="en-US" sz="1200" kern="1200" baseline="0" dirty="0" smtClean="0">
                <a:solidFill>
                  <a:schemeClr val="tx1"/>
                </a:solidFill>
                <a:latin typeface="Times New Roman" pitchFamily="-110" charset="0"/>
                <a:ea typeface="+mn-ea"/>
                <a:cs typeface="+mn-cs"/>
              </a:rPr>
              <a:t>computer, referred to as the IAS computer, at the Princeton Institute for</a:t>
            </a:r>
          </a:p>
          <a:p>
            <a:r>
              <a:rPr kumimoji="1" lang="en-US" sz="1200" kern="1200" baseline="0" dirty="0" smtClean="0">
                <a:solidFill>
                  <a:schemeClr val="tx1"/>
                </a:solidFill>
                <a:latin typeface="Times New Roman" pitchFamily="-110" charset="0"/>
                <a:ea typeface="+mn-ea"/>
                <a:cs typeface="+mn-cs"/>
              </a:rPr>
              <a:t>Advanced Studies. The IAS computer, although not completed until 1952, is the</a:t>
            </a:r>
          </a:p>
          <a:p>
            <a:r>
              <a:rPr kumimoji="1" lang="en-US" sz="1200" kern="1200" baseline="0" dirty="0" smtClean="0">
                <a:solidFill>
                  <a:schemeClr val="tx1"/>
                </a:solidFill>
                <a:latin typeface="Times New Roman" pitchFamily="-110" charset="0"/>
                <a:ea typeface="+mn-ea"/>
                <a:cs typeface="+mn-cs"/>
              </a:rPr>
              <a:t>prototype of all subsequent general-purpose computers.</a:t>
            </a:r>
            <a:endParaRPr lang="en-GB" dirty="0"/>
          </a:p>
        </p:txBody>
      </p:sp>
    </p:spTree>
    <p:extLst>
      <p:ext uri="{BB962C8B-B14F-4D97-AF65-F5344CB8AC3E}">
        <p14:creationId xmlns:p14="http://schemas.microsoft.com/office/powerpoint/2010/main" val="3110086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Throughout this period, Acorn used the company VLSI Technology to do the</a:t>
            </a:r>
          </a:p>
          <a:p>
            <a:r>
              <a:rPr kumimoji="1" lang="en-US" sz="1200" kern="1200" baseline="0" dirty="0" smtClean="0">
                <a:solidFill>
                  <a:schemeClr val="tx1"/>
                </a:solidFill>
                <a:latin typeface="Times New Roman" pitchFamily="-110" charset="0"/>
                <a:ea typeface="+mn-ea"/>
                <a:cs typeface="+mn-cs"/>
              </a:rPr>
              <a:t>actual fabrication of the processor chips. VLSI was licensed to market the chip on</a:t>
            </a:r>
          </a:p>
          <a:p>
            <a:r>
              <a:rPr kumimoji="1" lang="en-US" sz="1200" kern="1200" baseline="0" dirty="0" smtClean="0">
                <a:solidFill>
                  <a:schemeClr val="tx1"/>
                </a:solidFill>
                <a:latin typeface="Times New Roman" pitchFamily="-110" charset="0"/>
                <a:ea typeface="+mn-ea"/>
                <a:cs typeface="+mn-cs"/>
              </a:rPr>
              <a:t>its own and had some success in getting other companies to use the ARM in their</a:t>
            </a:r>
          </a:p>
          <a:p>
            <a:r>
              <a:rPr kumimoji="1" lang="en-US" sz="1200" kern="1200" baseline="0" dirty="0" smtClean="0">
                <a:solidFill>
                  <a:schemeClr val="tx1"/>
                </a:solidFill>
                <a:latin typeface="Times New Roman" pitchFamily="-110" charset="0"/>
                <a:ea typeface="+mn-ea"/>
                <a:cs typeface="+mn-cs"/>
              </a:rPr>
              <a:t>products, particularly as an embedded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ARM design matched a growing commercial need for a high-performance,</a:t>
            </a:r>
          </a:p>
          <a:p>
            <a:r>
              <a:rPr kumimoji="1" lang="en-US" sz="1200" kern="1200" baseline="0" dirty="0" smtClean="0">
                <a:solidFill>
                  <a:schemeClr val="tx1"/>
                </a:solidFill>
                <a:latin typeface="Times New Roman" pitchFamily="-110" charset="0"/>
                <a:ea typeface="+mn-ea"/>
                <a:cs typeface="+mn-cs"/>
              </a:rPr>
              <a:t>low-power-consumption, small-size, and low-cost processor for embedded applications.</a:t>
            </a:r>
          </a:p>
          <a:p>
            <a:r>
              <a:rPr kumimoji="1" lang="en-US" sz="1200" kern="1200" baseline="0" dirty="0" smtClean="0">
                <a:solidFill>
                  <a:schemeClr val="tx1"/>
                </a:solidFill>
                <a:latin typeface="Times New Roman" pitchFamily="-110" charset="0"/>
                <a:ea typeface="+mn-ea"/>
                <a:cs typeface="+mn-cs"/>
              </a:rPr>
              <a:t>But further development was beyond the scope of Acorn’s capabilities.</a:t>
            </a:r>
          </a:p>
          <a:p>
            <a:r>
              <a:rPr kumimoji="1" lang="en-US" sz="1200" kern="1200" baseline="0" dirty="0" smtClean="0">
                <a:solidFill>
                  <a:schemeClr val="tx1"/>
                </a:solidFill>
                <a:latin typeface="Times New Roman" pitchFamily="-110" charset="0"/>
                <a:ea typeface="+mn-ea"/>
                <a:cs typeface="+mn-cs"/>
              </a:rPr>
              <a:t>Accordingly, a new company was organized, with Acorn, VLSI, and Apple Computer</a:t>
            </a:r>
          </a:p>
          <a:p>
            <a:r>
              <a:rPr kumimoji="1" lang="en-US" sz="1200" kern="1200" baseline="0" dirty="0" smtClean="0">
                <a:solidFill>
                  <a:schemeClr val="tx1"/>
                </a:solidFill>
                <a:latin typeface="Times New Roman" pitchFamily="-110" charset="0"/>
                <a:ea typeface="+mn-ea"/>
                <a:cs typeface="+mn-cs"/>
              </a:rPr>
              <a:t>as founding partners, known as ARM Ltd. The Acorn RISC Machine became the</a:t>
            </a:r>
          </a:p>
          <a:p>
            <a:r>
              <a:rPr kumimoji="1" lang="en-US" sz="1200" kern="1200" baseline="0" dirty="0" smtClean="0">
                <a:solidFill>
                  <a:schemeClr val="tx1"/>
                </a:solidFill>
                <a:latin typeface="Times New Roman" pitchFamily="-110" charset="0"/>
                <a:ea typeface="+mn-ea"/>
                <a:cs typeface="+mn-cs"/>
              </a:rPr>
              <a:t>Advanced RISC Machine. The new company’s first offering, an improvement on</a:t>
            </a:r>
          </a:p>
          <a:p>
            <a:r>
              <a:rPr kumimoji="1" lang="en-US" sz="1200" kern="1200" baseline="0" dirty="0" smtClean="0">
                <a:solidFill>
                  <a:schemeClr val="tx1"/>
                </a:solidFill>
                <a:latin typeface="Times New Roman" pitchFamily="-110" charset="0"/>
                <a:ea typeface="+mn-ea"/>
                <a:cs typeface="+mn-cs"/>
              </a:rPr>
              <a:t>the ARM3, was designated ARM6. Subsequently, the company has introduced a</a:t>
            </a:r>
          </a:p>
          <a:p>
            <a:r>
              <a:rPr kumimoji="1" lang="en-US" sz="1200" kern="1200" baseline="0" dirty="0" smtClean="0">
                <a:solidFill>
                  <a:schemeClr val="tx1"/>
                </a:solidFill>
                <a:latin typeface="Times New Roman" pitchFamily="-110" charset="0"/>
                <a:ea typeface="+mn-ea"/>
                <a:cs typeface="+mn-cs"/>
              </a:rPr>
              <a:t>number of new families, with increasing functionality and performance.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Table 2.8 shows some characteristics of the various ARM architecture families. The numbers</a:t>
            </a:r>
          </a:p>
          <a:p>
            <a:r>
              <a:rPr kumimoji="1" lang="en-US" sz="1200" kern="1200" baseline="0" dirty="0" smtClean="0">
                <a:solidFill>
                  <a:schemeClr val="tx1"/>
                </a:solidFill>
                <a:latin typeface="Times New Roman" pitchFamily="-110" charset="0"/>
                <a:ea typeface="+mn-ea"/>
                <a:cs typeface="+mn-cs"/>
              </a:rPr>
              <a:t>in this table are only approximate guides; actual values vary widely for different</a:t>
            </a:r>
          </a:p>
          <a:p>
            <a:r>
              <a:rPr kumimoji="1" lang="en-US" sz="1200" kern="1200" baseline="0" dirty="0" smtClean="0">
                <a:solidFill>
                  <a:schemeClr val="tx1"/>
                </a:solidFill>
                <a:latin typeface="Times New Roman" pitchFamily="-110" charset="0"/>
                <a:ea typeface="+mn-ea"/>
                <a:cs typeface="+mn-cs"/>
              </a:rPr>
              <a:t>implementations.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50</a:t>
            </a:fld>
            <a:endParaRPr lang="en-US" dirty="0"/>
          </a:p>
        </p:txBody>
      </p:sp>
    </p:spTree>
    <p:extLst>
      <p:ext uri="{BB962C8B-B14F-4D97-AF65-F5344CB8AC3E}">
        <p14:creationId xmlns:p14="http://schemas.microsoft.com/office/powerpoint/2010/main" val="28496545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According to the ARM Web site arm.com, ARM processors are designed to</a:t>
            </a:r>
          </a:p>
          <a:p>
            <a:r>
              <a:rPr kumimoji="1" lang="en-US" sz="1200" kern="1200" baseline="0" dirty="0" smtClean="0">
                <a:solidFill>
                  <a:schemeClr val="tx1"/>
                </a:solidFill>
                <a:latin typeface="Times New Roman" pitchFamily="-110" charset="0"/>
                <a:ea typeface="+mn-ea"/>
                <a:cs typeface="+mn-cs"/>
              </a:rPr>
              <a:t>meet the needs of three system categories: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Embedded real-time systems</a:t>
            </a:r>
            <a:r>
              <a:rPr kumimoji="1" lang="en-US" sz="1200" b="0" kern="1200" baseline="0" dirty="0" smtClean="0">
                <a:solidFill>
                  <a:schemeClr val="tx1"/>
                </a:solidFill>
                <a:latin typeface="Times New Roman" pitchFamily="-110" charset="0"/>
                <a:ea typeface="+mn-ea"/>
                <a:cs typeface="+mn-cs"/>
              </a:rPr>
              <a:t>: Systems for storage, automotive body and</a:t>
            </a:r>
          </a:p>
          <a:p>
            <a:r>
              <a:rPr kumimoji="1" lang="en-US" sz="1200" kern="1200" baseline="0" dirty="0" smtClean="0">
                <a:solidFill>
                  <a:schemeClr val="tx1"/>
                </a:solidFill>
                <a:latin typeface="Times New Roman" pitchFamily="-110" charset="0"/>
                <a:ea typeface="+mn-ea"/>
                <a:cs typeface="+mn-cs"/>
              </a:rPr>
              <a:t>power-train, industrial, and networking applications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Application platforms: </a:t>
            </a:r>
            <a:r>
              <a:rPr kumimoji="1" lang="en-US" sz="1200" b="0" kern="1200" baseline="0" dirty="0" smtClean="0">
                <a:solidFill>
                  <a:schemeClr val="tx1"/>
                </a:solidFill>
                <a:latin typeface="Times New Roman" pitchFamily="-110" charset="0"/>
                <a:ea typeface="+mn-ea"/>
                <a:cs typeface="+mn-cs"/>
              </a:rPr>
              <a:t>Devices running open operating systems including</a:t>
            </a:r>
          </a:p>
          <a:p>
            <a:r>
              <a:rPr kumimoji="1" lang="en-US" sz="1200" kern="1200" baseline="0" dirty="0" smtClean="0">
                <a:solidFill>
                  <a:schemeClr val="tx1"/>
                </a:solidFill>
                <a:latin typeface="Times New Roman" pitchFamily="-110" charset="0"/>
                <a:ea typeface="+mn-ea"/>
                <a:cs typeface="+mn-cs"/>
              </a:rPr>
              <a:t>Linux, Palm OS, Symbian OS, and Windows CE in wireless, consumer entertainment</a:t>
            </a:r>
          </a:p>
          <a:p>
            <a:r>
              <a:rPr kumimoji="1" lang="en-US" sz="1200" kern="1200" baseline="0" dirty="0" smtClean="0">
                <a:solidFill>
                  <a:schemeClr val="tx1"/>
                </a:solidFill>
                <a:latin typeface="Times New Roman" pitchFamily="-110" charset="0"/>
                <a:ea typeface="+mn-ea"/>
                <a:cs typeface="+mn-cs"/>
              </a:rPr>
              <a:t>and digital imaging applications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Secure applications: </a:t>
            </a:r>
            <a:r>
              <a:rPr kumimoji="1" lang="en-US" sz="1200" b="0" kern="1200" baseline="0" dirty="0" smtClean="0">
                <a:solidFill>
                  <a:schemeClr val="tx1"/>
                </a:solidFill>
                <a:latin typeface="Times New Roman" pitchFamily="-110" charset="0"/>
                <a:ea typeface="+mn-ea"/>
                <a:cs typeface="+mn-cs"/>
              </a:rPr>
              <a:t>Smart cards, SIM cards, and payment terminals</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51</a:t>
            </a:fld>
            <a:endParaRPr lang="en-US" dirty="0"/>
          </a:p>
        </p:txBody>
      </p:sp>
    </p:spTree>
    <p:extLst>
      <p:ext uri="{BB962C8B-B14F-4D97-AF65-F5344CB8AC3E}">
        <p14:creationId xmlns:p14="http://schemas.microsoft.com/office/powerpoint/2010/main" val="4288743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Operations performed by a processor, such as fetching an</a:t>
            </a:r>
          </a:p>
          <a:p>
            <a:r>
              <a:rPr kumimoji="1" lang="en-US" sz="1200" kern="1200" baseline="0" dirty="0" smtClean="0">
                <a:solidFill>
                  <a:schemeClr val="tx1"/>
                </a:solidFill>
                <a:latin typeface="Times New Roman" pitchFamily="-110" charset="0"/>
                <a:ea typeface="+mn-ea"/>
                <a:cs typeface="+mn-cs"/>
              </a:rPr>
              <a:t>instruction, decoding the instruction, performing an arithmetic operation, and so</a:t>
            </a:r>
          </a:p>
          <a:p>
            <a:r>
              <a:rPr kumimoji="1" lang="en-US" sz="1200" kern="1200" baseline="0" dirty="0" smtClean="0">
                <a:solidFill>
                  <a:schemeClr val="tx1"/>
                </a:solidFill>
                <a:latin typeface="Times New Roman" pitchFamily="-110" charset="0"/>
                <a:ea typeface="+mn-ea"/>
                <a:cs typeface="+mn-cs"/>
              </a:rPr>
              <a:t>on, are governed by a system clock. Typically, all operations begin with the pulse of</a:t>
            </a:r>
          </a:p>
          <a:p>
            <a:r>
              <a:rPr kumimoji="1" lang="en-US" sz="1200" kern="1200" baseline="0" dirty="0" smtClean="0">
                <a:solidFill>
                  <a:schemeClr val="tx1"/>
                </a:solidFill>
                <a:latin typeface="Times New Roman" pitchFamily="-110" charset="0"/>
                <a:ea typeface="+mn-ea"/>
                <a:cs typeface="+mn-cs"/>
              </a:rPr>
              <a:t>the clock. Thus, at the most fundamental level, the speed of a processor is dictated</a:t>
            </a:r>
          </a:p>
          <a:p>
            <a:r>
              <a:rPr kumimoji="1" lang="en-US" sz="1200" kern="1200" baseline="0" dirty="0" smtClean="0">
                <a:solidFill>
                  <a:schemeClr val="tx1"/>
                </a:solidFill>
                <a:latin typeface="Times New Roman" pitchFamily="-110" charset="0"/>
                <a:ea typeface="+mn-ea"/>
                <a:cs typeface="+mn-cs"/>
              </a:rPr>
              <a:t>by the pulse frequency produced by the clock, measured in cycles per second, or</a:t>
            </a:r>
          </a:p>
          <a:p>
            <a:r>
              <a:rPr kumimoji="1" lang="en-US" sz="1200" kern="1200" baseline="0" dirty="0" smtClean="0">
                <a:solidFill>
                  <a:schemeClr val="tx1"/>
                </a:solidFill>
                <a:latin typeface="Times New Roman" pitchFamily="-110" charset="0"/>
                <a:ea typeface="+mn-ea"/>
                <a:cs typeface="+mn-cs"/>
              </a:rPr>
              <a:t>Hertz (Hz).</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Typically, clock signals are generated by a quartz crystal, which generates a</a:t>
            </a:r>
          </a:p>
          <a:p>
            <a:r>
              <a:rPr kumimoji="1" lang="en-US" sz="1200" kern="1200" baseline="0" dirty="0" smtClean="0">
                <a:solidFill>
                  <a:schemeClr val="tx1"/>
                </a:solidFill>
                <a:latin typeface="Times New Roman" pitchFamily="-110" charset="0"/>
                <a:ea typeface="+mn-ea"/>
                <a:cs typeface="+mn-cs"/>
              </a:rPr>
              <a:t>constant signal wave while power is applied. This wave is converted into a digital</a:t>
            </a:r>
          </a:p>
          <a:p>
            <a:r>
              <a:rPr kumimoji="1" lang="en-US" sz="1200" kern="1200" baseline="0" dirty="0" smtClean="0">
                <a:solidFill>
                  <a:schemeClr val="tx1"/>
                </a:solidFill>
                <a:latin typeface="Times New Roman" pitchFamily="-110" charset="0"/>
                <a:ea typeface="+mn-ea"/>
                <a:cs typeface="+mn-cs"/>
              </a:rPr>
              <a:t>voltage pulse stream that is provided in a constant flow to the processor circuitry</a:t>
            </a:r>
          </a:p>
          <a:p>
            <a:r>
              <a:rPr kumimoji="1" lang="en-US" sz="1200" kern="1200" baseline="0" dirty="0" smtClean="0">
                <a:solidFill>
                  <a:schemeClr val="tx1"/>
                </a:solidFill>
                <a:latin typeface="Times New Roman" pitchFamily="-110" charset="0"/>
                <a:ea typeface="+mn-ea"/>
                <a:cs typeface="+mn-cs"/>
              </a:rPr>
              <a:t>(Figure 2.13). For example, a 1-GHz processor receives 1 billion pulses per second.</a:t>
            </a:r>
          </a:p>
          <a:p>
            <a:r>
              <a:rPr kumimoji="1" lang="en-US" sz="1200" kern="1200" baseline="0" dirty="0" smtClean="0">
                <a:solidFill>
                  <a:schemeClr val="tx1"/>
                </a:solidFill>
                <a:latin typeface="Times New Roman" pitchFamily="-110" charset="0"/>
                <a:ea typeface="+mn-ea"/>
                <a:cs typeface="+mn-cs"/>
              </a:rPr>
              <a:t>The rate of pulses is known as the </a:t>
            </a:r>
            <a:r>
              <a:rPr kumimoji="1" lang="en-US" sz="1200" b="1" kern="1200" baseline="0" dirty="0" smtClean="0">
                <a:solidFill>
                  <a:schemeClr val="tx1"/>
                </a:solidFill>
                <a:latin typeface="Times New Roman" pitchFamily="-110" charset="0"/>
                <a:ea typeface="+mn-ea"/>
                <a:cs typeface="+mn-cs"/>
              </a:rPr>
              <a:t>clock rate, or clock speed. </a:t>
            </a:r>
            <a:r>
              <a:rPr kumimoji="1" lang="en-US" sz="1200" b="0" kern="1200" baseline="0" dirty="0" smtClean="0">
                <a:solidFill>
                  <a:schemeClr val="tx1"/>
                </a:solidFill>
                <a:latin typeface="Times New Roman" pitchFamily="-110" charset="0"/>
                <a:ea typeface="+mn-ea"/>
                <a:cs typeface="+mn-cs"/>
              </a:rPr>
              <a:t>One increment, or</a:t>
            </a:r>
          </a:p>
          <a:p>
            <a:r>
              <a:rPr kumimoji="1" lang="en-US" sz="1200" b="0" kern="1200" baseline="0" dirty="0" smtClean="0">
                <a:solidFill>
                  <a:schemeClr val="tx1"/>
                </a:solidFill>
                <a:latin typeface="Times New Roman" pitchFamily="-110" charset="0"/>
                <a:ea typeface="+mn-ea"/>
                <a:cs typeface="+mn-cs"/>
              </a:rPr>
              <a:t>pulse, of the clock is referred to as a clock cycle, or a clock tick. The time between</a:t>
            </a:r>
          </a:p>
          <a:p>
            <a:r>
              <a:rPr kumimoji="1" lang="en-US" sz="1200" kern="1200" baseline="0" dirty="0" smtClean="0">
                <a:solidFill>
                  <a:schemeClr val="tx1"/>
                </a:solidFill>
                <a:latin typeface="Times New Roman" pitchFamily="-110" charset="0"/>
                <a:ea typeface="+mn-ea"/>
                <a:cs typeface="+mn-cs"/>
              </a:rPr>
              <a:t>pulses is the </a:t>
            </a:r>
            <a:r>
              <a:rPr kumimoji="1" lang="en-US" sz="1200" b="1" kern="1200" baseline="0" dirty="0" smtClean="0">
                <a:solidFill>
                  <a:schemeClr val="tx1"/>
                </a:solidFill>
                <a:latin typeface="Times New Roman" pitchFamily="-110" charset="0"/>
                <a:ea typeface="+mn-ea"/>
                <a:cs typeface="+mn-cs"/>
              </a:rPr>
              <a:t>cycle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clock rate is not arbitrary, but must be appropriate for the physical layout</a:t>
            </a:r>
          </a:p>
          <a:p>
            <a:r>
              <a:rPr kumimoji="1" lang="en-US" sz="1200" kern="1200" baseline="0" dirty="0" smtClean="0">
                <a:solidFill>
                  <a:schemeClr val="tx1"/>
                </a:solidFill>
                <a:latin typeface="Times New Roman" pitchFamily="-110" charset="0"/>
                <a:ea typeface="+mn-ea"/>
                <a:cs typeface="+mn-cs"/>
              </a:rPr>
              <a:t>of the processor. Actions in the processor require signals to be sent from one processor</a:t>
            </a:r>
          </a:p>
          <a:p>
            <a:r>
              <a:rPr kumimoji="1" lang="en-US" sz="1200" kern="1200" baseline="0" dirty="0" smtClean="0">
                <a:solidFill>
                  <a:schemeClr val="tx1"/>
                </a:solidFill>
                <a:latin typeface="Times New Roman" pitchFamily="-110" charset="0"/>
                <a:ea typeface="+mn-ea"/>
                <a:cs typeface="+mn-cs"/>
              </a:rPr>
              <a:t>element to another. When a signal is placed on a line inside the processor, it</a:t>
            </a:r>
          </a:p>
          <a:p>
            <a:r>
              <a:rPr kumimoji="1" lang="en-US" sz="1200" kern="1200" baseline="0" dirty="0" smtClean="0">
                <a:solidFill>
                  <a:schemeClr val="tx1"/>
                </a:solidFill>
                <a:latin typeface="Times New Roman" pitchFamily="-110" charset="0"/>
                <a:ea typeface="+mn-ea"/>
                <a:cs typeface="+mn-cs"/>
              </a:rPr>
              <a:t>takes some finite amount of time for the voltage levels to settle down so that an</a:t>
            </a:r>
          </a:p>
          <a:p>
            <a:r>
              <a:rPr kumimoji="1" lang="en-US" sz="1200" kern="1200" baseline="0" dirty="0" smtClean="0">
                <a:solidFill>
                  <a:schemeClr val="tx1"/>
                </a:solidFill>
                <a:latin typeface="Times New Roman" pitchFamily="-110" charset="0"/>
                <a:ea typeface="+mn-ea"/>
                <a:cs typeface="+mn-cs"/>
              </a:rPr>
              <a:t>accurate value (1 or 0) is available. Furthermore, depending on the physical layout</a:t>
            </a:r>
          </a:p>
          <a:p>
            <a:r>
              <a:rPr kumimoji="1" lang="en-US" sz="1200" kern="1200" baseline="0" dirty="0" smtClean="0">
                <a:solidFill>
                  <a:schemeClr val="tx1"/>
                </a:solidFill>
                <a:latin typeface="Times New Roman" pitchFamily="-110" charset="0"/>
                <a:ea typeface="+mn-ea"/>
                <a:cs typeface="+mn-cs"/>
              </a:rPr>
              <a:t>of the processor circuits, some signals may change more rapidly than others. Thus,</a:t>
            </a:r>
          </a:p>
          <a:p>
            <a:r>
              <a:rPr kumimoji="1" lang="en-US" sz="1200" kern="1200" baseline="0" dirty="0" smtClean="0">
                <a:solidFill>
                  <a:schemeClr val="tx1"/>
                </a:solidFill>
                <a:latin typeface="Times New Roman" pitchFamily="-110" charset="0"/>
                <a:ea typeface="+mn-ea"/>
                <a:cs typeface="+mn-cs"/>
              </a:rPr>
              <a:t>operations must be synchronized and paced so that the proper electrical signal</a:t>
            </a:r>
          </a:p>
          <a:p>
            <a:r>
              <a:rPr kumimoji="1" lang="en-US" sz="1200" kern="1200" baseline="0" dirty="0" smtClean="0">
                <a:solidFill>
                  <a:schemeClr val="tx1"/>
                </a:solidFill>
                <a:latin typeface="Times New Roman" pitchFamily="-110" charset="0"/>
                <a:ea typeface="+mn-ea"/>
                <a:cs typeface="+mn-cs"/>
              </a:rPr>
              <a:t>(voltage) values are available for each operation.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execution of an instruction involves a number of discrete steps, such</a:t>
            </a:r>
          </a:p>
          <a:p>
            <a:r>
              <a:rPr kumimoji="1" lang="en-US" sz="1200" kern="1200" baseline="0" dirty="0" smtClean="0">
                <a:solidFill>
                  <a:schemeClr val="tx1"/>
                </a:solidFill>
                <a:latin typeface="Times New Roman" pitchFamily="-110" charset="0"/>
                <a:ea typeface="+mn-ea"/>
                <a:cs typeface="+mn-cs"/>
              </a:rPr>
              <a:t>as fetching the instruction from memory, decoding the various portions of the</a:t>
            </a:r>
          </a:p>
          <a:p>
            <a:r>
              <a:rPr kumimoji="1" lang="en-US" sz="1200" kern="1200" baseline="0" dirty="0" smtClean="0">
                <a:solidFill>
                  <a:schemeClr val="tx1"/>
                </a:solidFill>
                <a:latin typeface="Times New Roman" pitchFamily="-110" charset="0"/>
                <a:ea typeface="+mn-ea"/>
                <a:cs typeface="+mn-cs"/>
              </a:rPr>
              <a:t>instruction, loading and storing data, and performing arithmetic and logical operations.</a:t>
            </a:r>
          </a:p>
          <a:p>
            <a:r>
              <a:rPr kumimoji="1" lang="en-US" sz="1200" kern="1200" baseline="0" dirty="0" smtClean="0">
                <a:solidFill>
                  <a:schemeClr val="tx1"/>
                </a:solidFill>
                <a:latin typeface="Times New Roman" pitchFamily="-110" charset="0"/>
                <a:ea typeface="+mn-ea"/>
                <a:cs typeface="+mn-cs"/>
              </a:rPr>
              <a:t>Thus, most instructions on most processors require multiple clock cycles to</a:t>
            </a:r>
          </a:p>
          <a:p>
            <a:r>
              <a:rPr kumimoji="1" lang="en-US" sz="1200" kern="1200" baseline="0" dirty="0" smtClean="0">
                <a:solidFill>
                  <a:schemeClr val="tx1"/>
                </a:solidFill>
                <a:latin typeface="Times New Roman" pitchFamily="-110" charset="0"/>
                <a:ea typeface="+mn-ea"/>
                <a:cs typeface="+mn-cs"/>
              </a:rPr>
              <a:t>complete. Some instructions may take only a few cycles, while others require dozens.</a:t>
            </a:r>
          </a:p>
          <a:p>
            <a:r>
              <a:rPr kumimoji="1" lang="en-US" sz="1200" kern="1200" baseline="0" dirty="0" smtClean="0">
                <a:solidFill>
                  <a:schemeClr val="tx1"/>
                </a:solidFill>
                <a:latin typeface="Times New Roman" pitchFamily="-110" charset="0"/>
                <a:ea typeface="+mn-ea"/>
                <a:cs typeface="+mn-cs"/>
              </a:rPr>
              <a:t>In addition, when pipelining is used, multiple instructions are being executed simultaneously.</a:t>
            </a:r>
          </a:p>
          <a:p>
            <a:r>
              <a:rPr kumimoji="1" lang="en-US" sz="1200" kern="1200" baseline="0" dirty="0" smtClean="0">
                <a:solidFill>
                  <a:schemeClr val="tx1"/>
                </a:solidFill>
                <a:latin typeface="Times New Roman" pitchFamily="-110" charset="0"/>
                <a:ea typeface="+mn-ea"/>
                <a:cs typeface="+mn-cs"/>
              </a:rPr>
              <a:t>Thus, a straight comparison of clock speeds on different processors does</a:t>
            </a:r>
          </a:p>
          <a:p>
            <a:r>
              <a:rPr kumimoji="1" lang="en-US" sz="1200" kern="1200" baseline="0" dirty="0" smtClean="0">
                <a:solidFill>
                  <a:schemeClr val="tx1"/>
                </a:solidFill>
                <a:latin typeface="Times New Roman" pitchFamily="-110" charset="0"/>
                <a:ea typeface="+mn-ea"/>
                <a:cs typeface="+mn-cs"/>
              </a:rPr>
              <a:t>not tell the whole story about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52</a:t>
            </a:fld>
            <a:endParaRPr lang="en-US" dirty="0"/>
          </a:p>
        </p:txBody>
      </p:sp>
    </p:spTree>
    <p:extLst>
      <p:ext uri="{BB962C8B-B14F-4D97-AF65-F5344CB8AC3E}">
        <p14:creationId xmlns:p14="http://schemas.microsoft.com/office/powerpoint/2010/main" val="204941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Table 2.9 is a matrix in which one dimension shows the five</a:t>
            </a:r>
          </a:p>
          <a:p>
            <a:r>
              <a:rPr kumimoji="1" lang="en-US" sz="1200" kern="1200" baseline="0" dirty="0" smtClean="0">
                <a:solidFill>
                  <a:schemeClr val="tx1"/>
                </a:solidFill>
                <a:latin typeface="Times New Roman" pitchFamily="-110" charset="0"/>
                <a:ea typeface="+mn-ea"/>
                <a:cs typeface="+mn-cs"/>
              </a:rPr>
              <a:t>performance factors and the other dimension shows the four system attributes. An</a:t>
            </a:r>
          </a:p>
          <a:p>
            <a:r>
              <a:rPr kumimoji="1" lang="en-US" sz="1200" kern="1200" baseline="0" dirty="0" smtClean="0">
                <a:solidFill>
                  <a:schemeClr val="tx1"/>
                </a:solidFill>
                <a:latin typeface="Times New Roman" pitchFamily="-110" charset="0"/>
                <a:ea typeface="+mn-ea"/>
                <a:cs typeface="+mn-cs"/>
              </a:rPr>
              <a:t>X in a cell indicates a system attribute that affects a performance factor.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 common measure of performance for a processor is the rate at which</a:t>
            </a:r>
          </a:p>
          <a:p>
            <a:r>
              <a:rPr kumimoji="1" lang="en-US" sz="1200" kern="1200" baseline="0" dirty="0" smtClean="0">
                <a:solidFill>
                  <a:schemeClr val="tx1"/>
                </a:solidFill>
                <a:latin typeface="Times New Roman" pitchFamily="-110" charset="0"/>
                <a:ea typeface="+mn-ea"/>
                <a:cs typeface="+mn-cs"/>
              </a:rPr>
              <a:t>instructions are executed, expressed as millions of instructions per second (MIPS),</a:t>
            </a:r>
          </a:p>
          <a:p>
            <a:r>
              <a:rPr kumimoji="1" lang="en-US" sz="1200" kern="1200" baseline="0" dirty="0" smtClean="0">
                <a:solidFill>
                  <a:schemeClr val="tx1"/>
                </a:solidFill>
                <a:latin typeface="Times New Roman" pitchFamily="-110" charset="0"/>
                <a:ea typeface="+mn-ea"/>
                <a:cs typeface="+mn-cs"/>
              </a:rPr>
              <a:t>referred to as the </a:t>
            </a:r>
            <a:r>
              <a:rPr kumimoji="1" lang="en-US" sz="1200" b="1" kern="1200" baseline="0" dirty="0" smtClean="0">
                <a:solidFill>
                  <a:schemeClr val="tx1"/>
                </a:solidFill>
                <a:latin typeface="Times New Roman" pitchFamily="-110" charset="0"/>
                <a:ea typeface="+mn-ea"/>
                <a:cs typeface="+mn-cs"/>
              </a:rPr>
              <a:t>MIPS rate.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53</a:t>
            </a:fld>
            <a:endParaRPr lang="en-US" dirty="0"/>
          </a:p>
        </p:txBody>
      </p:sp>
    </p:spTree>
    <p:extLst>
      <p:ext uri="{BB962C8B-B14F-4D97-AF65-F5344CB8AC3E}">
        <p14:creationId xmlns:p14="http://schemas.microsoft.com/office/powerpoint/2010/main" val="34328103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mn-ea"/>
                <a:cs typeface="+mn-cs"/>
              </a:rPr>
              <a:t>Measures such as MIPS and MFLOPS have proven inadequate to evaluating the</a:t>
            </a:r>
          </a:p>
          <a:p>
            <a:r>
              <a:rPr kumimoji="1" lang="en-US" sz="1200" kern="1200" baseline="0" dirty="0" smtClean="0">
                <a:solidFill>
                  <a:schemeClr val="tx1"/>
                </a:solidFill>
                <a:latin typeface="Times New Roman" pitchFamily="-110" charset="0"/>
                <a:ea typeface="+mn-ea"/>
                <a:cs typeface="+mn-cs"/>
              </a:rPr>
              <a:t>performance of processors. Because of differences in instruction sets, the instruction</a:t>
            </a:r>
          </a:p>
          <a:p>
            <a:r>
              <a:rPr kumimoji="1" lang="en-US" sz="1200" kern="1200" baseline="0" dirty="0" smtClean="0">
                <a:solidFill>
                  <a:schemeClr val="tx1"/>
                </a:solidFill>
                <a:latin typeface="Times New Roman" pitchFamily="-110" charset="0"/>
                <a:ea typeface="+mn-ea"/>
                <a:cs typeface="+mn-cs"/>
              </a:rPr>
              <a:t>execution rate is not a valid means of comparing the performance of different</a:t>
            </a:r>
          </a:p>
          <a:p>
            <a:r>
              <a:rPr kumimoji="1" lang="en-US" sz="1200" kern="1200" baseline="0" dirty="0" smtClean="0">
                <a:solidFill>
                  <a:schemeClr val="tx1"/>
                </a:solidFill>
                <a:latin typeface="Times New Roman" pitchFamily="-110" charset="0"/>
                <a:ea typeface="+mn-ea"/>
                <a:cs typeface="+mn-cs"/>
              </a:rPr>
              <a:t>architectures.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For example, consider this high-level language statement:</a:t>
            </a:r>
          </a:p>
          <a:p>
            <a:r>
              <a:rPr kumimoji="1" lang="en-US" sz="1200" kern="1200" baseline="0" dirty="0" smtClean="0">
                <a:solidFill>
                  <a:schemeClr val="tx1"/>
                </a:solidFill>
                <a:latin typeface="Times New Roman" pitchFamily="-110" charset="0"/>
                <a:ea typeface="+mn-ea"/>
                <a:cs typeface="+mn-cs"/>
              </a:rPr>
              <a:t>A = B + C /* assume all quantities in main memory */</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With a traditional instruction set architecture, referred to as a complex instruction</a:t>
            </a:r>
          </a:p>
          <a:p>
            <a:r>
              <a:rPr kumimoji="1" lang="en-US" sz="1200" kern="1200" baseline="0" dirty="0" smtClean="0">
                <a:solidFill>
                  <a:schemeClr val="tx1"/>
                </a:solidFill>
                <a:latin typeface="Times New Roman" pitchFamily="-110" charset="0"/>
                <a:ea typeface="+mn-ea"/>
                <a:cs typeface="+mn-cs"/>
              </a:rPr>
              <a:t>set computer (CISC), this instruction can be compiled into one processor</a:t>
            </a:r>
          </a:p>
          <a:p>
            <a:r>
              <a:rPr kumimoji="1" lang="en-US" sz="1200" kern="1200" baseline="0" dirty="0" smtClean="0">
                <a:solidFill>
                  <a:schemeClr val="tx1"/>
                </a:solidFill>
                <a:latin typeface="Times New Roman" pitchFamily="-110" charset="0"/>
                <a:ea typeface="+mn-ea"/>
                <a:cs typeface="+mn-cs"/>
              </a:rPr>
              <a:t>instruction:</a:t>
            </a:r>
          </a:p>
          <a:p>
            <a:r>
              <a:rPr kumimoji="1" lang="en-US" sz="1200" kern="1200" baseline="0" dirty="0" smtClean="0">
                <a:solidFill>
                  <a:schemeClr val="tx1"/>
                </a:solidFill>
                <a:latin typeface="Times New Roman" pitchFamily="-110" charset="0"/>
                <a:ea typeface="+mn-ea"/>
                <a:cs typeface="+mn-cs"/>
              </a:rPr>
              <a:t>add mem(B), mem(C), mem (A)</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On a typical RISC machine, the compilation would look something like this:</a:t>
            </a:r>
          </a:p>
          <a:p>
            <a:r>
              <a:rPr kumimoji="1" lang="en-US" sz="1200" kern="1200" baseline="0" dirty="0" smtClean="0">
                <a:solidFill>
                  <a:schemeClr val="tx1"/>
                </a:solidFill>
                <a:latin typeface="Times New Roman" pitchFamily="-110" charset="0"/>
                <a:ea typeface="+mn-ea"/>
                <a:cs typeface="+mn-cs"/>
              </a:rPr>
              <a:t>load mem(B), reg(1);</a:t>
            </a:r>
          </a:p>
          <a:p>
            <a:r>
              <a:rPr kumimoji="1" lang="en-US" sz="1200" kern="1200" baseline="0" dirty="0" smtClean="0">
                <a:solidFill>
                  <a:schemeClr val="tx1"/>
                </a:solidFill>
                <a:latin typeface="Times New Roman" pitchFamily="-110" charset="0"/>
                <a:ea typeface="+mn-ea"/>
                <a:cs typeface="+mn-cs"/>
              </a:rPr>
              <a:t>load mem(C), reg(2);</a:t>
            </a:r>
          </a:p>
          <a:p>
            <a:r>
              <a:rPr kumimoji="1" lang="en-US" sz="1200" kern="1200" baseline="0" dirty="0" smtClean="0">
                <a:solidFill>
                  <a:schemeClr val="tx1"/>
                </a:solidFill>
                <a:latin typeface="Times New Roman" pitchFamily="-110" charset="0"/>
                <a:ea typeface="+mn-ea"/>
                <a:cs typeface="+mn-cs"/>
              </a:rPr>
              <a:t>add reg(1), reg(2), reg(3);</a:t>
            </a:r>
          </a:p>
          <a:p>
            <a:r>
              <a:rPr kumimoji="1" lang="en-US" sz="1200" kern="1200" baseline="0" dirty="0" smtClean="0">
                <a:solidFill>
                  <a:schemeClr val="tx1"/>
                </a:solidFill>
                <a:latin typeface="Times New Roman" pitchFamily="-110" charset="0"/>
                <a:ea typeface="+mn-ea"/>
                <a:cs typeface="+mn-cs"/>
              </a:rPr>
              <a:t>store reg(3), mem (A)</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Because of the nature of the RISC architecture (discussed in Chapter 15),</a:t>
            </a:r>
          </a:p>
          <a:p>
            <a:r>
              <a:rPr kumimoji="1" lang="en-US" sz="1200" kern="1200" baseline="0" dirty="0" smtClean="0">
                <a:solidFill>
                  <a:schemeClr val="tx1"/>
                </a:solidFill>
                <a:latin typeface="Times New Roman" pitchFamily="-110" charset="0"/>
                <a:ea typeface="+mn-ea"/>
                <a:cs typeface="+mn-cs"/>
              </a:rPr>
              <a:t>both machines may execute the original high-level language instruction in about the</a:t>
            </a:r>
          </a:p>
          <a:p>
            <a:r>
              <a:rPr kumimoji="1" lang="en-US" sz="1200" kern="1200" baseline="0" dirty="0" smtClean="0">
                <a:solidFill>
                  <a:schemeClr val="tx1"/>
                </a:solidFill>
                <a:latin typeface="Times New Roman" pitchFamily="-110" charset="0"/>
                <a:ea typeface="+mn-ea"/>
                <a:cs typeface="+mn-cs"/>
              </a:rPr>
              <a:t>same time. If this example is representative of the two machines, then if the CISC</a:t>
            </a:r>
          </a:p>
          <a:p>
            <a:r>
              <a:rPr kumimoji="1" lang="en-US" sz="1200" kern="1200" baseline="0" dirty="0" smtClean="0">
                <a:solidFill>
                  <a:schemeClr val="tx1"/>
                </a:solidFill>
                <a:latin typeface="Times New Roman" pitchFamily="-110" charset="0"/>
                <a:ea typeface="+mn-ea"/>
                <a:cs typeface="+mn-cs"/>
              </a:rPr>
              <a:t>machine is rated at 1 MIPS, the RISC machine would be rated at 4 MIPS. But both</a:t>
            </a:r>
          </a:p>
          <a:p>
            <a:r>
              <a:rPr kumimoji="1" lang="en-US" sz="1200" kern="1200" baseline="0" dirty="0" smtClean="0">
                <a:solidFill>
                  <a:schemeClr val="tx1"/>
                </a:solidFill>
                <a:latin typeface="Times New Roman" pitchFamily="-110" charset="0"/>
                <a:ea typeface="+mn-ea"/>
                <a:cs typeface="+mn-cs"/>
              </a:rPr>
              <a:t>do the same amount of high-level language work in the same amount of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Further, the performance of a given processor on a given program may not be</a:t>
            </a:r>
          </a:p>
          <a:p>
            <a:r>
              <a:rPr kumimoji="1" lang="en-US" sz="1200" kern="1200" baseline="0" dirty="0" smtClean="0">
                <a:solidFill>
                  <a:schemeClr val="tx1"/>
                </a:solidFill>
                <a:latin typeface="Times New Roman" pitchFamily="-110" charset="0"/>
                <a:ea typeface="+mn-ea"/>
                <a:cs typeface="+mn-cs"/>
              </a:rPr>
              <a:t>useful in determining how that processor will perform on a very different type of</a:t>
            </a:r>
          </a:p>
          <a:p>
            <a:r>
              <a:rPr kumimoji="1" lang="en-US" sz="1200" kern="1200" baseline="0" dirty="0" smtClean="0">
                <a:solidFill>
                  <a:schemeClr val="tx1"/>
                </a:solidFill>
                <a:latin typeface="Times New Roman" pitchFamily="-110" charset="0"/>
                <a:ea typeface="+mn-ea"/>
                <a:cs typeface="+mn-cs"/>
              </a:rPr>
              <a:t>application. Accordingly, beginning in the late 1980s and early 1990s, industry and</a:t>
            </a:r>
          </a:p>
          <a:p>
            <a:r>
              <a:rPr kumimoji="1" lang="en-US" sz="1200" kern="1200" baseline="0" dirty="0" smtClean="0">
                <a:solidFill>
                  <a:schemeClr val="tx1"/>
                </a:solidFill>
                <a:latin typeface="Times New Roman" pitchFamily="-110" charset="0"/>
                <a:ea typeface="+mn-ea"/>
                <a:cs typeface="+mn-cs"/>
              </a:rPr>
              <a:t>academic interest shifted to measuring the performance of systems using a set of</a:t>
            </a:r>
          </a:p>
          <a:p>
            <a:r>
              <a:rPr kumimoji="1" lang="en-US" sz="1200" kern="1200" baseline="0" dirty="0" smtClean="0">
                <a:solidFill>
                  <a:schemeClr val="tx1"/>
                </a:solidFill>
                <a:latin typeface="Times New Roman" pitchFamily="-110" charset="0"/>
                <a:ea typeface="+mn-ea"/>
                <a:cs typeface="+mn-cs"/>
              </a:rPr>
              <a:t>benchmark programs. The same set of programs can be run on different machines</a:t>
            </a:r>
          </a:p>
          <a:p>
            <a:r>
              <a:rPr kumimoji="1" lang="en-US" sz="1200" kern="1200" baseline="0" dirty="0" smtClean="0">
                <a:solidFill>
                  <a:schemeClr val="tx1"/>
                </a:solidFill>
                <a:latin typeface="Times New Roman" pitchFamily="-110" charset="0"/>
                <a:ea typeface="+mn-ea"/>
                <a:cs typeface="+mn-cs"/>
              </a:rPr>
              <a:t>and the execution times compared.</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54</a:t>
            </a:fld>
            <a:endParaRPr lang="en-US" dirty="0"/>
          </a:p>
        </p:txBody>
      </p:sp>
    </p:spTree>
    <p:extLst>
      <p:ext uri="{BB962C8B-B14F-4D97-AF65-F5344CB8AC3E}">
        <p14:creationId xmlns:p14="http://schemas.microsoft.com/office/powerpoint/2010/main" val="3019733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[WEIC90] lists the following as desirable characteristics of a benchmark</a:t>
            </a:r>
          </a:p>
          <a:p>
            <a:r>
              <a:rPr kumimoji="1" lang="en-US" sz="1200" kern="1200" baseline="0" dirty="0" smtClean="0">
                <a:solidFill>
                  <a:schemeClr val="tx1"/>
                </a:solidFill>
                <a:latin typeface="Times New Roman" pitchFamily="-110" charset="0"/>
                <a:ea typeface="+mn-ea"/>
                <a:cs typeface="+mn-cs"/>
              </a:rPr>
              <a:t>program:</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1. It is written in a high-level language, making it portable across different</a:t>
            </a:r>
          </a:p>
          <a:p>
            <a:r>
              <a:rPr kumimoji="1" lang="en-US" sz="1200" b="0" kern="1200" baseline="0" dirty="0" smtClean="0">
                <a:solidFill>
                  <a:schemeClr val="tx1"/>
                </a:solidFill>
                <a:latin typeface="Times New Roman" pitchFamily="-110" charset="0"/>
                <a:ea typeface="+mn-ea"/>
                <a:cs typeface="+mn-cs"/>
              </a:rPr>
              <a:t>machines.</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2. It is representative of a particular kind of programming style, such as systems</a:t>
            </a:r>
          </a:p>
          <a:p>
            <a:r>
              <a:rPr kumimoji="1" lang="en-US" sz="1200" kern="1200" baseline="0" dirty="0" smtClean="0">
                <a:solidFill>
                  <a:schemeClr val="tx1"/>
                </a:solidFill>
                <a:latin typeface="Times New Roman" pitchFamily="-110" charset="0"/>
                <a:ea typeface="+mn-ea"/>
                <a:cs typeface="+mn-cs"/>
              </a:rPr>
              <a:t>programming, numerical programming, or commercial programming.</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3. It can be measured easily.</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4. It has wide distribution.</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55</a:t>
            </a:fld>
            <a:endParaRPr lang="en-US" dirty="0"/>
          </a:p>
        </p:txBody>
      </p:sp>
    </p:spTree>
    <p:extLst>
      <p:ext uri="{BB962C8B-B14F-4D97-AF65-F5344CB8AC3E}">
        <p14:creationId xmlns:p14="http://schemas.microsoft.com/office/powerpoint/2010/main" val="1137749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The common need in industry and academic and research</a:t>
            </a:r>
          </a:p>
          <a:p>
            <a:r>
              <a:rPr kumimoji="1" lang="en-US" sz="1200" kern="1200" baseline="0" dirty="0" smtClean="0">
                <a:solidFill>
                  <a:schemeClr val="tx1"/>
                </a:solidFill>
                <a:latin typeface="Times New Roman" pitchFamily="-110" charset="0"/>
                <a:ea typeface="+mn-ea"/>
                <a:cs typeface="+mn-cs"/>
              </a:rPr>
              <a:t>communities for generally accepted computer performance measurements has</a:t>
            </a:r>
          </a:p>
          <a:p>
            <a:r>
              <a:rPr kumimoji="1" lang="en-US" sz="1200" kern="1200" baseline="0" dirty="0" smtClean="0">
                <a:solidFill>
                  <a:schemeClr val="tx1"/>
                </a:solidFill>
                <a:latin typeface="Times New Roman" pitchFamily="-110" charset="0"/>
                <a:ea typeface="+mn-ea"/>
                <a:cs typeface="+mn-cs"/>
              </a:rPr>
              <a:t>led to the development of standardized benchmark suites. A benchmark suite is a</a:t>
            </a:r>
          </a:p>
          <a:p>
            <a:r>
              <a:rPr kumimoji="1" lang="en-US" sz="1200" kern="1200" baseline="0" dirty="0" smtClean="0">
                <a:solidFill>
                  <a:schemeClr val="tx1"/>
                </a:solidFill>
                <a:latin typeface="Times New Roman" pitchFamily="-110" charset="0"/>
                <a:ea typeface="+mn-ea"/>
                <a:cs typeface="+mn-cs"/>
              </a:rPr>
              <a:t>collection of programs, defined in a high-level language, that together attempt to</a:t>
            </a:r>
          </a:p>
          <a:p>
            <a:r>
              <a:rPr kumimoji="1" lang="en-US" sz="1200" kern="1200" baseline="0" dirty="0" smtClean="0">
                <a:solidFill>
                  <a:schemeClr val="tx1"/>
                </a:solidFill>
                <a:latin typeface="Times New Roman" pitchFamily="-110" charset="0"/>
                <a:ea typeface="+mn-ea"/>
                <a:cs typeface="+mn-cs"/>
              </a:rPr>
              <a:t>provide a representative test of a computer in a particular application or system</a:t>
            </a:r>
          </a:p>
          <a:p>
            <a:r>
              <a:rPr kumimoji="1" lang="en-US" sz="1200" kern="1200" baseline="0" dirty="0" smtClean="0">
                <a:solidFill>
                  <a:schemeClr val="tx1"/>
                </a:solidFill>
                <a:latin typeface="Times New Roman" pitchFamily="-110" charset="0"/>
                <a:ea typeface="+mn-ea"/>
                <a:cs typeface="+mn-cs"/>
              </a:rPr>
              <a:t>programming area. The best known such collection of benchmark suites is defined</a:t>
            </a:r>
          </a:p>
          <a:p>
            <a:r>
              <a:rPr kumimoji="1" lang="en-US" sz="1200" kern="1200" baseline="0" dirty="0" smtClean="0">
                <a:solidFill>
                  <a:schemeClr val="tx1"/>
                </a:solidFill>
                <a:latin typeface="Times New Roman" pitchFamily="-110" charset="0"/>
                <a:ea typeface="+mn-ea"/>
                <a:cs typeface="+mn-cs"/>
              </a:rPr>
              <a:t>and maintained by the System Performance Evaluation Corporation (SPEC),</a:t>
            </a:r>
          </a:p>
          <a:p>
            <a:r>
              <a:rPr kumimoji="1" lang="en-US" sz="1200" kern="1200" baseline="0" dirty="0" smtClean="0">
                <a:solidFill>
                  <a:schemeClr val="tx1"/>
                </a:solidFill>
                <a:latin typeface="Times New Roman" pitchFamily="-110" charset="0"/>
                <a:ea typeface="+mn-ea"/>
                <a:cs typeface="+mn-cs"/>
              </a:rPr>
              <a:t>an industry consortium. SPEC performance measurements are widely used for</a:t>
            </a:r>
          </a:p>
          <a:p>
            <a:r>
              <a:rPr kumimoji="1" lang="en-US" sz="1200" kern="1200" baseline="0" dirty="0" smtClean="0">
                <a:solidFill>
                  <a:schemeClr val="tx1"/>
                </a:solidFill>
                <a:latin typeface="Times New Roman" pitchFamily="-110" charset="0"/>
                <a:ea typeface="+mn-ea"/>
                <a:cs typeface="+mn-cs"/>
              </a:rPr>
              <a:t>comparison and research purposes.</a:t>
            </a:r>
          </a:p>
          <a:p>
            <a:endParaRPr kumimoji="1"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56</a:t>
            </a:fld>
            <a:endParaRPr lang="en-US" dirty="0"/>
          </a:p>
        </p:txBody>
      </p:sp>
    </p:spTree>
    <p:extLst>
      <p:ext uri="{BB962C8B-B14F-4D97-AF65-F5344CB8AC3E}">
        <p14:creationId xmlns:p14="http://schemas.microsoft.com/office/powerpoint/2010/main" val="3750559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mn-ea"/>
                <a:cs typeface="+mn-cs"/>
              </a:rPr>
              <a:t>The best known of the SPEC benchmark suites is SPEC CPU2006. This is the</a:t>
            </a:r>
          </a:p>
          <a:p>
            <a:r>
              <a:rPr kumimoji="1" lang="en-US" sz="1200" kern="1200" baseline="0" dirty="0" smtClean="0">
                <a:solidFill>
                  <a:schemeClr val="tx1"/>
                </a:solidFill>
                <a:latin typeface="Times New Roman" pitchFamily="-110" charset="0"/>
                <a:ea typeface="+mn-ea"/>
                <a:cs typeface="+mn-cs"/>
              </a:rPr>
              <a:t>industry standard suite for processor-intensive applications. That is, SPEC CPU2006 is</a:t>
            </a:r>
          </a:p>
          <a:p>
            <a:r>
              <a:rPr kumimoji="1" lang="en-US" sz="1200" kern="1200" baseline="0" dirty="0" smtClean="0">
                <a:solidFill>
                  <a:schemeClr val="tx1"/>
                </a:solidFill>
                <a:latin typeface="Times New Roman" pitchFamily="-110" charset="0"/>
                <a:ea typeface="+mn-ea"/>
                <a:cs typeface="+mn-cs"/>
              </a:rPr>
              <a:t>appropriate for measuring performance for applications that spend most of their time</a:t>
            </a:r>
          </a:p>
          <a:p>
            <a:r>
              <a:rPr kumimoji="1" lang="en-US" sz="1200" kern="1200" baseline="0" dirty="0" smtClean="0">
                <a:solidFill>
                  <a:schemeClr val="tx1"/>
                </a:solidFill>
                <a:latin typeface="Times New Roman" pitchFamily="-110" charset="0"/>
                <a:ea typeface="+mn-ea"/>
                <a:cs typeface="+mn-cs"/>
              </a:rPr>
              <a:t>doing computation rather than I/O. The CPU2006 suite is based on existing applications</a:t>
            </a:r>
          </a:p>
          <a:p>
            <a:r>
              <a:rPr kumimoji="1" lang="en-US" sz="1200" kern="1200" baseline="0" dirty="0" smtClean="0">
                <a:solidFill>
                  <a:schemeClr val="tx1"/>
                </a:solidFill>
                <a:latin typeface="Times New Roman" pitchFamily="-110" charset="0"/>
                <a:ea typeface="+mn-ea"/>
                <a:cs typeface="+mn-cs"/>
              </a:rPr>
              <a:t>that have already been ported to a wide variety of platforms by SPEC industry</a:t>
            </a:r>
            <a:endParaRPr lang="en-US" dirty="0" smtClean="0"/>
          </a:p>
          <a:p>
            <a:r>
              <a:rPr kumimoji="1" lang="en-US" sz="1200" kern="1200" baseline="0" dirty="0" smtClean="0">
                <a:solidFill>
                  <a:schemeClr val="tx1"/>
                </a:solidFill>
                <a:latin typeface="Times New Roman" pitchFamily="-110" charset="0"/>
                <a:ea typeface="+mn-ea"/>
                <a:cs typeface="+mn-cs"/>
              </a:rPr>
              <a:t>members. It consists of 17 floating-point programs written in C, C++, and Fortran; and</a:t>
            </a:r>
          </a:p>
          <a:p>
            <a:r>
              <a:rPr kumimoji="1" lang="en-US" sz="1200" kern="1200" baseline="0" dirty="0" smtClean="0">
                <a:solidFill>
                  <a:schemeClr val="tx1"/>
                </a:solidFill>
                <a:latin typeface="Times New Roman" pitchFamily="-110" charset="0"/>
                <a:ea typeface="+mn-ea"/>
                <a:cs typeface="+mn-cs"/>
              </a:rPr>
              <a:t>12 integer programs written in C and C++. The suite contains over 3 million lines of</a:t>
            </a:r>
          </a:p>
          <a:p>
            <a:r>
              <a:rPr kumimoji="1" lang="en-US" sz="1200" kern="1200" baseline="0" dirty="0" smtClean="0">
                <a:solidFill>
                  <a:schemeClr val="tx1"/>
                </a:solidFill>
                <a:latin typeface="Times New Roman" pitchFamily="-110" charset="0"/>
                <a:ea typeface="+mn-ea"/>
                <a:cs typeface="+mn-cs"/>
              </a:rPr>
              <a:t>code. This is the fifth generation of processor-intensive suites from SPEC, replacing</a:t>
            </a:r>
          </a:p>
          <a:p>
            <a:r>
              <a:rPr kumimoji="1" lang="en-US" sz="1200" kern="1200" baseline="0" dirty="0" smtClean="0">
                <a:solidFill>
                  <a:schemeClr val="tx1"/>
                </a:solidFill>
                <a:latin typeface="Times New Roman" pitchFamily="-110" charset="0"/>
                <a:ea typeface="+mn-ea"/>
                <a:cs typeface="+mn-cs"/>
              </a:rPr>
              <a:t>SPEC CPU2000, SPEC CPU95, SPEC CPU92, and SPEC CPU89 [HENN07].</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Other SPEC suites include the following:</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SPECjvm98: </a:t>
            </a:r>
            <a:r>
              <a:rPr kumimoji="1" lang="en-US" sz="1200" b="0" kern="1200" baseline="0" dirty="0" smtClean="0">
                <a:solidFill>
                  <a:schemeClr val="tx1"/>
                </a:solidFill>
                <a:latin typeface="Times New Roman" pitchFamily="-110" charset="0"/>
                <a:ea typeface="+mn-ea"/>
                <a:cs typeface="+mn-cs"/>
              </a:rPr>
              <a:t>Intended to evaluate performance of the combined hardware</a:t>
            </a:r>
          </a:p>
          <a:p>
            <a:r>
              <a:rPr kumimoji="1" lang="en-US" sz="1200" b="0" kern="1200" baseline="0" dirty="0" smtClean="0">
                <a:solidFill>
                  <a:schemeClr val="tx1"/>
                </a:solidFill>
                <a:latin typeface="Times New Roman" pitchFamily="-110" charset="0"/>
                <a:ea typeface="+mn-ea"/>
                <a:cs typeface="+mn-cs"/>
              </a:rPr>
              <a:t>and software aspects of the Java Virtual Machine (JVM) client platform</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SPECjbb2000 (Java Business Benchmark): </a:t>
            </a:r>
            <a:r>
              <a:rPr kumimoji="1" lang="en-US" sz="1200" b="0" kern="1200" baseline="0" dirty="0" smtClean="0">
                <a:solidFill>
                  <a:schemeClr val="tx1"/>
                </a:solidFill>
                <a:latin typeface="Times New Roman" pitchFamily="-110" charset="0"/>
                <a:ea typeface="+mn-ea"/>
                <a:cs typeface="+mn-cs"/>
              </a:rPr>
              <a:t>A benchmark for evaluating</a:t>
            </a:r>
          </a:p>
          <a:p>
            <a:r>
              <a:rPr kumimoji="1" lang="en-US" sz="1200" kern="1200" baseline="0" dirty="0" smtClean="0">
                <a:solidFill>
                  <a:schemeClr val="tx1"/>
                </a:solidFill>
                <a:latin typeface="Times New Roman" pitchFamily="-110" charset="0"/>
                <a:ea typeface="+mn-ea"/>
                <a:cs typeface="+mn-cs"/>
              </a:rPr>
              <a:t>server-side Java-based electronic commerce applications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SPECweb99: </a:t>
            </a:r>
            <a:r>
              <a:rPr kumimoji="1" lang="en-US" sz="1200" b="0" kern="1200" baseline="0" dirty="0" smtClean="0">
                <a:solidFill>
                  <a:schemeClr val="tx1"/>
                </a:solidFill>
                <a:latin typeface="Times New Roman" pitchFamily="-110" charset="0"/>
                <a:ea typeface="+mn-ea"/>
                <a:cs typeface="+mn-cs"/>
              </a:rPr>
              <a:t>Evaluates the performance of World Wide Web (WWW) servers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SPECmail2001: </a:t>
            </a:r>
            <a:r>
              <a:rPr kumimoji="1" lang="en-US" sz="1200" b="0" kern="1200" baseline="0" dirty="0" smtClean="0">
                <a:solidFill>
                  <a:schemeClr val="tx1"/>
                </a:solidFill>
                <a:latin typeface="Times New Roman" pitchFamily="-110" charset="0"/>
                <a:ea typeface="+mn-ea"/>
                <a:cs typeface="+mn-cs"/>
              </a:rPr>
              <a:t>Designed to measure a system’s performance acting as a mail</a:t>
            </a:r>
          </a:p>
          <a:p>
            <a:r>
              <a:rPr kumimoji="1" lang="en-US" sz="1200" b="0" kern="1200" baseline="0" dirty="0" smtClean="0">
                <a:solidFill>
                  <a:schemeClr val="tx1"/>
                </a:solidFill>
                <a:latin typeface="Times New Roman" pitchFamily="-110" charset="0"/>
                <a:ea typeface="+mn-ea"/>
                <a:cs typeface="+mn-cs"/>
              </a:rPr>
              <a:t>server</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57</a:t>
            </a:fld>
            <a:endParaRPr lang="en-US" dirty="0"/>
          </a:p>
        </p:txBody>
      </p:sp>
    </p:spTree>
    <p:extLst>
      <p:ext uri="{BB962C8B-B14F-4D97-AF65-F5344CB8AC3E}">
        <p14:creationId xmlns:p14="http://schemas.microsoft.com/office/powerpoint/2010/main" val="2577746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kumimoji="1" lang="en-US" sz="1200" kern="1200" baseline="0" dirty="0" smtClean="0">
                <a:solidFill>
                  <a:schemeClr val="tx1"/>
                </a:solidFill>
                <a:latin typeface="Times New Roman" pitchFamily="-110" charset="0"/>
                <a:ea typeface="+mn-ea"/>
                <a:cs typeface="+mn-cs"/>
              </a:rPr>
              <a:t>When considering system performance, computer system designers look for</a:t>
            </a:r>
          </a:p>
          <a:p>
            <a:r>
              <a:rPr kumimoji="1" lang="en-US" sz="1200" kern="1200" baseline="0" dirty="0" smtClean="0">
                <a:solidFill>
                  <a:schemeClr val="tx1"/>
                </a:solidFill>
                <a:latin typeface="Times New Roman" pitchFamily="-110" charset="0"/>
                <a:ea typeface="+mn-ea"/>
                <a:cs typeface="+mn-cs"/>
              </a:rPr>
              <a:t>ways to improve performance by improvement in technology or change in</a:t>
            </a:r>
          </a:p>
          <a:p>
            <a:r>
              <a:rPr kumimoji="1" lang="en-US" sz="1200" kern="1200" baseline="0" dirty="0" smtClean="0">
                <a:solidFill>
                  <a:schemeClr val="tx1"/>
                </a:solidFill>
                <a:latin typeface="Times New Roman" pitchFamily="-110" charset="0"/>
                <a:ea typeface="+mn-ea"/>
                <a:cs typeface="+mn-cs"/>
              </a:rPr>
              <a:t>design. Examples include the use of parallel processors, the use of a memory</a:t>
            </a:r>
          </a:p>
          <a:p>
            <a:r>
              <a:rPr kumimoji="1" lang="en-US" sz="1200" kern="1200" baseline="0" dirty="0" smtClean="0">
                <a:solidFill>
                  <a:schemeClr val="tx1"/>
                </a:solidFill>
                <a:latin typeface="Times New Roman" pitchFamily="-110" charset="0"/>
                <a:ea typeface="+mn-ea"/>
                <a:cs typeface="+mn-cs"/>
              </a:rPr>
              <a:t>cache hierarchy, and speedup in memory access time and I/O transfer rate</a:t>
            </a:r>
          </a:p>
          <a:p>
            <a:r>
              <a:rPr kumimoji="1" lang="en-US" sz="1200" kern="1200" baseline="0" dirty="0" smtClean="0">
                <a:solidFill>
                  <a:schemeClr val="tx1"/>
                </a:solidFill>
                <a:latin typeface="Times New Roman" pitchFamily="-110" charset="0"/>
                <a:ea typeface="+mn-ea"/>
                <a:cs typeface="+mn-cs"/>
              </a:rPr>
              <a:t>due to technology improvements. In all of these cases, it is important to note</a:t>
            </a:r>
          </a:p>
          <a:p>
            <a:r>
              <a:rPr kumimoji="1" lang="en-US" sz="1200" kern="1200" baseline="0" dirty="0" smtClean="0">
                <a:solidFill>
                  <a:schemeClr val="tx1"/>
                </a:solidFill>
                <a:latin typeface="Times New Roman" pitchFamily="-110" charset="0"/>
                <a:ea typeface="+mn-ea"/>
                <a:cs typeface="+mn-cs"/>
              </a:rPr>
              <a:t>that a speedup in one aspect of the technology or design does not result in a</a:t>
            </a:r>
          </a:p>
          <a:p>
            <a:r>
              <a:rPr kumimoji="1" lang="en-US" sz="1200" kern="1200" baseline="0" dirty="0" smtClean="0">
                <a:solidFill>
                  <a:schemeClr val="tx1"/>
                </a:solidFill>
                <a:latin typeface="Times New Roman" pitchFamily="-110" charset="0"/>
                <a:ea typeface="+mn-ea"/>
                <a:cs typeface="+mn-cs"/>
              </a:rPr>
              <a:t>corresponding improvement in performance. This limitation is succinctly</a:t>
            </a:r>
          </a:p>
          <a:p>
            <a:r>
              <a:rPr kumimoji="1" lang="en-US" sz="1200" kern="1200" baseline="0" dirty="0" smtClean="0">
                <a:solidFill>
                  <a:schemeClr val="tx1"/>
                </a:solidFill>
                <a:latin typeface="Times New Roman" pitchFamily="-110" charset="0"/>
                <a:ea typeface="+mn-ea"/>
                <a:cs typeface="+mn-cs"/>
              </a:rPr>
              <a:t>expressed by Amdahl’s law.</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Amdahl’s law was first proposed by Gene Amdahl in [AMDA67] and deals</a:t>
            </a:r>
          </a:p>
          <a:p>
            <a:r>
              <a:rPr kumimoji="1" lang="en-US" sz="1200" kern="1200" baseline="0" dirty="0" smtClean="0">
                <a:solidFill>
                  <a:schemeClr val="tx1"/>
                </a:solidFill>
                <a:latin typeface="Times New Roman" pitchFamily="-110" charset="0"/>
                <a:ea typeface="+mn-ea"/>
                <a:cs typeface="+mn-cs"/>
              </a:rPr>
              <a:t>with the potential speedup of a program using multiple processors compared to a</a:t>
            </a:r>
          </a:p>
          <a:p>
            <a:r>
              <a:rPr kumimoji="1" lang="en-US" sz="1200" kern="1200" baseline="0" dirty="0" smtClean="0">
                <a:solidFill>
                  <a:schemeClr val="tx1"/>
                </a:solidFill>
                <a:latin typeface="Times New Roman" pitchFamily="-110" charset="0"/>
                <a:ea typeface="+mn-ea"/>
                <a:cs typeface="+mn-cs"/>
              </a:rPr>
              <a:t>single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Amdahl’s law illustrates the problems facing industry in the development of multi-core</a:t>
            </a:r>
          </a:p>
          <a:p>
            <a:r>
              <a:rPr kumimoji="1" lang="en-US" sz="1200" kern="1200" baseline="0" dirty="0" smtClean="0">
                <a:solidFill>
                  <a:schemeClr val="tx1"/>
                </a:solidFill>
                <a:latin typeface="Times New Roman" pitchFamily="-110" charset="0"/>
                <a:ea typeface="+mn-ea"/>
                <a:cs typeface="+mn-cs"/>
              </a:rPr>
              <a:t>machines with an ever-growing number of cores: The software that runs on such</a:t>
            </a:r>
          </a:p>
          <a:p>
            <a:r>
              <a:rPr kumimoji="1" lang="en-US" sz="1200" kern="1200" baseline="0" dirty="0" smtClean="0">
                <a:solidFill>
                  <a:schemeClr val="tx1"/>
                </a:solidFill>
                <a:latin typeface="Times New Roman" pitchFamily="-110" charset="0"/>
                <a:ea typeface="+mn-ea"/>
                <a:cs typeface="+mn-cs"/>
              </a:rPr>
              <a:t>machines must be adapted to a highly parallel execution environment to exploit the</a:t>
            </a:r>
          </a:p>
          <a:p>
            <a:r>
              <a:rPr kumimoji="1" lang="en-US" sz="1200" kern="1200" baseline="0" dirty="0" smtClean="0">
                <a:solidFill>
                  <a:schemeClr val="tx1"/>
                </a:solidFill>
                <a:latin typeface="Times New Roman" pitchFamily="-110" charset="0"/>
                <a:ea typeface="+mn-ea"/>
                <a:cs typeface="+mn-cs"/>
              </a:rPr>
              <a:t>power of parallel processing.</a:t>
            </a:r>
            <a:endParaRPr lang="en-US" sz="1200" baseline="0" dirty="0" smtClean="0">
              <a:latin typeface="TimesTen-Roman"/>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58</a:t>
            </a:fld>
            <a:endParaRPr lang="en-US" dirty="0"/>
          </a:p>
        </p:txBody>
      </p:sp>
    </p:spTree>
    <p:extLst>
      <p:ext uri="{BB962C8B-B14F-4D97-AF65-F5344CB8AC3E}">
        <p14:creationId xmlns:p14="http://schemas.microsoft.com/office/powerpoint/2010/main" val="2483398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110" charset="0"/>
                <a:ea typeface="+mn-ea"/>
                <a:cs typeface="+mn-cs"/>
              </a:rPr>
              <a:t>Consider a program running on a single processor such that a fraction</a:t>
            </a:r>
          </a:p>
          <a:p>
            <a:r>
              <a:rPr kumimoji="1" lang="en-US" sz="1200" kern="1200" baseline="0" dirty="0" smtClean="0">
                <a:solidFill>
                  <a:schemeClr val="tx1"/>
                </a:solidFill>
                <a:latin typeface="Times New Roman" pitchFamily="-110" charset="0"/>
                <a:ea typeface="+mn-ea"/>
                <a:cs typeface="+mn-cs"/>
              </a:rPr>
              <a:t>(1 – </a:t>
            </a:r>
            <a:r>
              <a:rPr kumimoji="1" lang="en-US" sz="1200" i="1" kern="1200" baseline="0" dirty="0" smtClean="0">
                <a:solidFill>
                  <a:schemeClr val="tx1"/>
                </a:solidFill>
                <a:latin typeface="Times New Roman" pitchFamily="-110" charset="0"/>
                <a:ea typeface="+mn-ea"/>
                <a:cs typeface="+mn-cs"/>
              </a:rPr>
              <a:t>f) </a:t>
            </a:r>
            <a:r>
              <a:rPr kumimoji="1" lang="en-US" sz="1200" i="0" kern="1200" baseline="0" dirty="0" smtClean="0">
                <a:solidFill>
                  <a:schemeClr val="tx1"/>
                </a:solidFill>
                <a:latin typeface="Times New Roman" pitchFamily="-110" charset="0"/>
                <a:ea typeface="+mn-ea"/>
                <a:cs typeface="+mn-cs"/>
              </a:rPr>
              <a:t>of the execution time involves code that is inherently serial and a fraction</a:t>
            </a:r>
          </a:p>
          <a:p>
            <a:r>
              <a:rPr kumimoji="1" lang="en-US" sz="1200" i="0" kern="1200" baseline="0" dirty="0" smtClean="0">
                <a:solidFill>
                  <a:schemeClr val="tx1"/>
                </a:solidFill>
                <a:latin typeface="Times New Roman" pitchFamily="-110" charset="0"/>
                <a:ea typeface="+mn-ea"/>
                <a:cs typeface="+mn-cs"/>
              </a:rPr>
              <a:t>f that involves code that is infinitely parallelizable with no scheduling overhead</a:t>
            </a:r>
            <a:r>
              <a:rPr kumimoji="1" lang="en-US" sz="1200" i="1" kern="1200" baseline="0" dirty="0" smtClean="0">
                <a:solidFill>
                  <a:schemeClr val="tx1"/>
                </a:solidFill>
                <a:latin typeface="Times New Roman" pitchFamily="-110" charset="0"/>
                <a:ea typeface="+mn-ea"/>
                <a:cs typeface="+mn-cs"/>
              </a:rPr>
              <a:t>.</a:t>
            </a:r>
          </a:p>
          <a:p>
            <a:r>
              <a:rPr kumimoji="1" lang="en-US" sz="1200" kern="1200" baseline="0" dirty="0" smtClean="0">
                <a:solidFill>
                  <a:schemeClr val="tx1"/>
                </a:solidFill>
                <a:latin typeface="Times New Roman" pitchFamily="-110" charset="0"/>
                <a:ea typeface="+mn-ea"/>
                <a:cs typeface="+mn-cs"/>
              </a:rPr>
              <a:t>Let </a:t>
            </a:r>
            <a:r>
              <a:rPr kumimoji="1" lang="en-US" sz="1200" i="1" kern="1200" baseline="0" dirty="0" smtClean="0">
                <a:solidFill>
                  <a:schemeClr val="tx1"/>
                </a:solidFill>
                <a:latin typeface="Times New Roman" pitchFamily="-110" charset="0"/>
                <a:ea typeface="+mn-ea"/>
                <a:cs typeface="+mn-cs"/>
              </a:rPr>
              <a:t>T </a:t>
            </a:r>
            <a:r>
              <a:rPr kumimoji="1" lang="en-US" sz="1200" i="0" kern="1200" baseline="0" dirty="0" smtClean="0">
                <a:solidFill>
                  <a:schemeClr val="tx1"/>
                </a:solidFill>
                <a:latin typeface="Times New Roman" pitchFamily="-110" charset="0"/>
                <a:ea typeface="+mn-ea"/>
                <a:cs typeface="+mn-cs"/>
              </a:rPr>
              <a:t>be the total execution time of the program using a single processor. Then the</a:t>
            </a:r>
          </a:p>
          <a:p>
            <a:r>
              <a:rPr kumimoji="1" lang="en-US" sz="1200" kern="1200" baseline="0" dirty="0" smtClean="0">
                <a:solidFill>
                  <a:schemeClr val="tx1"/>
                </a:solidFill>
                <a:latin typeface="Times New Roman" pitchFamily="-110" charset="0"/>
                <a:ea typeface="+mn-ea"/>
                <a:cs typeface="+mn-cs"/>
              </a:rPr>
              <a:t>speedup using a parallel processor with </a:t>
            </a:r>
            <a:r>
              <a:rPr kumimoji="1" lang="en-US" sz="1200" i="1" kern="1200" baseline="0" dirty="0" smtClean="0">
                <a:solidFill>
                  <a:schemeClr val="tx1"/>
                </a:solidFill>
                <a:latin typeface="Times New Roman" pitchFamily="-110" charset="0"/>
                <a:ea typeface="+mn-ea"/>
                <a:cs typeface="+mn-cs"/>
              </a:rPr>
              <a:t>N </a:t>
            </a:r>
            <a:r>
              <a:rPr kumimoji="1" lang="en-US" sz="1200" i="0" kern="1200" baseline="0" dirty="0" smtClean="0">
                <a:solidFill>
                  <a:schemeClr val="tx1"/>
                </a:solidFill>
                <a:latin typeface="Times New Roman" pitchFamily="-110" charset="0"/>
                <a:ea typeface="+mn-ea"/>
                <a:cs typeface="+mn-cs"/>
              </a:rPr>
              <a:t>processors that fully exploits the parallel</a:t>
            </a:r>
          </a:p>
          <a:p>
            <a:r>
              <a:rPr kumimoji="1" lang="en-US" sz="1200" kern="1200" baseline="0" dirty="0" smtClean="0">
                <a:solidFill>
                  <a:schemeClr val="tx1"/>
                </a:solidFill>
                <a:latin typeface="Times New Roman" pitchFamily="-110" charset="0"/>
                <a:ea typeface="+mn-ea"/>
                <a:cs typeface="+mn-cs"/>
              </a:rPr>
              <a:t>portion of the program is as follows:</a:t>
            </a:r>
          </a:p>
          <a:p>
            <a:r>
              <a:rPr kumimoji="1" lang="en-US" sz="1200" kern="1200" baseline="0" dirty="0" smtClean="0">
                <a:solidFill>
                  <a:schemeClr val="tx1"/>
                </a:solidFill>
                <a:latin typeface="Times New Roman" pitchFamily="-110" charset="0"/>
                <a:ea typeface="+mn-ea"/>
                <a:cs typeface="+mn-cs"/>
              </a:rPr>
              <a:t>Speedup =</a:t>
            </a:r>
          </a:p>
          <a:p>
            <a:r>
              <a:rPr kumimoji="1" lang="en-US" sz="1200" u="sng" kern="1200" baseline="0" dirty="0" smtClean="0">
                <a:solidFill>
                  <a:schemeClr val="tx1"/>
                </a:solidFill>
                <a:latin typeface="Times New Roman" pitchFamily="-110" charset="0"/>
                <a:ea typeface="+mn-ea"/>
                <a:cs typeface="+mn-cs"/>
              </a:rPr>
              <a:t>Time to execute program on a single processor</a:t>
            </a:r>
          </a:p>
          <a:p>
            <a:r>
              <a:rPr kumimoji="1" lang="en-US" sz="1200" kern="1200" baseline="0" dirty="0" smtClean="0">
                <a:solidFill>
                  <a:schemeClr val="tx1"/>
                </a:solidFill>
                <a:latin typeface="Times New Roman" pitchFamily="-110" charset="0"/>
                <a:ea typeface="+mn-ea"/>
                <a:cs typeface="+mn-cs"/>
              </a:rPr>
              <a:t>Time to execute program on </a:t>
            </a:r>
            <a:r>
              <a:rPr kumimoji="1" lang="en-US" sz="1200" i="1" kern="1200" baseline="0" dirty="0" smtClean="0">
                <a:solidFill>
                  <a:schemeClr val="tx1"/>
                </a:solidFill>
                <a:latin typeface="Times New Roman" pitchFamily="-110" charset="0"/>
                <a:ea typeface="+mn-ea"/>
                <a:cs typeface="+mn-cs"/>
              </a:rPr>
              <a:t>N parallel processors</a:t>
            </a:r>
          </a:p>
          <a:p>
            <a:r>
              <a:rPr kumimoji="1" lang="en-US" sz="1200" kern="1200" baseline="0" dirty="0" smtClean="0">
                <a:solidFill>
                  <a:schemeClr val="tx1"/>
                </a:solidFill>
                <a:latin typeface="Times New Roman" pitchFamily="-110" charset="0"/>
                <a:ea typeface="+mn-ea"/>
                <a:cs typeface="+mn-cs"/>
              </a:rPr>
              <a:t>=</a:t>
            </a:r>
            <a:r>
              <a:rPr kumimoji="1" lang="en-US" sz="1200" i="1" u="sng" kern="1200" baseline="0" dirty="0" smtClean="0">
                <a:solidFill>
                  <a:schemeClr val="tx1"/>
                </a:solidFill>
                <a:latin typeface="Times New Roman" pitchFamily="-110" charset="0"/>
                <a:ea typeface="+mn-ea"/>
                <a:cs typeface="+mn-cs"/>
              </a:rPr>
              <a:t>T(1 - f) + Tf</a:t>
            </a:r>
          </a:p>
          <a:p>
            <a:r>
              <a:rPr kumimoji="1" lang="en-US" sz="1200" i="1" kern="1200" baseline="0" dirty="0" smtClean="0">
                <a:solidFill>
                  <a:schemeClr val="tx1"/>
                </a:solidFill>
                <a:latin typeface="Times New Roman" pitchFamily="-110" charset="0"/>
                <a:ea typeface="+mn-ea"/>
                <a:cs typeface="+mn-cs"/>
              </a:rPr>
              <a:t>T(1 - f) +</a:t>
            </a:r>
            <a:r>
              <a:rPr kumimoji="1" lang="en-US" sz="1200" i="1" u="sng" kern="1200" baseline="0" dirty="0" smtClean="0">
                <a:solidFill>
                  <a:schemeClr val="tx1"/>
                </a:solidFill>
                <a:latin typeface="Times New Roman" pitchFamily="-110" charset="0"/>
                <a:ea typeface="+mn-ea"/>
                <a:cs typeface="+mn-cs"/>
              </a:rPr>
              <a:t>Tf</a:t>
            </a:r>
          </a:p>
          <a:p>
            <a:r>
              <a:rPr kumimoji="1" lang="en-US" sz="1200" i="1" kern="1200" baseline="0" dirty="0" smtClean="0">
                <a:solidFill>
                  <a:schemeClr val="tx1"/>
                </a:solidFill>
                <a:latin typeface="Times New Roman" pitchFamily="-110" charset="0"/>
                <a:ea typeface="+mn-ea"/>
                <a:cs typeface="+mn-cs"/>
              </a:rPr>
              <a:t>              N</a:t>
            </a:r>
          </a:p>
          <a:p>
            <a:r>
              <a:rPr kumimoji="1" lang="en-US" sz="1200" kern="1200" baseline="0" dirty="0" smtClean="0">
                <a:solidFill>
                  <a:schemeClr val="tx1"/>
                </a:solidFill>
                <a:latin typeface="Times New Roman" pitchFamily="-110" charset="0"/>
                <a:ea typeface="+mn-ea"/>
                <a:cs typeface="+mn-cs"/>
              </a:rPr>
              <a:t>=  </a:t>
            </a:r>
            <a:r>
              <a:rPr kumimoji="1" lang="en-US" sz="1200" u="sng" kern="1200" baseline="0" dirty="0" smtClean="0">
                <a:solidFill>
                  <a:schemeClr val="tx1"/>
                </a:solidFill>
                <a:latin typeface="Times New Roman" pitchFamily="-110" charset="0"/>
                <a:ea typeface="+mn-ea"/>
                <a:cs typeface="+mn-cs"/>
              </a:rPr>
              <a:t>   1          </a:t>
            </a:r>
          </a:p>
          <a:p>
            <a:r>
              <a:rPr kumimoji="1" lang="en-US" sz="1200" kern="1200" baseline="0" dirty="0" smtClean="0">
                <a:solidFill>
                  <a:schemeClr val="tx1"/>
                </a:solidFill>
                <a:latin typeface="Times New Roman" pitchFamily="-110" charset="0"/>
                <a:ea typeface="+mn-ea"/>
                <a:cs typeface="+mn-cs"/>
              </a:rPr>
              <a:t>(1 - </a:t>
            </a:r>
            <a:r>
              <a:rPr kumimoji="1" lang="en-US" sz="1200" i="1" kern="1200" baseline="0" dirty="0" smtClean="0">
                <a:solidFill>
                  <a:schemeClr val="tx1"/>
                </a:solidFill>
                <a:latin typeface="Times New Roman" pitchFamily="-110" charset="0"/>
                <a:ea typeface="+mn-ea"/>
                <a:cs typeface="+mn-cs"/>
              </a:rPr>
              <a:t>f) +</a:t>
            </a:r>
            <a:r>
              <a:rPr kumimoji="1" lang="en-US" sz="1200" i="1" u="sng" kern="1200" baseline="0" dirty="0" smtClean="0">
                <a:solidFill>
                  <a:schemeClr val="tx1"/>
                </a:solidFill>
                <a:latin typeface="Times New Roman" pitchFamily="-110" charset="0"/>
                <a:ea typeface="+mn-ea"/>
                <a:cs typeface="+mn-cs"/>
              </a:rPr>
              <a:t>f</a:t>
            </a:r>
          </a:p>
          <a:p>
            <a:r>
              <a:rPr kumimoji="1" lang="en-US" sz="1200" i="1" kern="1200" baseline="0" dirty="0" smtClean="0">
                <a:solidFill>
                  <a:schemeClr val="tx1"/>
                </a:solidFill>
                <a:latin typeface="Times New Roman" pitchFamily="-110" charset="0"/>
                <a:ea typeface="+mn-ea"/>
                <a:cs typeface="+mn-cs"/>
              </a:rPr>
              <a:t>          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This equation is illustrated in Figure 2.14. Two important conclusions can be</a:t>
            </a:r>
          </a:p>
          <a:p>
            <a:r>
              <a:rPr kumimoji="1" lang="en-US" sz="1200" kern="1200" baseline="0" dirty="0" smtClean="0">
                <a:solidFill>
                  <a:schemeClr val="tx1"/>
                </a:solidFill>
                <a:latin typeface="Times New Roman" pitchFamily="-110" charset="0"/>
                <a:ea typeface="+mn-ea"/>
                <a:cs typeface="+mn-cs"/>
              </a:rPr>
              <a:t>drawn:</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1. When </a:t>
            </a:r>
            <a:r>
              <a:rPr kumimoji="1" lang="en-US" sz="1200" b="0" i="1" kern="1200" baseline="0" dirty="0" smtClean="0">
                <a:solidFill>
                  <a:schemeClr val="tx1"/>
                </a:solidFill>
                <a:latin typeface="Times New Roman" pitchFamily="-110" charset="0"/>
                <a:ea typeface="+mn-ea"/>
                <a:cs typeface="+mn-cs"/>
              </a:rPr>
              <a:t>f is small, the use of parallel processors has little effect.</a:t>
            </a:r>
          </a:p>
          <a:p>
            <a:endParaRPr kumimoji="1" lang="en-US" sz="1200" b="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2. As </a:t>
            </a:r>
            <a:r>
              <a:rPr kumimoji="1" lang="en-US" sz="1200" b="0" i="1" kern="1200" baseline="0" dirty="0" smtClean="0">
                <a:solidFill>
                  <a:schemeClr val="tx1"/>
                </a:solidFill>
                <a:latin typeface="Times New Roman" pitchFamily="-110" charset="0"/>
                <a:ea typeface="+mn-ea"/>
                <a:cs typeface="+mn-cs"/>
              </a:rPr>
              <a:t>N approaches infinity, speedup is bound by 1/(1 – f), so that there are</a:t>
            </a:r>
          </a:p>
          <a:p>
            <a:r>
              <a:rPr kumimoji="1" lang="en-US" sz="1200" kern="1200" baseline="0" dirty="0" smtClean="0">
                <a:solidFill>
                  <a:schemeClr val="tx1"/>
                </a:solidFill>
                <a:latin typeface="Times New Roman" pitchFamily="-110" charset="0"/>
                <a:ea typeface="+mn-ea"/>
                <a:cs typeface="+mn-cs"/>
              </a:rPr>
              <a:t>diminishing returns for using more processors.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These conclusions are too pessimistic, an assertion first put forward in</a:t>
            </a:r>
          </a:p>
          <a:p>
            <a:r>
              <a:rPr kumimoji="1" lang="en-US" sz="1200" kern="1200" baseline="0" dirty="0" smtClean="0">
                <a:solidFill>
                  <a:schemeClr val="tx1"/>
                </a:solidFill>
                <a:latin typeface="Times New Roman" pitchFamily="-110" charset="0"/>
                <a:ea typeface="+mn-ea"/>
                <a:cs typeface="+mn-cs"/>
              </a:rPr>
              <a:t>[GUST88]. For example, a server can maintain multiple threads or multiple tasks</a:t>
            </a:r>
          </a:p>
          <a:p>
            <a:r>
              <a:rPr kumimoji="1" lang="en-US" sz="1200" kern="1200" baseline="0" dirty="0" smtClean="0">
                <a:solidFill>
                  <a:schemeClr val="tx1"/>
                </a:solidFill>
                <a:latin typeface="Times New Roman" pitchFamily="-110" charset="0"/>
                <a:ea typeface="+mn-ea"/>
                <a:cs typeface="+mn-cs"/>
              </a:rPr>
              <a:t>to handle multiple clients and execute the threads or tasks in parallel up to the limit</a:t>
            </a:r>
          </a:p>
          <a:p>
            <a:r>
              <a:rPr kumimoji="1" lang="en-US" sz="1200" kern="1200" baseline="0" dirty="0" smtClean="0">
                <a:solidFill>
                  <a:schemeClr val="tx1"/>
                </a:solidFill>
                <a:latin typeface="Times New Roman" pitchFamily="-110" charset="0"/>
                <a:ea typeface="+mn-ea"/>
                <a:cs typeface="+mn-cs"/>
              </a:rPr>
              <a:t>of the number of processors. Many database applications involve computations on</a:t>
            </a:r>
          </a:p>
          <a:p>
            <a:r>
              <a:rPr kumimoji="1" lang="en-US" sz="1200" kern="1200" baseline="0" dirty="0" smtClean="0">
                <a:solidFill>
                  <a:schemeClr val="tx1"/>
                </a:solidFill>
                <a:latin typeface="Times New Roman" pitchFamily="-110" charset="0"/>
                <a:ea typeface="+mn-ea"/>
                <a:cs typeface="+mn-cs"/>
              </a:rPr>
              <a:t>massive amounts of data that can be split up into multiple parallel tasks.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59</a:t>
            </a:fld>
            <a:endParaRPr lang="en-US" dirty="0"/>
          </a:p>
        </p:txBody>
      </p:sp>
    </p:spTree>
    <p:extLst>
      <p:ext uri="{BB962C8B-B14F-4D97-AF65-F5344CB8AC3E}">
        <p14:creationId xmlns:p14="http://schemas.microsoft.com/office/powerpoint/2010/main" val="166171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403C2-765D-404C-AB4A-99BCCA5A6DC8}" type="slidenum">
              <a:rPr lang="en-US"/>
              <a:pPr/>
              <a:t>6</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Figure 2.1 shows the general structure of the IAS computer (compare to middle</a:t>
            </a:r>
          </a:p>
          <a:p>
            <a:r>
              <a:rPr kumimoji="1" lang="en-US" sz="1200" kern="1200" baseline="0" dirty="0" smtClean="0">
                <a:solidFill>
                  <a:schemeClr val="tx1"/>
                </a:solidFill>
                <a:latin typeface="Times New Roman" pitchFamily="-110" charset="0"/>
                <a:ea typeface="+mn-ea"/>
                <a:cs typeface="+mn-cs"/>
              </a:rPr>
              <a:t>portion of Figure 1.4). It consists of</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 </a:t>
            </a:r>
            <a:r>
              <a:rPr kumimoji="1" lang="en-US" sz="1200" b="1" kern="1200" baseline="0" dirty="0" smtClean="0">
                <a:solidFill>
                  <a:schemeClr val="tx1"/>
                </a:solidFill>
                <a:latin typeface="Times New Roman" pitchFamily="-110" charset="0"/>
                <a:ea typeface="+mn-ea"/>
                <a:cs typeface="+mn-cs"/>
              </a:rPr>
              <a:t>main memory, </a:t>
            </a:r>
            <a:r>
              <a:rPr kumimoji="1" lang="en-US" sz="1200" b="0" kern="1200" baseline="0" dirty="0" smtClean="0">
                <a:solidFill>
                  <a:schemeClr val="tx1"/>
                </a:solidFill>
                <a:latin typeface="Times New Roman" pitchFamily="-110" charset="0"/>
                <a:ea typeface="+mn-ea"/>
                <a:cs typeface="+mn-cs"/>
              </a:rPr>
              <a:t>which stores both data and instructions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An </a:t>
            </a:r>
            <a:r>
              <a:rPr kumimoji="1" lang="en-US" sz="1200" b="1" kern="1200" baseline="0" dirty="0" smtClean="0">
                <a:solidFill>
                  <a:schemeClr val="tx1"/>
                </a:solidFill>
                <a:latin typeface="Times New Roman" pitchFamily="-110" charset="0"/>
                <a:ea typeface="+mn-ea"/>
                <a:cs typeface="+mn-cs"/>
              </a:rPr>
              <a:t>arithmetic and logic unit (ALU) </a:t>
            </a:r>
            <a:r>
              <a:rPr kumimoji="1" lang="en-US" sz="1200" b="0" kern="1200" baseline="0" dirty="0" smtClean="0">
                <a:solidFill>
                  <a:schemeClr val="tx1"/>
                </a:solidFill>
                <a:latin typeface="Times New Roman" pitchFamily="-110" charset="0"/>
                <a:ea typeface="+mn-ea"/>
                <a:cs typeface="+mn-cs"/>
              </a:rPr>
              <a:t>capable of operating on binary data</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 </a:t>
            </a:r>
            <a:r>
              <a:rPr kumimoji="1" lang="en-US" sz="1200" b="1" kern="1200" baseline="0" dirty="0" smtClean="0">
                <a:solidFill>
                  <a:schemeClr val="tx1"/>
                </a:solidFill>
                <a:latin typeface="Times New Roman" pitchFamily="-110" charset="0"/>
                <a:ea typeface="+mn-ea"/>
                <a:cs typeface="+mn-cs"/>
              </a:rPr>
              <a:t>control unit, </a:t>
            </a:r>
            <a:r>
              <a:rPr kumimoji="1" lang="en-US" sz="1200" b="0" kern="1200" baseline="0" dirty="0" smtClean="0">
                <a:solidFill>
                  <a:schemeClr val="tx1"/>
                </a:solidFill>
                <a:latin typeface="Times New Roman" pitchFamily="-110" charset="0"/>
                <a:ea typeface="+mn-ea"/>
                <a:cs typeface="+mn-cs"/>
              </a:rPr>
              <a:t>which interprets the instructions in memory and causes them</a:t>
            </a:r>
          </a:p>
          <a:p>
            <a:r>
              <a:rPr kumimoji="1" lang="en-US" sz="1200" kern="1200" baseline="0" dirty="0" smtClean="0">
                <a:solidFill>
                  <a:schemeClr val="tx1"/>
                </a:solidFill>
                <a:latin typeface="Times New Roman" pitchFamily="-110" charset="0"/>
                <a:ea typeface="+mn-ea"/>
                <a:cs typeface="+mn-cs"/>
              </a:rPr>
              <a:t>to be executed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Input/output (I/O) </a:t>
            </a:r>
            <a:r>
              <a:rPr kumimoji="1" lang="en-US" sz="1200" b="0" kern="1200" baseline="0" dirty="0" smtClean="0">
                <a:solidFill>
                  <a:schemeClr val="tx1"/>
                </a:solidFill>
                <a:latin typeface="Times New Roman" pitchFamily="-110" charset="0"/>
                <a:ea typeface="+mn-ea"/>
                <a:cs typeface="+mn-cs"/>
              </a:rPr>
              <a:t>equipment operated by the control unit</a:t>
            </a:r>
            <a:endParaRPr lang="en-GB" b="0" dirty="0"/>
          </a:p>
        </p:txBody>
      </p:sp>
    </p:spTree>
    <p:extLst>
      <p:ext uri="{BB962C8B-B14F-4D97-AF65-F5344CB8AC3E}">
        <p14:creationId xmlns:p14="http://schemas.microsoft.com/office/powerpoint/2010/main" val="3427314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mn-ea"/>
                <a:cs typeface="+mn-cs"/>
              </a:rPr>
              <a:t>A fundamental and simple relation with broad applications is Little’s Law</a:t>
            </a:r>
          </a:p>
          <a:p>
            <a:r>
              <a:rPr kumimoji="1" lang="en-US" sz="1200" kern="1200" baseline="0" dirty="0" smtClean="0">
                <a:solidFill>
                  <a:schemeClr val="tx1"/>
                </a:solidFill>
                <a:latin typeface="Times New Roman" pitchFamily="-110" charset="0"/>
                <a:ea typeface="+mn-ea"/>
                <a:cs typeface="+mn-cs"/>
              </a:rPr>
              <a:t>[LITT61, LITT11]. We can apply it to almost any system that is statistically in</a:t>
            </a:r>
          </a:p>
          <a:p>
            <a:r>
              <a:rPr kumimoji="1" lang="en-US" sz="1200" kern="1200" baseline="0" dirty="0" smtClean="0">
                <a:solidFill>
                  <a:schemeClr val="tx1"/>
                </a:solidFill>
                <a:latin typeface="Times New Roman" pitchFamily="-110" charset="0"/>
                <a:ea typeface="+mn-ea"/>
                <a:cs typeface="+mn-cs"/>
              </a:rPr>
              <a:t>steady state, and in which there is no leakage. </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Using queuing theory terminology, Little’s Law applies to a queuing system.</a:t>
            </a:r>
          </a:p>
          <a:p>
            <a:r>
              <a:rPr kumimoji="1" lang="en-US" sz="1200" kern="1200" baseline="0" dirty="0" smtClean="0">
                <a:solidFill>
                  <a:schemeClr val="tx1"/>
                </a:solidFill>
                <a:latin typeface="Times New Roman" pitchFamily="-110" charset="0"/>
                <a:ea typeface="+mn-ea"/>
                <a:cs typeface="+mn-cs"/>
              </a:rPr>
              <a:t>The central element of the system is a server, which provides some service to items.</a:t>
            </a:r>
          </a:p>
          <a:p>
            <a:r>
              <a:rPr kumimoji="1" lang="en-US" sz="1200" kern="1200" baseline="0" dirty="0" smtClean="0">
                <a:solidFill>
                  <a:schemeClr val="tx1"/>
                </a:solidFill>
                <a:latin typeface="Times New Roman" pitchFamily="-110" charset="0"/>
                <a:ea typeface="+mn-ea"/>
                <a:cs typeface="+mn-cs"/>
              </a:rPr>
              <a:t>Items from some population of items arrive at the system to be served. If the server</a:t>
            </a:r>
          </a:p>
          <a:p>
            <a:r>
              <a:rPr kumimoji="1" lang="en-US" sz="1200" kern="1200" baseline="0" dirty="0" smtClean="0">
                <a:solidFill>
                  <a:schemeClr val="tx1"/>
                </a:solidFill>
                <a:latin typeface="Times New Roman" pitchFamily="-110" charset="0"/>
                <a:ea typeface="+mn-ea"/>
                <a:cs typeface="+mn-cs"/>
              </a:rPr>
              <a:t>is idle, an item is served immediately. Otherwise, an arriving item joins a waiting</a:t>
            </a:r>
          </a:p>
          <a:p>
            <a:r>
              <a:rPr kumimoji="1" lang="en-US" sz="1200" kern="1200" baseline="0" dirty="0" smtClean="0">
                <a:solidFill>
                  <a:schemeClr val="tx1"/>
                </a:solidFill>
                <a:latin typeface="Times New Roman" pitchFamily="-110" charset="0"/>
                <a:ea typeface="+mn-ea"/>
                <a:cs typeface="+mn-cs"/>
              </a:rPr>
              <a:t>line, or queue. There can be a single queue for a single server, a single queue for</a:t>
            </a:r>
          </a:p>
          <a:p>
            <a:r>
              <a:rPr kumimoji="1" lang="en-US" sz="1200" kern="1200" baseline="0" dirty="0" smtClean="0">
                <a:solidFill>
                  <a:schemeClr val="tx1"/>
                </a:solidFill>
                <a:latin typeface="Times New Roman" pitchFamily="-110" charset="0"/>
                <a:ea typeface="+mn-ea"/>
                <a:cs typeface="+mn-cs"/>
              </a:rPr>
              <a:t>multiple servers, or multiples queues, one for each of multiple servers. When a</a:t>
            </a:r>
          </a:p>
          <a:p>
            <a:r>
              <a:rPr kumimoji="1" lang="en-US" sz="1200" kern="1200" baseline="0" dirty="0" smtClean="0">
                <a:solidFill>
                  <a:schemeClr val="tx1"/>
                </a:solidFill>
                <a:latin typeface="Times New Roman" pitchFamily="-110" charset="0"/>
                <a:ea typeface="+mn-ea"/>
                <a:cs typeface="+mn-cs"/>
              </a:rPr>
              <a:t>server has completed serving an item, the item departs. If there are items waiting in</a:t>
            </a:r>
          </a:p>
          <a:p>
            <a:r>
              <a:rPr kumimoji="1" lang="en-US" sz="1200" kern="1200" baseline="0" dirty="0" smtClean="0">
                <a:solidFill>
                  <a:schemeClr val="tx1"/>
                </a:solidFill>
                <a:latin typeface="Times New Roman" pitchFamily="-110" charset="0"/>
                <a:ea typeface="+mn-ea"/>
                <a:cs typeface="+mn-cs"/>
              </a:rPr>
              <a:t>the queue, one is immediately dispatched to the server. The server in this model can</a:t>
            </a:r>
          </a:p>
          <a:p>
            <a:r>
              <a:rPr kumimoji="1" lang="en-US" sz="1200" kern="1200" baseline="0" dirty="0" smtClean="0">
                <a:solidFill>
                  <a:schemeClr val="tx1"/>
                </a:solidFill>
                <a:latin typeface="Times New Roman" pitchFamily="-110" charset="0"/>
                <a:ea typeface="+mn-ea"/>
                <a:cs typeface="+mn-cs"/>
              </a:rPr>
              <a:t>represent anything that performs some function or service for a collection of items.</a:t>
            </a:r>
          </a:p>
          <a:p>
            <a:r>
              <a:rPr kumimoji="1" lang="en-US" sz="1200" kern="1200" baseline="0" dirty="0" smtClean="0">
                <a:solidFill>
                  <a:schemeClr val="tx1"/>
                </a:solidFill>
                <a:latin typeface="Times New Roman" pitchFamily="-110" charset="0"/>
                <a:ea typeface="+mn-ea"/>
                <a:cs typeface="+mn-cs"/>
              </a:rPr>
              <a:t>Examples: A processor provides service to processes; a transmission line provides a</a:t>
            </a:r>
          </a:p>
          <a:p>
            <a:r>
              <a:rPr kumimoji="1" lang="en-US" sz="1200" kern="1200" baseline="0" dirty="0" smtClean="0">
                <a:solidFill>
                  <a:schemeClr val="tx1"/>
                </a:solidFill>
                <a:latin typeface="Times New Roman" pitchFamily="-110" charset="0"/>
                <a:ea typeface="+mn-ea"/>
                <a:cs typeface="+mn-cs"/>
              </a:rPr>
              <a:t>transmission service to packets or frames of data; and an I/O device provides a read</a:t>
            </a:r>
          </a:p>
          <a:p>
            <a:r>
              <a:rPr kumimoji="1" lang="en-US" sz="1200" kern="1200" baseline="0" dirty="0" smtClean="0">
                <a:solidFill>
                  <a:schemeClr val="tx1"/>
                </a:solidFill>
                <a:latin typeface="Times New Roman" pitchFamily="-110" charset="0"/>
                <a:ea typeface="+mn-ea"/>
                <a:cs typeface="+mn-cs"/>
              </a:rPr>
              <a:t>or write service for I/O requests.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average number of items in a queuing system equals the average rate at which items arrive multiplied by the average time that an item spends in the system. This relationship requires very few assumptions. We do not need to know what the service time distribution is, what</a:t>
            </a:r>
          </a:p>
          <a:p>
            <a:r>
              <a:rPr kumimoji="1" lang="en-US" sz="1200" kern="1200" baseline="0" dirty="0" smtClean="0">
                <a:solidFill>
                  <a:schemeClr val="tx1"/>
                </a:solidFill>
                <a:latin typeface="Times New Roman" pitchFamily="-110" charset="0"/>
                <a:ea typeface="+mn-ea"/>
                <a:cs typeface="+mn-cs"/>
              </a:rPr>
              <a:t>the distribution of arrival times is, or the order or priority in which items are served.</a:t>
            </a:r>
          </a:p>
          <a:p>
            <a:r>
              <a:rPr kumimoji="1" lang="en-US" sz="1200" kern="1200" baseline="0" dirty="0" smtClean="0">
                <a:solidFill>
                  <a:schemeClr val="tx1"/>
                </a:solidFill>
                <a:latin typeface="Times New Roman" pitchFamily="-110" charset="0"/>
                <a:ea typeface="+mn-ea"/>
                <a:cs typeface="+mn-cs"/>
              </a:rPr>
              <a:t>Because of its simplicity and generality, Little’s Law is extremely useful and has</a:t>
            </a:r>
          </a:p>
          <a:p>
            <a:r>
              <a:rPr kumimoji="1" lang="en-US" sz="1200" kern="1200" baseline="0" dirty="0" smtClean="0">
                <a:solidFill>
                  <a:schemeClr val="tx1"/>
                </a:solidFill>
                <a:latin typeface="Times New Roman" pitchFamily="-110" charset="0"/>
                <a:ea typeface="+mn-ea"/>
                <a:cs typeface="+mn-cs"/>
              </a:rPr>
              <a:t>experienced somewhat of a revival due to the interest in performance problems</a:t>
            </a:r>
          </a:p>
          <a:p>
            <a:r>
              <a:rPr kumimoji="1" lang="en-US" sz="1200" kern="1200" baseline="0" dirty="0" smtClean="0">
                <a:solidFill>
                  <a:schemeClr val="tx1"/>
                </a:solidFill>
                <a:latin typeface="Times New Roman" pitchFamily="-110" charset="0"/>
                <a:ea typeface="+mn-ea"/>
                <a:cs typeface="+mn-cs"/>
              </a:rPr>
              <a:t>related to multi-core computers.</a:t>
            </a:r>
          </a:p>
        </p:txBody>
      </p:sp>
      <p:sp>
        <p:nvSpPr>
          <p:cNvPr id="4" name="Slide Number Placeholder 3"/>
          <p:cNvSpPr>
            <a:spLocks noGrp="1"/>
          </p:cNvSpPr>
          <p:nvPr>
            <p:ph type="sldNum" sz="quarter" idx="10"/>
          </p:nvPr>
        </p:nvSpPr>
        <p:spPr/>
        <p:txBody>
          <a:bodyPr/>
          <a:lstStyle/>
          <a:p>
            <a:fld id="{FDEEBCE0-4A34-3647-9307-E59F6D6CD745}" type="slidenum">
              <a:rPr lang="en-US" smtClean="0"/>
              <a:pPr/>
              <a:t>60</a:t>
            </a:fld>
            <a:endParaRPr lang="en-US" dirty="0"/>
          </a:p>
        </p:txBody>
      </p:sp>
    </p:spTree>
    <p:extLst>
      <p:ext uri="{BB962C8B-B14F-4D97-AF65-F5344CB8AC3E}">
        <p14:creationId xmlns:p14="http://schemas.microsoft.com/office/powerpoint/2010/main" val="2332894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61</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2 summary.</a:t>
            </a:r>
            <a:endParaRPr lang="en-GB" dirty="0"/>
          </a:p>
        </p:txBody>
      </p:sp>
    </p:spTree>
    <p:extLst>
      <p:ext uri="{BB962C8B-B14F-4D97-AF65-F5344CB8AC3E}">
        <p14:creationId xmlns:p14="http://schemas.microsoft.com/office/powerpoint/2010/main" val="234099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FD58E-35E8-E546-955F-066F4D125A80}" type="slidenum">
              <a:rPr lang="en-US"/>
              <a:pPr/>
              <a:t>7</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memory of the IAS consists of 1000 storage locations, called </a:t>
            </a:r>
            <a:r>
              <a:rPr kumimoji="1" lang="en-US" sz="1200" b="1" kern="1200" baseline="0" dirty="0" smtClean="0">
                <a:solidFill>
                  <a:schemeClr val="tx1"/>
                </a:solidFill>
                <a:latin typeface="Times New Roman" pitchFamily="-110" charset="0"/>
                <a:ea typeface="+mn-ea"/>
                <a:cs typeface="+mn-cs"/>
              </a:rPr>
              <a:t>words, </a:t>
            </a:r>
            <a:r>
              <a:rPr kumimoji="1" lang="en-US" sz="1200" b="0" kern="1200" baseline="0" dirty="0" smtClean="0">
                <a:solidFill>
                  <a:schemeClr val="tx1"/>
                </a:solidFill>
                <a:latin typeface="Times New Roman" pitchFamily="-110" charset="0"/>
                <a:ea typeface="+mn-ea"/>
                <a:cs typeface="+mn-cs"/>
              </a:rPr>
              <a:t>of</a:t>
            </a:r>
          </a:p>
          <a:p>
            <a:r>
              <a:rPr kumimoji="1" lang="en-US" sz="1200" kern="1200" baseline="0" dirty="0" smtClean="0">
                <a:solidFill>
                  <a:schemeClr val="tx1"/>
                </a:solidFill>
                <a:latin typeface="Times New Roman" pitchFamily="-110" charset="0"/>
                <a:ea typeface="+mn-ea"/>
                <a:cs typeface="+mn-cs"/>
              </a:rPr>
              <a:t>40 binary digits (bits) each. Both data and instructions are stored there. Numbers</a:t>
            </a:r>
          </a:p>
          <a:p>
            <a:r>
              <a:rPr kumimoji="1" lang="en-US" sz="1200" kern="1200" baseline="0" dirty="0" smtClean="0">
                <a:solidFill>
                  <a:schemeClr val="tx1"/>
                </a:solidFill>
                <a:latin typeface="Times New Roman" pitchFamily="-110" charset="0"/>
                <a:ea typeface="+mn-ea"/>
                <a:cs typeface="+mn-cs"/>
              </a:rPr>
              <a:t>are represented in binary form, and each instruction is a binary code. Figure 2.2</a:t>
            </a:r>
          </a:p>
          <a:p>
            <a:r>
              <a:rPr kumimoji="1" lang="en-US" sz="1200" kern="1200" baseline="0" dirty="0" smtClean="0">
                <a:solidFill>
                  <a:schemeClr val="tx1"/>
                </a:solidFill>
                <a:latin typeface="Times New Roman" pitchFamily="-110" charset="0"/>
                <a:ea typeface="+mn-ea"/>
                <a:cs typeface="+mn-cs"/>
              </a:rPr>
              <a:t>illustrates these formats. Each number is represented by a sign bit and a 39-bit</a:t>
            </a:r>
          </a:p>
          <a:p>
            <a:r>
              <a:rPr kumimoji="1" lang="en-US" sz="1200" kern="1200" baseline="0" dirty="0" smtClean="0">
                <a:solidFill>
                  <a:schemeClr val="tx1"/>
                </a:solidFill>
                <a:latin typeface="Times New Roman" pitchFamily="-110" charset="0"/>
                <a:ea typeface="+mn-ea"/>
                <a:cs typeface="+mn-cs"/>
              </a:rPr>
              <a:t>value. A word may also contain two 20-bit instructions, with each instruction</a:t>
            </a:r>
          </a:p>
          <a:p>
            <a:r>
              <a:rPr kumimoji="1" lang="en-US" sz="1200" kern="1200" baseline="0" dirty="0" smtClean="0">
                <a:solidFill>
                  <a:schemeClr val="tx1"/>
                </a:solidFill>
                <a:latin typeface="Times New Roman" pitchFamily="-110" charset="0"/>
                <a:ea typeface="+mn-ea"/>
                <a:cs typeface="+mn-cs"/>
              </a:rPr>
              <a:t>Consisting of an 8-bit operation code </a:t>
            </a:r>
            <a:r>
              <a:rPr kumimoji="1" lang="en-US" sz="1200" b="1" kern="1200" baseline="0" dirty="0" smtClean="0">
                <a:solidFill>
                  <a:schemeClr val="tx1"/>
                </a:solidFill>
                <a:latin typeface="Times New Roman" pitchFamily="-110" charset="0"/>
                <a:ea typeface="+mn-ea"/>
                <a:cs typeface="+mn-cs"/>
              </a:rPr>
              <a:t>(opcode) </a:t>
            </a:r>
            <a:r>
              <a:rPr kumimoji="1" lang="en-US" sz="1200" b="0" kern="1200" baseline="0" dirty="0" smtClean="0">
                <a:solidFill>
                  <a:schemeClr val="tx1"/>
                </a:solidFill>
                <a:latin typeface="Times New Roman" pitchFamily="-110" charset="0"/>
                <a:ea typeface="+mn-ea"/>
                <a:cs typeface="+mn-cs"/>
              </a:rPr>
              <a:t>specifying the operation to be</a:t>
            </a:r>
          </a:p>
          <a:p>
            <a:r>
              <a:rPr kumimoji="1" lang="en-US" sz="1200" kern="1200" baseline="0" dirty="0" smtClean="0">
                <a:solidFill>
                  <a:schemeClr val="tx1"/>
                </a:solidFill>
                <a:latin typeface="Times New Roman" pitchFamily="-110" charset="0"/>
                <a:ea typeface="+mn-ea"/>
                <a:cs typeface="+mn-cs"/>
              </a:rPr>
              <a:t>Performed and a 12-bit address designating one of the words in memory (numbered</a:t>
            </a:r>
          </a:p>
          <a:p>
            <a:r>
              <a:rPr kumimoji="1" lang="en-US" sz="1200" kern="1200" baseline="0" dirty="0" smtClean="0">
                <a:solidFill>
                  <a:schemeClr val="tx1"/>
                </a:solidFill>
                <a:latin typeface="Times New Roman" pitchFamily="-110" charset="0"/>
                <a:ea typeface="+mn-ea"/>
                <a:cs typeface="+mn-cs"/>
              </a:rPr>
              <a:t>from 0 to 999).</a:t>
            </a:r>
          </a:p>
          <a:p>
            <a:endParaRPr kumimoji="1" lang="en-US" sz="1200" kern="1200" baseline="0" dirty="0" smtClean="0">
              <a:solidFill>
                <a:schemeClr val="tx1"/>
              </a:solidFill>
              <a:latin typeface="Times New Roman" pitchFamily="-110" charset="0"/>
              <a:ea typeface="+mn-ea"/>
              <a:cs typeface="+mn-cs"/>
            </a:endParaRPr>
          </a:p>
        </p:txBody>
      </p:sp>
    </p:spTree>
    <p:extLst>
      <p:ext uri="{BB962C8B-B14F-4D97-AF65-F5344CB8AC3E}">
        <p14:creationId xmlns:p14="http://schemas.microsoft.com/office/powerpoint/2010/main" val="344657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D0444-46A2-EF4D-AFA4-665D9B0D8B4E}" type="slidenum">
              <a:rPr lang="en-US"/>
              <a:pPr/>
              <a:t>8</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control unit operates the IAS by fetching instructions from memory and</a:t>
            </a:r>
          </a:p>
          <a:p>
            <a:r>
              <a:rPr kumimoji="1" lang="en-US" sz="1200" kern="1200" baseline="0" dirty="0" smtClean="0">
                <a:solidFill>
                  <a:schemeClr val="tx1"/>
                </a:solidFill>
                <a:latin typeface="Times New Roman" pitchFamily="-110" charset="0"/>
                <a:ea typeface="+mn-ea"/>
                <a:cs typeface="+mn-cs"/>
              </a:rPr>
              <a:t>executing them one at a time. To explain this, a more detailed structure diagram is</a:t>
            </a:r>
          </a:p>
          <a:p>
            <a:r>
              <a:rPr kumimoji="1" lang="en-US" sz="1200" kern="1200" baseline="0" dirty="0" smtClean="0">
                <a:solidFill>
                  <a:schemeClr val="tx1"/>
                </a:solidFill>
                <a:latin typeface="Times New Roman" pitchFamily="-110" charset="0"/>
                <a:ea typeface="+mn-ea"/>
                <a:cs typeface="+mn-cs"/>
              </a:rPr>
              <a:t>needed, as indicated in Figure 2.3. This figure reveals that both the control unit and</a:t>
            </a:r>
          </a:p>
          <a:p>
            <a:r>
              <a:rPr kumimoji="1" lang="en-US" sz="1200" kern="1200" baseline="0" dirty="0" smtClean="0">
                <a:solidFill>
                  <a:schemeClr val="tx1"/>
                </a:solidFill>
                <a:latin typeface="Times New Roman" pitchFamily="-110" charset="0"/>
                <a:ea typeface="+mn-ea"/>
                <a:cs typeface="+mn-cs"/>
              </a:rPr>
              <a:t>the ALU contain storage locations, called </a:t>
            </a:r>
            <a:r>
              <a:rPr kumimoji="1" lang="en-US" sz="1200" i="1" kern="1200" baseline="0" dirty="0" smtClean="0">
                <a:solidFill>
                  <a:schemeClr val="tx1"/>
                </a:solidFill>
                <a:latin typeface="Times New Roman" pitchFamily="-110" charset="0"/>
                <a:ea typeface="+mn-ea"/>
                <a:cs typeface="+mn-cs"/>
              </a:rPr>
              <a:t>registers.</a:t>
            </a:r>
            <a:endParaRPr lang="en-GB" dirty="0"/>
          </a:p>
        </p:txBody>
      </p:sp>
    </p:spTree>
    <p:extLst>
      <p:ext uri="{BB962C8B-B14F-4D97-AF65-F5344CB8AC3E}">
        <p14:creationId xmlns:p14="http://schemas.microsoft.com/office/powerpoint/2010/main" val="168517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kumimoji="1" lang="en-US" sz="1200" b="1" kern="1200" baseline="0" dirty="0" smtClean="0">
                <a:solidFill>
                  <a:schemeClr val="tx1"/>
                </a:solidFill>
                <a:latin typeface="Times New Roman" pitchFamily="-110" charset="0"/>
                <a:ea typeface="+mn-ea"/>
                <a:cs typeface="+mn-cs"/>
              </a:rPr>
              <a:t>Memory buffer register (MBR): </a:t>
            </a:r>
            <a:r>
              <a:rPr kumimoji="1" lang="en-US" sz="1200" b="0" kern="1200" baseline="0" dirty="0" smtClean="0">
                <a:solidFill>
                  <a:schemeClr val="tx1"/>
                </a:solidFill>
                <a:latin typeface="Times New Roman" pitchFamily="-110" charset="0"/>
                <a:ea typeface="+mn-ea"/>
                <a:cs typeface="+mn-cs"/>
              </a:rPr>
              <a:t>Contains a word to be stored in memory or sent</a:t>
            </a:r>
          </a:p>
          <a:p>
            <a:r>
              <a:rPr kumimoji="1" lang="en-US" sz="1200" kern="1200" baseline="0" dirty="0" smtClean="0">
                <a:solidFill>
                  <a:schemeClr val="tx1"/>
                </a:solidFill>
                <a:latin typeface="Times New Roman" pitchFamily="-110" charset="0"/>
                <a:ea typeface="+mn-ea"/>
                <a:cs typeface="+mn-cs"/>
              </a:rPr>
              <a:t>to the I/O unit, or is used to receive a word from memory or from the I/O unit.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Memory address register (MAR): </a:t>
            </a:r>
            <a:r>
              <a:rPr kumimoji="1" lang="en-US" sz="1200" b="0" kern="1200" baseline="0" dirty="0" smtClean="0">
                <a:solidFill>
                  <a:schemeClr val="tx1"/>
                </a:solidFill>
                <a:latin typeface="Times New Roman" pitchFamily="-110" charset="0"/>
                <a:ea typeface="+mn-ea"/>
                <a:cs typeface="+mn-cs"/>
              </a:rPr>
              <a:t>Specifies the address in memory of the word</a:t>
            </a:r>
          </a:p>
          <a:p>
            <a:r>
              <a:rPr kumimoji="1" lang="en-US" sz="1200" kern="1200" baseline="0" dirty="0" smtClean="0">
                <a:solidFill>
                  <a:schemeClr val="tx1"/>
                </a:solidFill>
                <a:latin typeface="Times New Roman" pitchFamily="-110" charset="0"/>
                <a:ea typeface="+mn-ea"/>
                <a:cs typeface="+mn-cs"/>
              </a:rPr>
              <a:t>to be written from or read into the MBR.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Instruction register (IR ): </a:t>
            </a:r>
            <a:r>
              <a:rPr kumimoji="1" lang="en-US" sz="1200" b="0" kern="1200" baseline="0" dirty="0" smtClean="0">
                <a:solidFill>
                  <a:schemeClr val="tx1"/>
                </a:solidFill>
                <a:latin typeface="Times New Roman" pitchFamily="-110" charset="0"/>
                <a:ea typeface="+mn-ea"/>
                <a:cs typeface="+mn-cs"/>
              </a:rPr>
              <a:t>Contains the 8-bit opcode instruction being executed.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Instruction buffer register (IBR): </a:t>
            </a:r>
            <a:r>
              <a:rPr kumimoji="1" lang="en-US" sz="1200" b="0" kern="1200" baseline="0" dirty="0" smtClean="0">
                <a:solidFill>
                  <a:schemeClr val="tx1"/>
                </a:solidFill>
                <a:latin typeface="Times New Roman" pitchFamily="-110" charset="0"/>
                <a:ea typeface="+mn-ea"/>
                <a:cs typeface="+mn-cs"/>
              </a:rPr>
              <a:t>Employed to hold temporarily the right-hand</a:t>
            </a:r>
          </a:p>
          <a:p>
            <a:r>
              <a:rPr kumimoji="1" lang="en-US" sz="1200" kern="1200" baseline="0" dirty="0" smtClean="0">
                <a:solidFill>
                  <a:schemeClr val="tx1"/>
                </a:solidFill>
                <a:latin typeface="Times New Roman" pitchFamily="-110" charset="0"/>
                <a:ea typeface="+mn-ea"/>
                <a:cs typeface="+mn-cs"/>
              </a:rPr>
              <a:t>instruction from a word in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Program counter (PC): </a:t>
            </a:r>
            <a:r>
              <a:rPr kumimoji="1" lang="en-US" sz="1200" b="0" kern="1200" baseline="0" dirty="0" smtClean="0">
                <a:solidFill>
                  <a:schemeClr val="tx1"/>
                </a:solidFill>
                <a:latin typeface="Times New Roman" pitchFamily="-110" charset="0"/>
                <a:ea typeface="+mn-ea"/>
                <a:cs typeface="+mn-cs"/>
              </a:rPr>
              <a:t>Contains the address of the next instruction pair to be</a:t>
            </a:r>
          </a:p>
          <a:p>
            <a:r>
              <a:rPr kumimoji="1" lang="en-US" sz="1200" kern="1200" baseline="0" dirty="0" smtClean="0">
                <a:solidFill>
                  <a:schemeClr val="tx1"/>
                </a:solidFill>
                <a:latin typeface="Times New Roman" pitchFamily="-110" charset="0"/>
                <a:ea typeface="+mn-ea"/>
                <a:cs typeface="+mn-cs"/>
              </a:rPr>
              <a:t>fetched from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Accumulator (AC) and multiplier quotient (MQ): </a:t>
            </a:r>
            <a:r>
              <a:rPr kumimoji="1" lang="en-US" sz="1200" b="0" kern="1200" baseline="0" dirty="0" smtClean="0">
                <a:solidFill>
                  <a:schemeClr val="tx1"/>
                </a:solidFill>
                <a:latin typeface="Times New Roman" pitchFamily="-110" charset="0"/>
                <a:ea typeface="+mn-ea"/>
                <a:cs typeface="+mn-cs"/>
              </a:rPr>
              <a:t>Employed to hold temporarily</a:t>
            </a:r>
          </a:p>
          <a:p>
            <a:r>
              <a:rPr kumimoji="1" lang="en-US" sz="1200" kern="1200" baseline="0" dirty="0" smtClean="0">
                <a:solidFill>
                  <a:schemeClr val="tx1"/>
                </a:solidFill>
                <a:latin typeface="Times New Roman" pitchFamily="-110" charset="0"/>
                <a:ea typeface="+mn-ea"/>
                <a:cs typeface="+mn-cs"/>
              </a:rPr>
              <a:t>operands and results of ALU operations. For example, the result of</a:t>
            </a:r>
          </a:p>
          <a:p>
            <a:r>
              <a:rPr kumimoji="1" lang="en-US" sz="1200" kern="1200" baseline="0" dirty="0" smtClean="0">
                <a:solidFill>
                  <a:schemeClr val="tx1"/>
                </a:solidFill>
                <a:latin typeface="Times New Roman" pitchFamily="-110" charset="0"/>
                <a:ea typeface="+mn-ea"/>
                <a:cs typeface="+mn-cs"/>
              </a:rPr>
              <a:t>multiplying two 40-bit numbers is an 80-bit number; the most significant 40 bits</a:t>
            </a:r>
          </a:p>
          <a:p>
            <a:r>
              <a:rPr kumimoji="1" lang="en-US" sz="1200" kern="1200" baseline="0" dirty="0" smtClean="0">
                <a:solidFill>
                  <a:schemeClr val="tx1"/>
                </a:solidFill>
                <a:latin typeface="Times New Roman" pitchFamily="-110" charset="0"/>
                <a:ea typeface="+mn-ea"/>
                <a:cs typeface="+mn-cs"/>
              </a:rPr>
              <a:t>are stored in the AC and the least significant in the MQ.</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9</a:t>
            </a:fld>
            <a:endParaRPr lang="en-US" dirty="0"/>
          </a:p>
        </p:txBody>
      </p:sp>
    </p:spTree>
    <p:extLst>
      <p:ext uri="{BB962C8B-B14F-4D97-AF65-F5344CB8AC3E}">
        <p14:creationId xmlns:p14="http://schemas.microsoft.com/office/powerpoint/2010/main" val="252355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9/8/2014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9/8/2014</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9/8/2014</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9/8/2014</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9/8/2014</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9/8/2014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9/8/2014</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9/8/2014</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9/8/2014</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9/8/2014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9/8/2014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9/8/2014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9/8/2014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9/8/2014</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9/8/2014</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9/8/2014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9/8/2014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9/8/2014</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9/8/2014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9/8/2014</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3" Type="http://schemas.openxmlformats.org/officeDocument/2006/relationships/image" Target="../media/image11.emf"/><Relationship Id="rId18" Type="http://schemas.openxmlformats.org/officeDocument/2006/relationships/oleObject" Target="../embeddings/Microsoft_Word_97_-_2003_Document7.doc"/><Relationship Id="rId26" Type="http://schemas.openxmlformats.org/officeDocument/2006/relationships/oleObject" Target="../embeddings/Microsoft_Word_97_-_2003_Document11.doc"/><Relationship Id="rId39" Type="http://schemas.openxmlformats.org/officeDocument/2006/relationships/image" Target="../media/image24.emf"/><Relationship Id="rId3" Type="http://schemas.openxmlformats.org/officeDocument/2006/relationships/notesSlide" Target="../notesSlides/notesSlide11.xml"/><Relationship Id="rId21" Type="http://schemas.openxmlformats.org/officeDocument/2006/relationships/image" Target="../media/image15.emf"/><Relationship Id="rId34" Type="http://schemas.openxmlformats.org/officeDocument/2006/relationships/oleObject" Target="../embeddings/Microsoft_Word_97_-_2003_Document15.doc"/><Relationship Id="rId42" Type="http://schemas.openxmlformats.org/officeDocument/2006/relationships/oleObject" Target="../embeddings/Microsoft_Word_97_-_2003_Document19.doc"/><Relationship Id="rId47" Type="http://schemas.openxmlformats.org/officeDocument/2006/relationships/image" Target="../media/image28.emf"/><Relationship Id="rId50" Type="http://schemas.openxmlformats.org/officeDocument/2006/relationships/oleObject" Target="../embeddings/Microsoft_Word_97_-_2003_Document23.doc"/><Relationship Id="rId7" Type="http://schemas.openxmlformats.org/officeDocument/2006/relationships/image" Target="../media/image8.emf"/><Relationship Id="rId12" Type="http://schemas.openxmlformats.org/officeDocument/2006/relationships/oleObject" Target="../embeddings/Microsoft_Word_97_-_2003_Document4.doc"/><Relationship Id="rId17" Type="http://schemas.openxmlformats.org/officeDocument/2006/relationships/image" Target="../media/image13.emf"/><Relationship Id="rId25" Type="http://schemas.openxmlformats.org/officeDocument/2006/relationships/image" Target="../media/image17.emf"/><Relationship Id="rId33" Type="http://schemas.openxmlformats.org/officeDocument/2006/relationships/image" Target="../media/image21.emf"/><Relationship Id="rId38" Type="http://schemas.openxmlformats.org/officeDocument/2006/relationships/oleObject" Target="../embeddings/Microsoft_Word_97_-_2003_Document17.doc"/><Relationship Id="rId46" Type="http://schemas.openxmlformats.org/officeDocument/2006/relationships/oleObject" Target="../embeddings/Microsoft_Word_97_-_2003_Document21.doc"/><Relationship Id="rId2" Type="http://schemas.openxmlformats.org/officeDocument/2006/relationships/slideLayout" Target="../slideLayouts/slideLayout6.xml"/><Relationship Id="rId16" Type="http://schemas.openxmlformats.org/officeDocument/2006/relationships/oleObject" Target="../embeddings/Microsoft_Word_97_-_2003_Document6.doc"/><Relationship Id="rId20" Type="http://schemas.openxmlformats.org/officeDocument/2006/relationships/oleObject" Target="../embeddings/Microsoft_Word_97_-_2003_Document8.doc"/><Relationship Id="rId29" Type="http://schemas.openxmlformats.org/officeDocument/2006/relationships/image" Target="../media/image19.emf"/><Relationship Id="rId41" Type="http://schemas.openxmlformats.org/officeDocument/2006/relationships/image" Target="../media/image25.emf"/><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11" Type="http://schemas.openxmlformats.org/officeDocument/2006/relationships/image" Target="../media/image10.emf"/><Relationship Id="rId24" Type="http://schemas.openxmlformats.org/officeDocument/2006/relationships/oleObject" Target="../embeddings/Microsoft_Word_97_-_2003_Document10.doc"/><Relationship Id="rId32" Type="http://schemas.openxmlformats.org/officeDocument/2006/relationships/oleObject" Target="../embeddings/Microsoft_Word_97_-_2003_Document14.doc"/><Relationship Id="rId37" Type="http://schemas.openxmlformats.org/officeDocument/2006/relationships/image" Target="../media/image23.emf"/><Relationship Id="rId40" Type="http://schemas.openxmlformats.org/officeDocument/2006/relationships/oleObject" Target="../embeddings/Microsoft_Word_97_-_2003_Document18.doc"/><Relationship Id="rId45" Type="http://schemas.openxmlformats.org/officeDocument/2006/relationships/image" Target="../media/image27.emf"/><Relationship Id="rId53" Type="http://schemas.openxmlformats.org/officeDocument/2006/relationships/image" Target="../media/image31.emf"/><Relationship Id="rId5" Type="http://schemas.openxmlformats.org/officeDocument/2006/relationships/oleObject" Target="Macintosh%20HD:Users:kevinmclaughlin:Desktop:COA9e%20PPT+TestBank:COA9e%20Tables:T02-Evolution.doc!OLE_LINK2" TargetMode="External"/><Relationship Id="rId15" Type="http://schemas.openxmlformats.org/officeDocument/2006/relationships/image" Target="../media/image12.emf"/><Relationship Id="rId23" Type="http://schemas.openxmlformats.org/officeDocument/2006/relationships/image" Target="../media/image16.emf"/><Relationship Id="rId28" Type="http://schemas.openxmlformats.org/officeDocument/2006/relationships/oleObject" Target="../embeddings/Microsoft_Word_97_-_2003_Document12.doc"/><Relationship Id="rId36" Type="http://schemas.openxmlformats.org/officeDocument/2006/relationships/oleObject" Target="../embeddings/Microsoft_Word_97_-_2003_Document16.doc"/><Relationship Id="rId49" Type="http://schemas.openxmlformats.org/officeDocument/2006/relationships/image" Target="../media/image29.emf"/><Relationship Id="rId10" Type="http://schemas.openxmlformats.org/officeDocument/2006/relationships/oleObject" Target="../embeddings/Microsoft_Word_97_-_2003_Document3.doc"/><Relationship Id="rId19" Type="http://schemas.openxmlformats.org/officeDocument/2006/relationships/image" Target="../media/image14.emf"/><Relationship Id="rId31" Type="http://schemas.openxmlformats.org/officeDocument/2006/relationships/image" Target="../media/image20.emf"/><Relationship Id="rId44" Type="http://schemas.openxmlformats.org/officeDocument/2006/relationships/oleObject" Target="../embeddings/Microsoft_Word_97_-_2003_Document20.doc"/><Relationship Id="rId52" Type="http://schemas.openxmlformats.org/officeDocument/2006/relationships/oleObject" Target="../embeddings/Microsoft_Word_97_-_2003_Document24.doc"/><Relationship Id="rId4" Type="http://schemas.openxmlformats.org/officeDocument/2006/relationships/image" Target="../media/image1.jpeg"/><Relationship Id="rId9" Type="http://schemas.openxmlformats.org/officeDocument/2006/relationships/image" Target="../media/image9.emf"/><Relationship Id="rId14" Type="http://schemas.openxmlformats.org/officeDocument/2006/relationships/oleObject" Target="../embeddings/Microsoft_Word_97_-_2003_Document5.doc"/><Relationship Id="rId22" Type="http://schemas.openxmlformats.org/officeDocument/2006/relationships/oleObject" Target="../embeddings/Microsoft_Word_97_-_2003_Document9.doc"/><Relationship Id="rId27" Type="http://schemas.openxmlformats.org/officeDocument/2006/relationships/image" Target="../media/image18.emf"/><Relationship Id="rId30" Type="http://schemas.openxmlformats.org/officeDocument/2006/relationships/oleObject" Target="../embeddings/Microsoft_Word_97_-_2003_Document13.doc"/><Relationship Id="rId35" Type="http://schemas.openxmlformats.org/officeDocument/2006/relationships/image" Target="../media/image22.emf"/><Relationship Id="rId43" Type="http://schemas.openxmlformats.org/officeDocument/2006/relationships/image" Target="../media/image26.emf"/><Relationship Id="rId48" Type="http://schemas.openxmlformats.org/officeDocument/2006/relationships/oleObject" Target="../embeddings/Microsoft_Word_97_-_2003_Document22.doc"/><Relationship Id="rId8" Type="http://schemas.openxmlformats.org/officeDocument/2006/relationships/oleObject" Target="../embeddings/Microsoft_Word_97_-_2003_Document2.doc"/><Relationship Id="rId51"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15.pd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package" Target="../embeddings/Microsoft_Word_Document11.doc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6.wmf"/><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oleObject" Target="!OLE_LINK3" TargetMode="Externa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Macintosh%20HD:Users:kevinmclaughlin:Desktop:COA9e%20PPT+TestBank:COA9e%20Tables:T02-Evolution-Horizontal.doc!OLE_LINK4" TargetMode="Externa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package" Target="../embeddings/Microsoft_Word_Document33.docx"/><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3.bin"/><Relationship Id="rId5" Type="http://schemas.openxmlformats.org/officeDocument/2006/relationships/package" Target="../embeddings/Microsoft_Word_Document22.docx"/><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Macintosh%20HD:Users:kevinmclaughlin:Desktop:COA9e%20PPT+TestBank:COA9e%20Tables:T02-Evolution-Horizontal.doc!OLE_LINK6" TargetMode="External"/><Relationship Id="rId4" Type="http://schemas.openxmlformats.org/officeDocument/2006/relationships/oleObject" Target="Macintosh%20HD:Users:kevinmclaughlin:Desktop:COA9e%20PPT+TestBank:COA9e%20Tables:T02-Evolution-Horizontal.doc!OLE_LINK5"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0.pdf"/><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d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package" Target="../embeddings/Microsoft_Word_Document44.docx"/><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d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package" Target="../embeddings/Microsoft_Word_Document55.docx"/><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3.pd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6364" b="5455"/>
              <a:stretch>
                <a:fillRect/>
              </a:stretch>
            </p:blipFill>
          </mc:Choice>
          <mc:Fallback>
            <p:blipFill>
              <a:blip r:embed="rId4"/>
              <a:srcRect t="6364" b="5455"/>
              <a:stretch>
                <a:fillRect/>
              </a:stretch>
            </p:blipFill>
          </mc:Fallback>
        </mc:AlternateContent>
        <p:spPr>
          <a:xfrm>
            <a:off x="0" y="0"/>
            <a:ext cx="6009688" cy="6858000"/>
          </a:xfrm>
          <a:prstGeom prst="rect">
            <a:avLst/>
          </a:prstGeom>
        </p:spPr>
      </p:pic>
      <p:sp>
        <p:nvSpPr>
          <p:cNvPr id="12" name="Title 11"/>
          <p:cNvSpPr>
            <a:spLocks noGrp="1"/>
          </p:cNvSpPr>
          <p:nvPr>
            <p:ph type="title"/>
          </p:nvPr>
        </p:nvSpPr>
        <p:spPr>
          <a:xfrm>
            <a:off x="5867400" y="2590800"/>
            <a:ext cx="3276600" cy="1524000"/>
          </a:xfrm>
        </p:spPr>
        <p:txBody>
          <a:bodyPr/>
          <a:lstStyle/>
          <a:p>
            <a:pPr algn="ctr"/>
            <a:r>
              <a:rPr lang="en-US" dirty="0" smtClean="0">
                <a:solidFill>
                  <a:schemeClr val="tx2"/>
                </a:solidFill>
                <a:effectLst>
                  <a:outerShdw blurRad="38100" dist="38100" dir="2700000" algn="tl">
                    <a:srgbClr val="000000">
                      <a:alpha val="43137"/>
                    </a:srgbClr>
                  </a:outerShdw>
                </a:effectLst>
              </a:rPr>
              <a:t>IAS</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Operations</a:t>
            </a:r>
            <a:endParaRPr lang="en-US" dirty="0">
              <a:solidFill>
                <a:schemeClr val="tx2"/>
              </a:solidFill>
              <a:effectLst>
                <a:outerShdw blurRad="38100" dist="38100" dir="2700000" algn="tl">
                  <a:srgbClr val="000000">
                    <a:alpha val="43137"/>
                  </a:srgbClr>
                </a:outerShdw>
              </a:effectLst>
            </a:endParaRPr>
          </a:p>
        </p:txBody>
      </p:sp>
      <p:sp useBgFill="1">
        <p:nvSpPr>
          <p:cNvPr id="5" name="TextBox 4"/>
          <p:cNvSpPr txBox="1"/>
          <p:nvPr/>
        </p:nvSpPr>
        <p:spPr>
          <a:xfrm>
            <a:off x="0" y="0"/>
            <a:ext cx="609600" cy="685800"/>
          </a:xfrm>
          <a:prstGeom prst="rect">
            <a:avLst/>
          </a:prstGeom>
        </p:spPr>
        <p:txBody>
          <a:bodyPr wrap="square" rtlCol="0">
            <a:spAutoFit/>
          </a:bodyPr>
          <a:lstStyle/>
          <a:p>
            <a:endParaRPr lang="en-US" dirty="0"/>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505200"/>
            <a:ext cx="2971800" cy="3352800"/>
          </a:xfrm>
        </p:spPr>
        <p:txBody>
          <a:bodyPr>
            <a:normAutofit/>
          </a:bodyPr>
          <a:lstStyle/>
          <a:p>
            <a:pPr algn="ctr"/>
            <a:r>
              <a:rPr lang="en-US" dirty="0" smtClean="0">
                <a:effectLst>
                  <a:outerShdw blurRad="38100" dist="38100" dir="2700000" algn="tl">
                    <a:srgbClr val="000000">
                      <a:alpha val="43137"/>
                    </a:srgbClr>
                  </a:outerShdw>
                </a:effectLst>
              </a:rPr>
              <a:t>The IAS Instruction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Set</a:t>
            </a:r>
            <a:endParaRPr lang="en-US" dirty="0">
              <a:effectLst>
                <a:outerShdw blurRad="38100" dist="38100" dir="2700000" algn="tl">
                  <a:srgbClr val="000000">
                    <a:alpha val="43137"/>
                  </a:srgbClr>
                </a:outerShdw>
              </a:effectLst>
            </a:endParaRPr>
          </a:p>
        </p:txBody>
      </p:sp>
      <p:sp>
        <p:nvSpPr>
          <p:cNvPr id="55" name="TextBox 54"/>
          <p:cNvSpPr txBox="1"/>
          <p:nvPr/>
        </p:nvSpPr>
        <p:spPr>
          <a:xfrm>
            <a:off x="6400800" y="2362200"/>
            <a:ext cx="2362200" cy="646331"/>
          </a:xfrm>
          <a:prstGeom prst="rect">
            <a:avLst/>
          </a:prstGeom>
          <a:blipFill rotWithShape="1">
            <a:blip r:embed="rId4"/>
            <a:tile tx="0" ty="0" sx="100000" sy="100000" flip="none" algn="tl"/>
          </a:blipFill>
        </p:spPr>
        <p:txBody>
          <a:bodyPr wrap="square" rtlCol="0">
            <a:spAutoFit/>
          </a:bodyPr>
          <a:lstStyle/>
          <a:p>
            <a:pPr algn="ctr"/>
            <a:r>
              <a:rPr lang="en-US" sz="3600" dirty="0">
                <a:solidFill>
                  <a:schemeClr val="accent1"/>
                </a:solidFill>
                <a:effectLst>
                  <a:outerShdw blurRad="38100" dist="38100" dir="2700000" algn="tl">
                    <a:srgbClr val="000000">
                      <a:alpha val="43137"/>
                    </a:srgbClr>
                  </a:outerShdw>
                </a:effectLst>
                <a:latin typeface="+mj-lt"/>
                <a:ea typeface="+mj-ea"/>
                <a:cs typeface="+mj-cs"/>
              </a:rPr>
              <a:t>Table 2.1</a:t>
            </a:r>
          </a:p>
        </p:txBody>
      </p:sp>
      <p:sp>
        <p:nvSpPr>
          <p:cNvPr id="56" name="TextBox 55"/>
          <p:cNvSpPr txBox="1"/>
          <p:nvPr/>
        </p:nvSpPr>
        <p:spPr>
          <a:xfrm>
            <a:off x="0" y="6858000"/>
            <a:ext cx="9144000" cy="381000"/>
          </a:xfrm>
          <a:prstGeom prst="rect">
            <a:avLst/>
          </a:prstGeom>
          <a:solidFill>
            <a:schemeClr val="bg1">
              <a:lumMod val="65000"/>
            </a:schemeClr>
          </a:solidFill>
        </p:spPr>
        <p:txBody>
          <a:bodyPr wrap="square" rtlCol="0">
            <a:spAutoFit/>
          </a:bodyPr>
          <a:lstStyle/>
          <a:p>
            <a:endParaRPr lang="en-US" dirty="0"/>
          </a:p>
        </p:txBody>
      </p:sp>
      <p:graphicFrame>
        <p:nvGraphicFramePr>
          <p:cNvPr id="182281" name="Object 9"/>
          <p:cNvGraphicFramePr>
            <a:graphicFrameLocks noChangeAspect="1"/>
          </p:cNvGraphicFramePr>
          <p:nvPr>
            <p:extLst>
              <p:ext uri="{D42A27DB-BD31-4B8C-83A1-F6EECF244321}">
                <p14:modId xmlns:p14="http://schemas.microsoft.com/office/powerpoint/2010/main" val="1574248808"/>
              </p:ext>
            </p:extLst>
          </p:nvPr>
        </p:nvGraphicFramePr>
        <p:xfrm>
          <a:off x="271463" y="1314450"/>
          <a:ext cx="6006107" cy="6858000"/>
        </p:xfrm>
        <a:graphic>
          <a:graphicData uri="http://schemas.openxmlformats.org/presentationml/2006/ole">
            <mc:AlternateContent xmlns:mc="http://schemas.openxmlformats.org/markup-compatibility/2006">
              <mc:Choice xmlns:v="urn:schemas-microsoft-com:vml" Requires="v">
                <p:oleObj spid="_x0000_s182282" name="Document" r:id="rId5" imgW="6083300" imgH="6946900" progId="Word.Document.12">
                  <p:link updateAutomatic="1"/>
                </p:oleObj>
              </mc:Choice>
              <mc:Fallback>
                <p:oleObj name="Document" r:id="rId5" imgW="6083300" imgH="6946900" progId="Word.Document.12">
                  <p:link updateAutomatic="1"/>
                  <p:pic>
                    <p:nvPicPr>
                      <p:cNvPr id="0" name="AutoShape 9"/>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1463" y="1314450"/>
                        <a:ext cx="6006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533400" y="6550223"/>
            <a:ext cx="4876800" cy="307777"/>
          </a:xfrm>
          <a:prstGeom prst="rect">
            <a:avLst/>
          </a:prstGeom>
          <a:noFill/>
        </p:spPr>
        <p:txBody>
          <a:bodyPr wrap="square" rtlCol="0">
            <a:spAutoFit/>
          </a:bodyPr>
          <a:lstStyle/>
          <a:p>
            <a:pPr algn="ctr"/>
            <a:r>
              <a:rPr lang="en-US" sz="1400" dirty="0" smtClean="0">
                <a:latin typeface="+mn-lt"/>
              </a:rPr>
              <a:t>Table 2.1 The IAS Instruction Set</a:t>
            </a:r>
            <a:endParaRPr lang="en-US" sz="1400"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90023395"/>
              </p:ext>
            </p:extLst>
          </p:nvPr>
        </p:nvGraphicFramePr>
        <p:xfrm>
          <a:off x="1582737" y="4102100"/>
          <a:ext cx="3492500" cy="4064000"/>
        </p:xfrm>
        <a:graphic>
          <a:graphicData uri="http://schemas.openxmlformats.org/presentationml/2006/ole">
            <mc:AlternateContent xmlns:mc="http://schemas.openxmlformats.org/markup-compatibility/2006">
              <mc:Choice xmlns:v="urn:schemas-microsoft-com:vml" Requires="v">
                <p:oleObj spid="_x0000_s182283" name="Document" r:id="rId6" imgW="6111888" imgH="7112210" progId="Word.Document.8">
                  <p:embed/>
                </p:oleObj>
              </mc:Choice>
              <mc:Fallback>
                <p:oleObj name="Document" r:id="rId6" imgW="6111888" imgH="7112210" progId="Word.Document.8">
                  <p:embed/>
                  <p:pic>
                    <p:nvPicPr>
                      <p:cNvPr id="0" name=""/>
                      <p:cNvPicPr/>
                      <p:nvPr/>
                    </p:nvPicPr>
                    <p:blipFill>
                      <a:blip r:embed="rId7"/>
                      <a:stretch>
                        <a:fillRect/>
                      </a:stretch>
                    </p:blipFill>
                    <p:spPr>
                      <a:xfrm>
                        <a:off x="1582737" y="4102100"/>
                        <a:ext cx="3492500" cy="4064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21725881"/>
              </p:ext>
            </p:extLst>
          </p:nvPr>
        </p:nvGraphicFramePr>
        <p:xfrm>
          <a:off x="184150" y="184150"/>
          <a:ext cx="8370888" cy="3214688"/>
        </p:xfrm>
        <a:graphic>
          <a:graphicData uri="http://schemas.openxmlformats.org/presentationml/2006/ole">
            <mc:AlternateContent xmlns:mc="http://schemas.openxmlformats.org/markup-compatibility/2006">
              <mc:Choice xmlns:v="urn:schemas-microsoft-com:vml" Requires="v">
                <p:oleObj spid="_x0000_s182284" name="Document" r:id="rId8" imgW="8370820" imgH="3214676" progId="Word.Document.8">
                  <p:embed/>
                </p:oleObj>
              </mc:Choice>
              <mc:Fallback>
                <p:oleObj name="Document" r:id="rId8" imgW="8370820" imgH="3214676" progId="Word.Document.8">
                  <p:embed/>
                  <p:pic>
                    <p:nvPicPr>
                      <p:cNvPr id="0" name=""/>
                      <p:cNvPicPr/>
                      <p:nvPr/>
                    </p:nvPicPr>
                    <p:blipFill>
                      <a:blip r:embed="rId9"/>
                      <a:stretch>
                        <a:fillRect/>
                      </a:stretch>
                    </p:blipFill>
                    <p:spPr>
                      <a:xfrm>
                        <a:off x="184150" y="184150"/>
                        <a:ext cx="8370888" cy="32146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95550568"/>
              </p:ext>
            </p:extLst>
          </p:nvPr>
        </p:nvGraphicFramePr>
        <p:xfrm>
          <a:off x="276225" y="276225"/>
          <a:ext cx="6105525" cy="2635250"/>
        </p:xfrm>
        <a:graphic>
          <a:graphicData uri="http://schemas.openxmlformats.org/presentationml/2006/ole">
            <mc:AlternateContent xmlns:mc="http://schemas.openxmlformats.org/markup-compatibility/2006">
              <mc:Choice xmlns:v="urn:schemas-microsoft-com:vml" Requires="v">
                <p:oleObj spid="_x0000_s182285" name="Document" r:id="rId10" imgW="6106116" imgH="2635272" progId="Word.Document.8">
                  <p:embed/>
                </p:oleObj>
              </mc:Choice>
              <mc:Fallback>
                <p:oleObj name="Document" r:id="rId10" imgW="6106116" imgH="2635272" progId="Word.Document.8">
                  <p:embed/>
                  <p:pic>
                    <p:nvPicPr>
                      <p:cNvPr id="0" name=""/>
                      <p:cNvPicPr/>
                      <p:nvPr/>
                    </p:nvPicPr>
                    <p:blipFill>
                      <a:blip r:embed="rId11"/>
                      <a:stretch>
                        <a:fillRect/>
                      </a:stretch>
                    </p:blipFill>
                    <p:spPr>
                      <a:xfrm>
                        <a:off x="276225" y="276225"/>
                        <a:ext cx="6105525" cy="26352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74173726"/>
              </p:ext>
            </p:extLst>
          </p:nvPr>
        </p:nvGraphicFramePr>
        <p:xfrm>
          <a:off x="368300" y="368300"/>
          <a:ext cx="6100763" cy="3543300"/>
        </p:xfrm>
        <a:graphic>
          <a:graphicData uri="http://schemas.openxmlformats.org/presentationml/2006/ole">
            <mc:AlternateContent xmlns:mc="http://schemas.openxmlformats.org/markup-compatibility/2006">
              <mc:Choice xmlns:v="urn:schemas-microsoft-com:vml" Requires="v">
                <p:oleObj spid="_x0000_s182286" name="Document" r:id="rId12" imgW="6099983" imgH="3543328" progId="Word.Document.8">
                  <p:embed/>
                </p:oleObj>
              </mc:Choice>
              <mc:Fallback>
                <p:oleObj name="Document" r:id="rId12" imgW="6099983" imgH="3543328" progId="Word.Document.8">
                  <p:embed/>
                  <p:pic>
                    <p:nvPicPr>
                      <p:cNvPr id="0" name=""/>
                      <p:cNvPicPr/>
                      <p:nvPr/>
                    </p:nvPicPr>
                    <p:blipFill>
                      <a:blip r:embed="rId13"/>
                      <a:stretch>
                        <a:fillRect/>
                      </a:stretch>
                    </p:blipFill>
                    <p:spPr>
                      <a:xfrm>
                        <a:off x="368300" y="368300"/>
                        <a:ext cx="6100763" cy="3543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96466630"/>
              </p:ext>
            </p:extLst>
          </p:nvPr>
        </p:nvGraphicFramePr>
        <p:xfrm>
          <a:off x="460375" y="460375"/>
          <a:ext cx="6100763" cy="3822700"/>
        </p:xfrm>
        <a:graphic>
          <a:graphicData uri="http://schemas.openxmlformats.org/presentationml/2006/ole">
            <mc:AlternateContent xmlns:mc="http://schemas.openxmlformats.org/markup-compatibility/2006">
              <mc:Choice xmlns:v="urn:schemas-microsoft-com:vml" Requires="v">
                <p:oleObj spid="_x0000_s182287" name="Document" r:id="rId14" imgW="6099983" imgH="3822619" progId="Word.Document.8">
                  <p:embed/>
                </p:oleObj>
              </mc:Choice>
              <mc:Fallback>
                <p:oleObj name="Document" r:id="rId14" imgW="6099983" imgH="3822619" progId="Word.Document.8">
                  <p:embed/>
                  <p:pic>
                    <p:nvPicPr>
                      <p:cNvPr id="0" name=""/>
                      <p:cNvPicPr/>
                      <p:nvPr/>
                    </p:nvPicPr>
                    <p:blipFill>
                      <a:blip r:embed="rId15"/>
                      <a:stretch>
                        <a:fillRect/>
                      </a:stretch>
                    </p:blipFill>
                    <p:spPr>
                      <a:xfrm>
                        <a:off x="460375" y="460375"/>
                        <a:ext cx="6100763" cy="3822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530667"/>
              </p:ext>
            </p:extLst>
          </p:nvPr>
        </p:nvGraphicFramePr>
        <p:xfrm>
          <a:off x="552450" y="552450"/>
          <a:ext cx="6111875" cy="2693988"/>
        </p:xfrm>
        <a:graphic>
          <a:graphicData uri="http://schemas.openxmlformats.org/presentationml/2006/ole">
            <mc:AlternateContent xmlns:mc="http://schemas.openxmlformats.org/markup-compatibility/2006">
              <mc:Choice xmlns:v="urn:schemas-microsoft-com:vml" Requires="v">
                <p:oleObj spid="_x0000_s182288" name="Document" r:id="rId16" imgW="6112609" imgH="2693217" progId="Word.Document.8">
                  <p:embed/>
                </p:oleObj>
              </mc:Choice>
              <mc:Fallback>
                <p:oleObj name="Document" r:id="rId16" imgW="6112609" imgH="2693217" progId="Word.Document.8">
                  <p:embed/>
                  <p:pic>
                    <p:nvPicPr>
                      <p:cNvPr id="0" name=""/>
                      <p:cNvPicPr/>
                      <p:nvPr/>
                    </p:nvPicPr>
                    <p:blipFill>
                      <a:blip r:embed="rId17"/>
                      <a:stretch>
                        <a:fillRect/>
                      </a:stretch>
                    </p:blipFill>
                    <p:spPr>
                      <a:xfrm>
                        <a:off x="552450" y="552450"/>
                        <a:ext cx="6111875" cy="26939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21682801"/>
              </p:ext>
            </p:extLst>
          </p:nvPr>
        </p:nvGraphicFramePr>
        <p:xfrm>
          <a:off x="644525" y="644525"/>
          <a:ext cx="8370888" cy="6227763"/>
        </p:xfrm>
        <a:graphic>
          <a:graphicData uri="http://schemas.openxmlformats.org/presentationml/2006/ole">
            <mc:AlternateContent xmlns:mc="http://schemas.openxmlformats.org/markup-compatibility/2006">
              <mc:Choice xmlns:v="urn:schemas-microsoft-com:vml" Requires="v">
                <p:oleObj spid="_x0000_s182289" name="Document" r:id="rId18" imgW="8371180" imgH="6228051" progId="Word.Document.8">
                  <p:embed/>
                </p:oleObj>
              </mc:Choice>
              <mc:Fallback>
                <p:oleObj name="Document" r:id="rId18" imgW="8371180" imgH="6228051" progId="Word.Document.8">
                  <p:embed/>
                  <p:pic>
                    <p:nvPicPr>
                      <p:cNvPr id="0" name=""/>
                      <p:cNvPicPr/>
                      <p:nvPr/>
                    </p:nvPicPr>
                    <p:blipFill>
                      <a:blip r:embed="rId19"/>
                      <a:stretch>
                        <a:fillRect/>
                      </a:stretch>
                    </p:blipFill>
                    <p:spPr>
                      <a:xfrm>
                        <a:off x="644525" y="644525"/>
                        <a:ext cx="8370888" cy="62277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03284466"/>
              </p:ext>
            </p:extLst>
          </p:nvPr>
        </p:nvGraphicFramePr>
        <p:xfrm>
          <a:off x="736600" y="736600"/>
          <a:ext cx="6072188" cy="2557463"/>
        </p:xfrm>
        <a:graphic>
          <a:graphicData uri="http://schemas.openxmlformats.org/presentationml/2006/ole">
            <mc:AlternateContent xmlns:mc="http://schemas.openxmlformats.org/markup-compatibility/2006">
              <mc:Choice xmlns:v="urn:schemas-microsoft-com:vml" Requires="v">
                <p:oleObj spid="_x0000_s182290" name="Document" r:id="rId20" imgW="6072205" imgH="2557171" progId="Word.Document.8">
                  <p:embed/>
                </p:oleObj>
              </mc:Choice>
              <mc:Fallback>
                <p:oleObj name="Document" r:id="rId20" imgW="6072205" imgH="2557171" progId="Word.Document.8">
                  <p:embed/>
                  <p:pic>
                    <p:nvPicPr>
                      <p:cNvPr id="0" name=""/>
                      <p:cNvPicPr/>
                      <p:nvPr/>
                    </p:nvPicPr>
                    <p:blipFill>
                      <a:blip r:embed="rId21"/>
                      <a:stretch>
                        <a:fillRect/>
                      </a:stretch>
                    </p:blipFill>
                    <p:spPr>
                      <a:xfrm>
                        <a:off x="736600" y="736600"/>
                        <a:ext cx="6072188" cy="25574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60180824"/>
              </p:ext>
            </p:extLst>
          </p:nvPr>
        </p:nvGraphicFramePr>
        <p:xfrm>
          <a:off x="828675" y="828675"/>
          <a:ext cx="6076950" cy="2720975"/>
        </p:xfrm>
        <a:graphic>
          <a:graphicData uri="http://schemas.openxmlformats.org/presentationml/2006/ole">
            <mc:AlternateContent xmlns:mc="http://schemas.openxmlformats.org/markup-compatibility/2006">
              <mc:Choice xmlns:v="urn:schemas-microsoft-com:vml" Requires="v">
                <p:oleObj spid="_x0000_s182291" name="Document" r:id="rId22" imgW="6076895" imgH="2720211" progId="Word.Document.8">
                  <p:embed/>
                </p:oleObj>
              </mc:Choice>
              <mc:Fallback>
                <p:oleObj name="Document" r:id="rId22" imgW="6076895" imgH="2720211" progId="Word.Document.8">
                  <p:embed/>
                  <p:pic>
                    <p:nvPicPr>
                      <p:cNvPr id="0" name=""/>
                      <p:cNvPicPr/>
                      <p:nvPr/>
                    </p:nvPicPr>
                    <p:blipFill>
                      <a:blip r:embed="rId23"/>
                      <a:stretch>
                        <a:fillRect/>
                      </a:stretch>
                    </p:blipFill>
                    <p:spPr>
                      <a:xfrm>
                        <a:off x="828675" y="828675"/>
                        <a:ext cx="6076950" cy="27209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06789547"/>
              </p:ext>
            </p:extLst>
          </p:nvPr>
        </p:nvGraphicFramePr>
        <p:xfrm>
          <a:off x="920750" y="920750"/>
          <a:ext cx="6100763" cy="1651000"/>
        </p:xfrm>
        <a:graphic>
          <a:graphicData uri="http://schemas.openxmlformats.org/presentationml/2006/ole">
            <mc:AlternateContent xmlns:mc="http://schemas.openxmlformats.org/markup-compatibility/2006">
              <mc:Choice xmlns:v="urn:schemas-microsoft-com:vml" Requires="v">
                <p:oleObj spid="_x0000_s182292" name="Document" r:id="rId24" imgW="6099983" imgH="1650914" progId="Word.Document.8">
                  <p:embed/>
                </p:oleObj>
              </mc:Choice>
              <mc:Fallback>
                <p:oleObj name="Document" r:id="rId24" imgW="6099983" imgH="1650914" progId="Word.Document.8">
                  <p:embed/>
                  <p:pic>
                    <p:nvPicPr>
                      <p:cNvPr id="0" name=""/>
                      <p:cNvPicPr/>
                      <p:nvPr/>
                    </p:nvPicPr>
                    <p:blipFill>
                      <a:blip r:embed="rId25"/>
                      <a:stretch>
                        <a:fillRect/>
                      </a:stretch>
                    </p:blipFill>
                    <p:spPr>
                      <a:xfrm>
                        <a:off x="920750" y="920750"/>
                        <a:ext cx="6100763" cy="16510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11470147"/>
              </p:ext>
            </p:extLst>
          </p:nvPr>
        </p:nvGraphicFramePr>
        <p:xfrm>
          <a:off x="1012825" y="1012825"/>
          <a:ext cx="6100763" cy="3886200"/>
        </p:xfrm>
        <a:graphic>
          <a:graphicData uri="http://schemas.openxmlformats.org/presentationml/2006/ole">
            <mc:AlternateContent xmlns:mc="http://schemas.openxmlformats.org/markup-compatibility/2006">
              <mc:Choice xmlns:v="urn:schemas-microsoft-com:vml" Requires="v">
                <p:oleObj spid="_x0000_s182293" name="Document" r:id="rId26" imgW="6099983" imgH="3885964" progId="Word.Document.8">
                  <p:embed/>
                </p:oleObj>
              </mc:Choice>
              <mc:Fallback>
                <p:oleObj name="Document" r:id="rId26" imgW="6099983" imgH="3885964" progId="Word.Document.8">
                  <p:embed/>
                  <p:pic>
                    <p:nvPicPr>
                      <p:cNvPr id="0" name=""/>
                      <p:cNvPicPr/>
                      <p:nvPr/>
                    </p:nvPicPr>
                    <p:blipFill>
                      <a:blip r:embed="rId27"/>
                      <a:stretch>
                        <a:fillRect/>
                      </a:stretch>
                    </p:blipFill>
                    <p:spPr>
                      <a:xfrm>
                        <a:off x="1012825" y="1012825"/>
                        <a:ext cx="6100763" cy="38862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97185431"/>
              </p:ext>
            </p:extLst>
          </p:nvPr>
        </p:nvGraphicFramePr>
        <p:xfrm>
          <a:off x="1104900" y="1104900"/>
          <a:ext cx="6100763" cy="4702175"/>
        </p:xfrm>
        <a:graphic>
          <a:graphicData uri="http://schemas.openxmlformats.org/presentationml/2006/ole">
            <mc:AlternateContent xmlns:mc="http://schemas.openxmlformats.org/markup-compatibility/2006">
              <mc:Choice xmlns:v="urn:schemas-microsoft-com:vml" Requires="v">
                <p:oleObj spid="_x0000_s182294" name="Document" r:id="rId28" imgW="6099983" imgH="4702963" progId="Word.Document.8">
                  <p:embed/>
                </p:oleObj>
              </mc:Choice>
              <mc:Fallback>
                <p:oleObj name="Document" r:id="rId28" imgW="6099983" imgH="4702963" progId="Word.Document.8">
                  <p:embed/>
                  <p:pic>
                    <p:nvPicPr>
                      <p:cNvPr id="0" name=""/>
                      <p:cNvPicPr/>
                      <p:nvPr/>
                    </p:nvPicPr>
                    <p:blipFill>
                      <a:blip r:embed="rId29"/>
                      <a:stretch>
                        <a:fillRect/>
                      </a:stretch>
                    </p:blipFill>
                    <p:spPr>
                      <a:xfrm>
                        <a:off x="1104900" y="1104900"/>
                        <a:ext cx="6100763" cy="47021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37495479"/>
              </p:ext>
            </p:extLst>
          </p:nvPr>
        </p:nvGraphicFramePr>
        <p:xfrm>
          <a:off x="1196975" y="1196975"/>
          <a:ext cx="8840788" cy="4157663"/>
        </p:xfrm>
        <a:graphic>
          <a:graphicData uri="http://schemas.openxmlformats.org/presentationml/2006/ole">
            <mc:AlternateContent xmlns:mc="http://schemas.openxmlformats.org/markup-compatibility/2006">
              <mc:Choice xmlns:v="urn:schemas-microsoft-com:vml" Requires="v">
                <p:oleObj spid="_x0000_s182295" name="Document" r:id="rId30" imgW="8840865" imgH="4157686" progId="Word.Document.8">
                  <p:embed/>
                </p:oleObj>
              </mc:Choice>
              <mc:Fallback>
                <p:oleObj name="Document" r:id="rId30" imgW="8840865" imgH="4157686" progId="Word.Document.8">
                  <p:embed/>
                  <p:pic>
                    <p:nvPicPr>
                      <p:cNvPr id="0" name=""/>
                      <p:cNvPicPr/>
                      <p:nvPr/>
                    </p:nvPicPr>
                    <p:blipFill>
                      <a:blip r:embed="rId31"/>
                      <a:stretch>
                        <a:fillRect/>
                      </a:stretch>
                    </p:blipFill>
                    <p:spPr>
                      <a:xfrm>
                        <a:off x="1196975" y="1196975"/>
                        <a:ext cx="8840788" cy="41576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181674241"/>
              </p:ext>
            </p:extLst>
          </p:nvPr>
        </p:nvGraphicFramePr>
        <p:xfrm>
          <a:off x="1289050" y="1289050"/>
          <a:ext cx="6111875" cy="2897188"/>
        </p:xfrm>
        <a:graphic>
          <a:graphicData uri="http://schemas.openxmlformats.org/presentationml/2006/ole">
            <mc:AlternateContent xmlns:mc="http://schemas.openxmlformats.org/markup-compatibility/2006">
              <mc:Choice xmlns:v="urn:schemas-microsoft-com:vml" Requires="v">
                <p:oleObj spid="_x0000_s182296" name="Document" r:id="rId32" imgW="6112609" imgH="2897287" progId="Word.Document.8">
                  <p:embed/>
                </p:oleObj>
              </mc:Choice>
              <mc:Fallback>
                <p:oleObj name="Document" r:id="rId32" imgW="6112609" imgH="2897287" progId="Word.Document.8">
                  <p:embed/>
                  <p:pic>
                    <p:nvPicPr>
                      <p:cNvPr id="0" name=""/>
                      <p:cNvPicPr/>
                      <p:nvPr/>
                    </p:nvPicPr>
                    <p:blipFill>
                      <a:blip r:embed="rId33"/>
                      <a:stretch>
                        <a:fillRect/>
                      </a:stretch>
                    </p:blipFill>
                    <p:spPr>
                      <a:xfrm>
                        <a:off x="1289050" y="1289050"/>
                        <a:ext cx="6111875" cy="289718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30561362"/>
              </p:ext>
            </p:extLst>
          </p:nvPr>
        </p:nvGraphicFramePr>
        <p:xfrm>
          <a:off x="1381125" y="1381125"/>
          <a:ext cx="6111875" cy="3079750"/>
        </p:xfrm>
        <a:graphic>
          <a:graphicData uri="http://schemas.openxmlformats.org/presentationml/2006/ole">
            <mc:AlternateContent xmlns:mc="http://schemas.openxmlformats.org/markup-compatibility/2006">
              <mc:Choice xmlns:v="urn:schemas-microsoft-com:vml" Requires="v">
                <p:oleObj spid="_x0000_s182297" name="Document" r:id="rId34" imgW="6112609" imgH="3079402" progId="Word.Document.8">
                  <p:embed/>
                </p:oleObj>
              </mc:Choice>
              <mc:Fallback>
                <p:oleObj name="Document" r:id="rId34" imgW="6112609" imgH="3079402" progId="Word.Document.8">
                  <p:embed/>
                  <p:pic>
                    <p:nvPicPr>
                      <p:cNvPr id="0" name=""/>
                      <p:cNvPicPr/>
                      <p:nvPr/>
                    </p:nvPicPr>
                    <p:blipFill>
                      <a:blip r:embed="rId35"/>
                      <a:stretch>
                        <a:fillRect/>
                      </a:stretch>
                    </p:blipFill>
                    <p:spPr>
                      <a:xfrm>
                        <a:off x="1381125" y="1381125"/>
                        <a:ext cx="6111875" cy="30797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070045783"/>
              </p:ext>
            </p:extLst>
          </p:nvPr>
        </p:nvGraphicFramePr>
        <p:xfrm>
          <a:off x="1473200" y="1473200"/>
          <a:ext cx="6100763" cy="3695700"/>
        </p:xfrm>
        <a:graphic>
          <a:graphicData uri="http://schemas.openxmlformats.org/presentationml/2006/ole">
            <mc:AlternateContent xmlns:mc="http://schemas.openxmlformats.org/markup-compatibility/2006">
              <mc:Choice xmlns:v="urn:schemas-microsoft-com:vml" Requires="v">
                <p:oleObj spid="_x0000_s182298" name="Document" r:id="rId36" imgW="6099983" imgH="3695571" progId="Word.Document.8">
                  <p:embed/>
                </p:oleObj>
              </mc:Choice>
              <mc:Fallback>
                <p:oleObj name="Document" r:id="rId36" imgW="6099983" imgH="3695571" progId="Word.Document.8">
                  <p:embed/>
                  <p:pic>
                    <p:nvPicPr>
                      <p:cNvPr id="0" name=""/>
                      <p:cNvPicPr/>
                      <p:nvPr/>
                    </p:nvPicPr>
                    <p:blipFill>
                      <a:blip r:embed="rId37"/>
                      <a:stretch>
                        <a:fillRect/>
                      </a:stretch>
                    </p:blipFill>
                    <p:spPr>
                      <a:xfrm>
                        <a:off x="1473200" y="1473200"/>
                        <a:ext cx="6100763" cy="36957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25702643"/>
              </p:ext>
            </p:extLst>
          </p:nvPr>
        </p:nvGraphicFramePr>
        <p:xfrm>
          <a:off x="1565275" y="1565275"/>
          <a:ext cx="6105525" cy="3643313"/>
        </p:xfrm>
        <a:graphic>
          <a:graphicData uri="http://schemas.openxmlformats.org/presentationml/2006/ole">
            <mc:AlternateContent xmlns:mc="http://schemas.openxmlformats.org/markup-compatibility/2006">
              <mc:Choice xmlns:v="urn:schemas-microsoft-com:vml" Requires="v">
                <p:oleObj spid="_x0000_s182299" name="Document" r:id="rId38" imgW="6106116" imgH="3642664" progId="Word.Document.8">
                  <p:embed/>
                </p:oleObj>
              </mc:Choice>
              <mc:Fallback>
                <p:oleObj name="Document" r:id="rId38" imgW="6106116" imgH="3642664" progId="Word.Document.8">
                  <p:embed/>
                  <p:pic>
                    <p:nvPicPr>
                      <p:cNvPr id="0" name=""/>
                      <p:cNvPicPr/>
                      <p:nvPr/>
                    </p:nvPicPr>
                    <p:blipFill>
                      <a:blip r:embed="rId39"/>
                      <a:stretch>
                        <a:fillRect/>
                      </a:stretch>
                    </p:blipFill>
                    <p:spPr>
                      <a:xfrm>
                        <a:off x="1565275" y="1565275"/>
                        <a:ext cx="6105525" cy="36433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586718052"/>
              </p:ext>
            </p:extLst>
          </p:nvPr>
        </p:nvGraphicFramePr>
        <p:xfrm>
          <a:off x="1657350" y="1657350"/>
          <a:ext cx="8377238" cy="4289425"/>
        </p:xfrm>
        <a:graphic>
          <a:graphicData uri="http://schemas.openxmlformats.org/presentationml/2006/ole">
            <mc:AlternateContent xmlns:mc="http://schemas.openxmlformats.org/markup-compatibility/2006">
              <mc:Choice xmlns:v="urn:schemas-microsoft-com:vml" Requires="v">
                <p:oleObj spid="_x0000_s182300" name="Document" r:id="rId40" imgW="8377299" imgH="4289721" progId="Word.Document.8">
                  <p:embed/>
                </p:oleObj>
              </mc:Choice>
              <mc:Fallback>
                <p:oleObj name="Document" r:id="rId40" imgW="8377299" imgH="4289721" progId="Word.Document.8">
                  <p:embed/>
                  <p:pic>
                    <p:nvPicPr>
                      <p:cNvPr id="0" name=""/>
                      <p:cNvPicPr/>
                      <p:nvPr/>
                    </p:nvPicPr>
                    <p:blipFill>
                      <a:blip r:embed="rId41"/>
                      <a:stretch>
                        <a:fillRect/>
                      </a:stretch>
                    </p:blipFill>
                    <p:spPr>
                      <a:xfrm>
                        <a:off x="1657350" y="1657350"/>
                        <a:ext cx="8377238" cy="42894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483638805"/>
              </p:ext>
            </p:extLst>
          </p:nvPr>
        </p:nvGraphicFramePr>
        <p:xfrm>
          <a:off x="1749425" y="1749425"/>
          <a:ext cx="6111875" cy="3009900"/>
        </p:xfrm>
        <a:graphic>
          <a:graphicData uri="http://schemas.openxmlformats.org/presentationml/2006/ole">
            <mc:AlternateContent xmlns:mc="http://schemas.openxmlformats.org/markup-compatibility/2006">
              <mc:Choice xmlns:v="urn:schemas-microsoft-com:vml" Requires="v">
                <p:oleObj spid="_x0000_s182301" name="Document" r:id="rId42" imgW="6112609" imgH="3009579" progId="Word.Document.8">
                  <p:embed/>
                </p:oleObj>
              </mc:Choice>
              <mc:Fallback>
                <p:oleObj name="Document" r:id="rId42" imgW="6112609" imgH="3009579" progId="Word.Document.8">
                  <p:embed/>
                  <p:pic>
                    <p:nvPicPr>
                      <p:cNvPr id="0" name=""/>
                      <p:cNvPicPr/>
                      <p:nvPr/>
                    </p:nvPicPr>
                    <p:blipFill>
                      <a:blip r:embed="rId43"/>
                      <a:stretch>
                        <a:fillRect/>
                      </a:stretch>
                    </p:blipFill>
                    <p:spPr>
                      <a:xfrm>
                        <a:off x="1749425" y="1749425"/>
                        <a:ext cx="6111875" cy="30099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975483441"/>
              </p:ext>
            </p:extLst>
          </p:nvPr>
        </p:nvGraphicFramePr>
        <p:xfrm>
          <a:off x="1841500" y="1841500"/>
          <a:ext cx="6100763" cy="3179763"/>
        </p:xfrm>
        <a:graphic>
          <a:graphicData uri="http://schemas.openxmlformats.org/presentationml/2006/ole">
            <mc:AlternateContent xmlns:mc="http://schemas.openxmlformats.org/markup-compatibility/2006">
              <mc:Choice xmlns:v="urn:schemas-microsoft-com:vml" Requires="v">
                <p:oleObj spid="_x0000_s182302" name="Document" r:id="rId44" imgW="6099983" imgH="3179458" progId="Word.Document.8">
                  <p:embed/>
                </p:oleObj>
              </mc:Choice>
              <mc:Fallback>
                <p:oleObj name="Document" r:id="rId44" imgW="6099983" imgH="3179458" progId="Word.Document.8">
                  <p:embed/>
                  <p:pic>
                    <p:nvPicPr>
                      <p:cNvPr id="0" name=""/>
                      <p:cNvPicPr/>
                      <p:nvPr/>
                    </p:nvPicPr>
                    <p:blipFill>
                      <a:blip r:embed="rId45"/>
                      <a:stretch>
                        <a:fillRect/>
                      </a:stretch>
                    </p:blipFill>
                    <p:spPr>
                      <a:xfrm>
                        <a:off x="1841500" y="1841500"/>
                        <a:ext cx="6100763" cy="317976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32677265"/>
              </p:ext>
            </p:extLst>
          </p:nvPr>
        </p:nvGraphicFramePr>
        <p:xfrm>
          <a:off x="1933575" y="1933575"/>
          <a:ext cx="8383588" cy="4929188"/>
        </p:xfrm>
        <a:graphic>
          <a:graphicData uri="http://schemas.openxmlformats.org/presentationml/2006/ole">
            <mc:AlternateContent xmlns:mc="http://schemas.openxmlformats.org/markup-compatibility/2006">
              <mc:Choice xmlns:v="urn:schemas-microsoft-com:vml" Requires="v">
                <p:oleObj spid="_x0000_s182303" name="Document" r:id="rId46" imgW="8383777" imgH="4928616" progId="Word.Document.8">
                  <p:embed/>
                </p:oleObj>
              </mc:Choice>
              <mc:Fallback>
                <p:oleObj name="Document" r:id="rId46" imgW="8383777" imgH="4928616" progId="Word.Document.8">
                  <p:embed/>
                  <p:pic>
                    <p:nvPicPr>
                      <p:cNvPr id="0" name=""/>
                      <p:cNvPicPr/>
                      <p:nvPr/>
                    </p:nvPicPr>
                    <p:blipFill>
                      <a:blip r:embed="rId47"/>
                      <a:stretch>
                        <a:fillRect/>
                      </a:stretch>
                    </p:blipFill>
                    <p:spPr>
                      <a:xfrm>
                        <a:off x="1933575" y="1933575"/>
                        <a:ext cx="8383588" cy="49291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999617895"/>
              </p:ext>
            </p:extLst>
          </p:nvPr>
        </p:nvGraphicFramePr>
        <p:xfrm>
          <a:off x="2025650" y="2025650"/>
          <a:ext cx="6100763" cy="1538288"/>
        </p:xfrm>
        <a:graphic>
          <a:graphicData uri="http://schemas.openxmlformats.org/presentationml/2006/ole">
            <mc:AlternateContent xmlns:mc="http://schemas.openxmlformats.org/markup-compatibility/2006">
              <mc:Choice xmlns:v="urn:schemas-microsoft-com:vml" Requires="v">
                <p:oleObj spid="_x0000_s182304" name="Document" r:id="rId48" imgW="6099983" imgH="1537902" progId="Word.Document.8">
                  <p:embed/>
                </p:oleObj>
              </mc:Choice>
              <mc:Fallback>
                <p:oleObj name="Document" r:id="rId48" imgW="6099983" imgH="1537902" progId="Word.Document.8">
                  <p:embed/>
                  <p:pic>
                    <p:nvPicPr>
                      <p:cNvPr id="0" name=""/>
                      <p:cNvPicPr/>
                      <p:nvPr/>
                    </p:nvPicPr>
                    <p:blipFill>
                      <a:blip r:embed="rId49"/>
                      <a:stretch>
                        <a:fillRect/>
                      </a:stretch>
                    </p:blipFill>
                    <p:spPr>
                      <a:xfrm>
                        <a:off x="2025650" y="2025650"/>
                        <a:ext cx="6100763" cy="15382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63380702"/>
              </p:ext>
            </p:extLst>
          </p:nvPr>
        </p:nvGraphicFramePr>
        <p:xfrm>
          <a:off x="2117725" y="2117725"/>
          <a:ext cx="6111875" cy="4641850"/>
        </p:xfrm>
        <a:graphic>
          <a:graphicData uri="http://schemas.openxmlformats.org/presentationml/2006/ole">
            <mc:AlternateContent xmlns:mc="http://schemas.openxmlformats.org/markup-compatibility/2006">
              <mc:Choice xmlns:v="urn:schemas-microsoft-com:vml" Requires="v">
                <p:oleObj spid="_x0000_s182305" name="Document" r:id="rId50" imgW="6112609" imgH="4642138" progId="Word.Document.8">
                  <p:embed/>
                </p:oleObj>
              </mc:Choice>
              <mc:Fallback>
                <p:oleObj name="Document" r:id="rId50" imgW="6112609" imgH="4642138" progId="Word.Document.8">
                  <p:embed/>
                  <p:pic>
                    <p:nvPicPr>
                      <p:cNvPr id="0" name=""/>
                      <p:cNvPicPr/>
                      <p:nvPr/>
                    </p:nvPicPr>
                    <p:blipFill>
                      <a:blip r:embed="rId51"/>
                      <a:stretch>
                        <a:fillRect/>
                      </a:stretch>
                    </p:blipFill>
                    <p:spPr>
                      <a:xfrm>
                        <a:off x="2117725" y="2117725"/>
                        <a:ext cx="6111875" cy="464185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532373977"/>
              </p:ext>
            </p:extLst>
          </p:nvPr>
        </p:nvGraphicFramePr>
        <p:xfrm>
          <a:off x="2209800" y="2209800"/>
          <a:ext cx="6111875" cy="4719638"/>
        </p:xfrm>
        <a:graphic>
          <a:graphicData uri="http://schemas.openxmlformats.org/presentationml/2006/ole">
            <mc:AlternateContent xmlns:mc="http://schemas.openxmlformats.org/markup-compatibility/2006">
              <mc:Choice xmlns:v="urn:schemas-microsoft-com:vml" Requires="v">
                <p:oleObj spid="_x0000_s182306" name="Document" r:id="rId52" imgW="6112609" imgH="4719159" progId="Word.Document.8">
                  <p:embed/>
                </p:oleObj>
              </mc:Choice>
              <mc:Fallback>
                <p:oleObj name="Document" r:id="rId52" imgW="6112609" imgH="4719159" progId="Word.Document.8">
                  <p:embed/>
                  <p:pic>
                    <p:nvPicPr>
                      <p:cNvPr id="0" name=""/>
                      <p:cNvPicPr/>
                      <p:nvPr/>
                    </p:nvPicPr>
                    <p:blipFill>
                      <a:blip r:embed="rId53"/>
                      <a:stretch>
                        <a:fillRect/>
                      </a:stretch>
                    </p:blipFill>
                    <p:spPr>
                      <a:xfrm>
                        <a:off x="2209800" y="2209800"/>
                        <a:ext cx="6111875" cy="47196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Commercial Computers</a:t>
            </a:r>
          </a:p>
        </p:txBody>
      </p:sp>
      <p:sp>
        <p:nvSpPr>
          <p:cNvPr id="44035" name="Rectangle 1027"/>
          <p:cNvSpPr>
            <a:spLocks noGrp="1" noChangeArrowheads="1"/>
          </p:cNvSpPr>
          <p:nvPr>
            <p:ph idx="1"/>
          </p:nvPr>
        </p:nvSpPr>
        <p:spPr/>
        <p:txBody>
          <a:bodyPr>
            <a:normAutofit fontScale="92500" lnSpcReduction="20000"/>
          </a:bodyPr>
          <a:lstStyle/>
          <a:p>
            <a:r>
              <a:rPr lang="en-US" dirty="0" smtClean="0"/>
              <a:t>1947 – Eckert and Mauchly formed the Eckert-Mauchly Computer Corporation to manufacture computers commercially</a:t>
            </a:r>
          </a:p>
          <a:p>
            <a:r>
              <a:rPr lang="en-US" dirty="0" smtClean="0"/>
              <a:t>UNIVAC I (Universal Automatic Computer)</a:t>
            </a:r>
          </a:p>
          <a:p>
            <a:pPr lvl="1"/>
            <a:r>
              <a:rPr lang="en-US" dirty="0" smtClean="0"/>
              <a:t>First successful commercial computer</a:t>
            </a:r>
          </a:p>
          <a:p>
            <a:pPr lvl="1"/>
            <a:r>
              <a:rPr lang="en-US" dirty="0" smtClean="0"/>
              <a:t>Was intended for both scientific and commercial applications</a:t>
            </a:r>
          </a:p>
          <a:p>
            <a:pPr lvl="1"/>
            <a:r>
              <a:rPr lang="en-US" dirty="0" smtClean="0"/>
              <a:t>Commissioned by the US </a:t>
            </a:r>
            <a:r>
              <a:rPr lang="en-US" dirty="0"/>
              <a:t>Bureau of Census</a:t>
            </a:r>
            <a:r>
              <a:rPr lang="en-US" dirty="0" smtClean="0"/>
              <a:t> for 1950 </a:t>
            </a:r>
            <a:r>
              <a:rPr lang="en-US" dirty="0"/>
              <a:t>calculations</a:t>
            </a:r>
            <a:endParaRPr lang="en-US" dirty="0" smtClean="0"/>
          </a:p>
          <a:p>
            <a:r>
              <a:rPr lang="en-US" dirty="0" smtClean="0"/>
              <a:t>The Eckert-Mauchly Computer Corporation became part of the UNIVAC division of the Sperry</a:t>
            </a:r>
            <a:r>
              <a:rPr lang="en-US" dirty="0"/>
              <a:t>-Rand Corporation</a:t>
            </a:r>
            <a:endParaRPr lang="en-US" dirty="0" smtClean="0"/>
          </a:p>
          <a:p>
            <a:r>
              <a:rPr lang="en-US" dirty="0" smtClean="0"/>
              <a:t>UNIVAC II – delivered in the late 1950’s</a:t>
            </a:r>
          </a:p>
          <a:p>
            <a:pPr lvl="1"/>
            <a:r>
              <a:rPr lang="en-US" dirty="0" smtClean="0"/>
              <a:t>Had greater memory capacity and higher performance</a:t>
            </a:r>
          </a:p>
          <a:p>
            <a:pPr marL="228600" lvl="1">
              <a:spcBef>
                <a:spcPts val="2000"/>
              </a:spcBef>
              <a:buClr>
                <a:schemeClr val="accent1"/>
              </a:buClr>
            </a:pPr>
            <a:r>
              <a:rPr lang="en-US" sz="2054" dirty="0" smtClean="0"/>
              <a:t>Backward compatible</a:t>
            </a:r>
          </a:p>
        </p:txBody>
      </p:sp>
      <p:sp>
        <p:nvSpPr>
          <p:cNvPr id="4" name="Text Placeholder 3"/>
          <p:cNvSpPr>
            <a:spLocks noGrp="1"/>
          </p:cNvSpPr>
          <p:nvPr>
            <p:ph type="body" sz="half" idx="4294967295"/>
          </p:nvPr>
        </p:nvSpPr>
        <p:spPr>
          <a:xfrm>
            <a:off x="1066800" y="1130300"/>
            <a:ext cx="6283325" cy="774700"/>
          </a:xfrm>
        </p:spPr>
        <p:txBody>
          <a:bodyPr/>
          <a:lstStyle/>
          <a:p>
            <a:pPr>
              <a:buNone/>
            </a:pPr>
            <a:r>
              <a:rPr lang="en-US" sz="3000" dirty="0" smtClean="0"/>
              <a:t>	UNIVAC</a:t>
            </a:r>
            <a:endParaRPr lang="en-US" sz="3000" dirty="0"/>
          </a:p>
        </p:txBody>
      </p:sp>
      <p:pic>
        <p:nvPicPr>
          <p:cNvPr id="6" name="Picture 5"/>
          <p:cNvPicPr>
            <a:picLocks noChangeAspect="1"/>
          </p:cNvPicPr>
          <p:nvPr/>
        </p:nvPicPr>
        <p:blipFill>
          <a:blip r:embed="rId3"/>
          <a:stretch>
            <a:fillRect/>
          </a:stretch>
        </p:blipFill>
        <p:spPr>
          <a:xfrm>
            <a:off x="7560425" y="228600"/>
            <a:ext cx="1583575" cy="2057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638800" y="2590800"/>
            <a:ext cx="2286000" cy="1162050"/>
          </a:xfrm>
        </p:spPr>
        <p:txBody>
          <a:bodyPr>
            <a:normAutofit/>
          </a:bodyPr>
          <a:lstStyle/>
          <a:p>
            <a:pPr algn="ctr"/>
            <a:r>
              <a:rPr lang="en-US" sz="6000" dirty="0">
                <a:solidFill>
                  <a:schemeClr val="accent2"/>
                </a:solidFill>
              </a:rPr>
              <a:t>IBM</a:t>
            </a:r>
          </a:p>
        </p:txBody>
      </p:sp>
      <p:sp>
        <p:nvSpPr>
          <p:cNvPr id="45059" name="Rectangle 3"/>
          <p:cNvSpPr>
            <a:spLocks noGrp="1" noChangeArrowheads="1"/>
          </p:cNvSpPr>
          <p:nvPr>
            <p:ph type="body" sz="half" idx="2"/>
          </p:nvPr>
        </p:nvSpPr>
        <p:spPr>
          <a:xfrm>
            <a:off x="381094" y="1219200"/>
            <a:ext cx="4015304" cy="5257800"/>
          </a:xfrm>
        </p:spPr>
        <p:txBody>
          <a:bodyPr>
            <a:normAutofit/>
          </a:bodyPr>
          <a:lstStyle/>
          <a:p>
            <a:pPr marL="228600" indent="-228600">
              <a:lnSpc>
                <a:spcPct val="90000"/>
              </a:lnSpc>
              <a:buClr>
                <a:schemeClr val="bg1"/>
              </a:buClr>
              <a:buFont typeface="Wingdings" pitchFamily="2" charset="2"/>
              <a:buChar char="n"/>
            </a:pPr>
            <a:r>
              <a:rPr lang="en-US" sz="1900" dirty="0" smtClean="0"/>
              <a:t>Was the major manufacturer of punched-card processing equipment</a:t>
            </a:r>
          </a:p>
          <a:p>
            <a:pPr marL="228600" indent="-228600">
              <a:lnSpc>
                <a:spcPct val="90000"/>
              </a:lnSpc>
              <a:buClr>
                <a:schemeClr val="bg1"/>
              </a:buClr>
              <a:buFont typeface="Wingdings" pitchFamily="2" charset="2"/>
              <a:buChar char="n"/>
            </a:pPr>
            <a:r>
              <a:rPr lang="en-US" sz="1900" dirty="0" smtClean="0"/>
              <a:t>Delivered its first electronic stored-program computer (701) in 1953</a:t>
            </a:r>
          </a:p>
          <a:p>
            <a:pPr marL="685800" lvl="1" indent="-228600">
              <a:lnSpc>
                <a:spcPct val="90000"/>
              </a:lnSpc>
              <a:buClr>
                <a:schemeClr val="bg1"/>
              </a:buClr>
              <a:buFont typeface="Wingdings" pitchFamily="2" charset="2"/>
              <a:buChar char="n"/>
            </a:pPr>
            <a:r>
              <a:rPr lang="en-US" sz="1700" dirty="0" smtClean="0">
                <a:solidFill>
                  <a:srgbClr val="FFFFFF"/>
                </a:solidFill>
              </a:rPr>
              <a:t>Intended primarily for scientific applications</a:t>
            </a:r>
          </a:p>
          <a:p>
            <a:pPr marL="228600" lvl="1" indent="-228600">
              <a:lnSpc>
                <a:spcPct val="90000"/>
              </a:lnSpc>
              <a:spcBef>
                <a:spcPts val="2000"/>
              </a:spcBef>
              <a:buClr>
                <a:schemeClr val="bg1"/>
              </a:buClr>
              <a:buFont typeface="Wingdings" pitchFamily="2" charset="2"/>
              <a:buChar char="n"/>
            </a:pPr>
            <a:r>
              <a:rPr lang="en-US" sz="1900" dirty="0" smtClean="0">
                <a:solidFill>
                  <a:schemeClr val="bg1"/>
                </a:solidFill>
              </a:rPr>
              <a:t>Introduced 702 product in 1955</a:t>
            </a:r>
          </a:p>
          <a:p>
            <a:pPr marL="685800" lvl="1" indent="-228600">
              <a:buClr>
                <a:schemeClr val="bg1"/>
              </a:buClr>
              <a:buFont typeface="Wingdings" pitchFamily="2" charset="2"/>
              <a:buChar char="n"/>
            </a:pPr>
            <a:r>
              <a:rPr lang="en-US" sz="1700" dirty="0" smtClean="0">
                <a:solidFill>
                  <a:srgbClr val="FFFFFF"/>
                </a:solidFill>
              </a:rPr>
              <a:t>Hardware features made it suitable to business applications</a:t>
            </a:r>
          </a:p>
          <a:p>
            <a:pPr marL="228600" lvl="1" indent="-228600">
              <a:lnSpc>
                <a:spcPct val="90000"/>
              </a:lnSpc>
              <a:spcBef>
                <a:spcPts val="2000"/>
              </a:spcBef>
              <a:buClr>
                <a:schemeClr val="bg1"/>
              </a:buClr>
              <a:buFont typeface="Wingdings" pitchFamily="2" charset="2"/>
              <a:buChar char="n"/>
            </a:pPr>
            <a:r>
              <a:rPr lang="en-US" sz="1946" dirty="0" smtClean="0">
                <a:solidFill>
                  <a:schemeClr val="bg1"/>
                </a:solidFill>
              </a:rPr>
              <a:t>Series of 700/7000 computers established IBM as the overwhelmingly dominant computer manufacturer</a:t>
            </a:r>
          </a:p>
          <a:p>
            <a:pPr marL="685800" lvl="1" indent="-228600">
              <a:lnSpc>
                <a:spcPct val="90000"/>
              </a:lnSpc>
              <a:buClr>
                <a:schemeClr val="bg1"/>
              </a:buClr>
              <a:buFont typeface="Wingdings" pitchFamily="2" charset="2"/>
              <a:buChar char="n"/>
            </a:pPr>
            <a:endParaRPr lang="en-US" sz="1700" dirty="0">
              <a:solidFill>
                <a:srgbClr val="FFFFFF"/>
              </a:solidFill>
            </a:endParaRPr>
          </a:p>
        </p:txBody>
      </p:sp>
      <p:pic>
        <p:nvPicPr>
          <p:cNvPr id="26" name="Picture Placeholder 25"/>
          <p:cNvPicPr>
            <a:picLocks noGrp="1" noChangeAspect="1"/>
          </p:cNvPicPr>
          <p:nvPr>
            <p:ph type="pic" sz="quarter" idx="15"/>
          </p:nvPr>
        </p:nvPicPr>
        <p:blipFill>
          <a:blip r:embed="rId3"/>
          <a:srcRect t="-22599" b="5000"/>
          <a:stretch>
            <a:fillRect/>
          </a:stretch>
        </p:blipFill>
        <p:spPr>
          <a:xfrm>
            <a:off x="7010400" y="0"/>
            <a:ext cx="1676400" cy="2200275"/>
          </a:xfrm>
          <a:effectLst>
            <a:softEdge rad="76200"/>
          </a:effectLst>
          <a:scene3d>
            <a:camera prst="orthographicFront">
              <a:rot lat="0" lon="11099999" rev="0"/>
            </a:camera>
            <a:lightRig rig="threePt" dir="t"/>
          </a:scene3d>
        </p:spPr>
      </p:pic>
      <p:pic>
        <p:nvPicPr>
          <p:cNvPr id="30" name="Picture 2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724400" y="4800600"/>
            <a:ext cx="1861899" cy="1773237"/>
          </a:xfrm>
          <a:prstGeom prst="rect">
            <a:avLst/>
          </a:prstGeom>
        </p:spPr>
      </p:pic>
    </p:spTree>
  </p:cSld>
  <p:clrMapOvr>
    <a:masterClrMapping/>
  </p:clrMapOvr>
  <p:transition spd="med">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History of Computers</a:t>
            </a:r>
            <a:endParaRPr lang="en-GB" dirty="0">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533400" y="2057400"/>
            <a:ext cx="7556313" cy="4419600"/>
          </a:xfrm>
        </p:spPr>
        <p:txBody>
          <a:bodyPr>
            <a:normAutofit/>
          </a:bodyPr>
          <a:lstStyle/>
          <a:p>
            <a:pPr marL="228600" lvl="1">
              <a:spcBef>
                <a:spcPts val="2000"/>
              </a:spcBef>
              <a:buClr>
                <a:schemeClr val="accent1"/>
              </a:buClr>
            </a:pPr>
            <a:r>
              <a:rPr lang="en-GB" sz="2000" dirty="0" smtClean="0"/>
              <a:t>Smaller</a:t>
            </a:r>
          </a:p>
          <a:p>
            <a:pPr marL="228600" lvl="1">
              <a:spcBef>
                <a:spcPts val="2000"/>
              </a:spcBef>
              <a:buClr>
                <a:schemeClr val="accent1"/>
              </a:buClr>
            </a:pPr>
            <a:r>
              <a:rPr lang="en-GB" sz="2000" dirty="0" smtClean="0"/>
              <a:t>Cheaper</a:t>
            </a:r>
          </a:p>
          <a:p>
            <a:pPr marL="228600" lvl="1">
              <a:spcBef>
                <a:spcPts val="2000"/>
              </a:spcBef>
              <a:buClr>
                <a:schemeClr val="accent1"/>
              </a:buClr>
            </a:pPr>
            <a:r>
              <a:rPr lang="en-GB" sz="2000" dirty="0" smtClean="0"/>
              <a:t>Dissipates less heat than a vacuum tube</a:t>
            </a:r>
          </a:p>
          <a:p>
            <a:pPr marL="228600" lvl="1">
              <a:spcBef>
                <a:spcPts val="2000"/>
              </a:spcBef>
              <a:buClr>
                <a:schemeClr val="accent1"/>
              </a:buClr>
            </a:pPr>
            <a:r>
              <a:rPr lang="en-GB" sz="2000" dirty="0" smtClean="0"/>
              <a:t>Is a </a:t>
            </a:r>
            <a:r>
              <a:rPr lang="en-GB" sz="2000" i="1" dirty="0" smtClean="0"/>
              <a:t>solid state device </a:t>
            </a:r>
            <a:r>
              <a:rPr lang="en-GB" sz="2000" dirty="0" smtClean="0"/>
              <a:t>made from silicon</a:t>
            </a:r>
          </a:p>
          <a:p>
            <a:pPr marL="228600" lvl="1">
              <a:spcBef>
                <a:spcPts val="2000"/>
              </a:spcBef>
              <a:buClr>
                <a:schemeClr val="accent1"/>
              </a:buClr>
            </a:pPr>
            <a:r>
              <a:rPr lang="en-GB" sz="2000" dirty="0" smtClean="0"/>
              <a:t>Was invented at Bell Labs in 1947</a:t>
            </a:r>
          </a:p>
          <a:p>
            <a:pPr marL="228600" lvl="1">
              <a:spcBef>
                <a:spcPts val="2000"/>
              </a:spcBef>
              <a:buClr>
                <a:schemeClr val="accent1"/>
              </a:buClr>
            </a:pPr>
            <a:r>
              <a:rPr lang="en-GB" sz="2000" dirty="0" smtClean="0"/>
              <a:t>It was not until the late 1950’s that fully transistorized computers were commercially available</a:t>
            </a:r>
          </a:p>
          <a:p>
            <a:pPr marL="228600" lvl="1">
              <a:spcBef>
                <a:spcPts val="2000"/>
              </a:spcBef>
              <a:buClr>
                <a:schemeClr val="accent1"/>
              </a:buClr>
            </a:pPr>
            <a:endParaRPr lang="en-GB" sz="2000" dirty="0" smtClean="0"/>
          </a:p>
        </p:txBody>
      </p:sp>
      <p:sp>
        <p:nvSpPr>
          <p:cNvPr id="6" name="Text Placeholder 5"/>
          <p:cNvSpPr>
            <a:spLocks noGrp="1"/>
          </p:cNvSpPr>
          <p:nvPr>
            <p:ph type="body" sz="half" idx="4294967295"/>
          </p:nvPr>
        </p:nvSpPr>
        <p:spPr>
          <a:xfrm>
            <a:off x="990600" y="1066800"/>
            <a:ext cx="7143750" cy="774700"/>
          </a:xfrm>
        </p:spPr>
        <p:txBody>
          <a:bodyPr/>
          <a:lstStyle/>
          <a:p>
            <a:pPr>
              <a:spcBef>
                <a:spcPct val="0"/>
              </a:spcBef>
              <a:buNone/>
            </a:pPr>
            <a:r>
              <a:rPr lang="en-US" sz="3600" dirty="0" smtClean="0">
                <a:solidFill>
                  <a:schemeClr val="accent1"/>
                </a:solidFill>
                <a:effectLst>
                  <a:outerShdw blurRad="38100" dist="38100" dir="2700000" algn="tl">
                    <a:srgbClr val="000000">
                      <a:alpha val="43137"/>
                    </a:srgbClr>
                  </a:outerShdw>
                </a:effectLst>
              </a:rPr>
              <a:t>Second Generation:  Transistors</a:t>
            </a:r>
          </a:p>
        </p:txBody>
      </p:sp>
      <p:pic>
        <p:nvPicPr>
          <p:cNvPr id="5" name="Picture 4"/>
          <p:cNvPicPr>
            <a:picLocks noChangeAspect="1"/>
          </p:cNvPicPr>
          <p:nvPr/>
        </p:nvPicPr>
        <p:blipFill>
          <a:blip r:embed="rId3"/>
          <a:stretch>
            <a:fillRect/>
          </a:stretch>
        </p:blipFill>
        <p:spPr>
          <a:xfrm>
            <a:off x="5791200" y="2133600"/>
            <a:ext cx="3055671" cy="2276475"/>
          </a:xfrm>
          <a:prstGeom prst="rect">
            <a:avLst/>
          </a:prstGeom>
          <a:effectLst>
            <a:softEdge rad="2286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solidFill>
                  <a:schemeClr val="bg2"/>
                </a:solidFill>
              </a:rPr>
              <a:t>Computer Generations</a:t>
            </a:r>
            <a:endParaRPr lang="en-US" dirty="0">
              <a:solidFill>
                <a:schemeClr val="bg2"/>
              </a:solidFill>
            </a:endParaRPr>
          </a:p>
        </p:txBody>
      </p:sp>
      <p:sp>
        <p:nvSpPr>
          <p:cNvPr id="18" name="Text Placeholder 17"/>
          <p:cNvSpPr>
            <a:spLocks noGrp="1"/>
          </p:cNvSpPr>
          <p:nvPr>
            <p:ph type="body" idx="1"/>
          </p:nvPr>
        </p:nvSpPr>
        <p:spPr>
          <a:xfrm>
            <a:off x="990600" y="990600"/>
            <a:ext cx="7543800" cy="1195387"/>
          </a:xfrm>
        </p:spPr>
        <p:txBody>
          <a:bodyPr>
            <a:noAutofit/>
          </a:bodyPr>
          <a:lstStyle/>
          <a:p>
            <a:pPr algn="ctr"/>
            <a:r>
              <a:rPr lang="en-US" sz="3200" b="1" dirty="0" smtClean="0">
                <a:effectLst>
                  <a:outerShdw blurRad="38100" dist="38100" dir="2700000" algn="tl">
                    <a:srgbClr val="000000">
                      <a:alpha val="43137"/>
                    </a:srgbClr>
                  </a:outerShdw>
                </a:effectLst>
                <a:latin typeface="+mj-lt"/>
              </a:rPr>
              <a:t>Table 2.2  </a:t>
            </a:r>
          </a:p>
          <a:p>
            <a:pPr algn="ctr"/>
            <a:r>
              <a:rPr lang="en-US" sz="3200" b="1" dirty="0" smtClean="0">
                <a:effectLst>
                  <a:outerShdw blurRad="38100" dist="38100" dir="2700000" algn="tl">
                    <a:srgbClr val="000000">
                      <a:alpha val="43137"/>
                    </a:srgbClr>
                  </a:outerShdw>
                </a:effectLst>
                <a:latin typeface="+mj-lt"/>
              </a:rPr>
              <a:t>Computer Generations</a:t>
            </a:r>
            <a:r>
              <a:rPr lang="en-US" sz="3200" dirty="0" smtClean="0">
                <a:effectLst>
                  <a:outerShdw blurRad="38100" dist="38100" dir="2700000" algn="tl">
                    <a:srgbClr val="000000">
                      <a:alpha val="43137"/>
                    </a:srgbClr>
                  </a:outerShdw>
                </a:effectLst>
                <a:latin typeface="+mj-lt"/>
              </a:rPr>
              <a:t> </a:t>
            </a:r>
            <a:endParaRPr lang="en-US" sz="3200" dirty="0">
              <a:effectLst>
                <a:outerShdw blurRad="38100" dist="38100" dir="2700000" algn="tl">
                  <a:srgbClr val="000000">
                    <a:alpha val="43137"/>
                  </a:srgbClr>
                </a:outerShdw>
              </a:effectLst>
              <a:latin typeface="+mj-lt"/>
            </a:endParaRPr>
          </a:p>
        </p:txBody>
      </p:sp>
      <p:graphicFrame>
        <p:nvGraphicFramePr>
          <p:cNvPr id="46084" name="Object 4"/>
          <p:cNvGraphicFramePr>
            <a:graphicFrameLocks noChangeAspect="1"/>
          </p:cNvGraphicFramePr>
          <p:nvPr/>
        </p:nvGraphicFramePr>
        <p:xfrm>
          <a:off x="838200" y="2651125"/>
          <a:ext cx="7848600" cy="3162300"/>
        </p:xfrm>
        <a:graphic>
          <a:graphicData uri="http://schemas.openxmlformats.org/presentationml/2006/ole">
            <mc:AlternateContent xmlns:mc="http://schemas.openxmlformats.org/markup-compatibility/2006">
              <mc:Choice xmlns:v="urn:schemas-microsoft-com:vml" Requires="v">
                <p:oleObj spid="_x0000_s46085" name="Document" r:id="rId5" imgW="6096000" imgH="2374900" progId="Word.Document.12">
                  <p:embed/>
                </p:oleObj>
              </mc:Choice>
              <mc:Fallback>
                <p:oleObj name="Document" r:id="rId5" imgW="6096000" imgH="2374900" progId="Word.Document.12">
                  <p:embed/>
                  <p:pic>
                    <p:nvPicPr>
                      <p:cNvPr id="0" name="AutoShap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2651125"/>
                        <a:ext cx="78486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609600"/>
            <a:ext cx="7556313" cy="1116106"/>
          </a:xfrm>
        </p:spPr>
        <p:txBody>
          <a:bodyPr/>
          <a:lstStyle/>
          <a:p>
            <a:r>
              <a:rPr lang="en-US" dirty="0" smtClean="0">
                <a:effectLst>
                  <a:outerShdw blurRad="38100" dist="38100" dir="2700000" algn="tl">
                    <a:srgbClr val="000000">
                      <a:alpha val="43137"/>
                    </a:srgbClr>
                  </a:outerShdw>
                </a:effectLst>
              </a:rPr>
              <a:t>Second Generation Computers</a:t>
            </a:r>
            <a:endParaRPr lang="en-US" dirty="0">
              <a:effectLst>
                <a:outerShdw blurRad="38100" dist="38100" dir="2700000" algn="tl">
                  <a:srgbClr val="000000">
                    <a:alpha val="43137"/>
                  </a:srgbClr>
                </a:outerShdw>
              </a:effectLst>
            </a:endParaRPr>
          </a:p>
        </p:txBody>
      </p:sp>
      <p:sp>
        <p:nvSpPr>
          <p:cNvPr id="47107" name="Rectangle 3"/>
          <p:cNvSpPr>
            <a:spLocks noGrp="1" noChangeArrowheads="1"/>
          </p:cNvSpPr>
          <p:nvPr>
            <p:ph sz="half" idx="2"/>
          </p:nvPr>
        </p:nvSpPr>
        <p:spPr>
          <a:xfrm>
            <a:off x="497541" y="2447365"/>
            <a:ext cx="3657600" cy="4105835"/>
          </a:xfrm>
        </p:spPr>
        <p:txBody>
          <a:bodyPr>
            <a:normAutofit lnSpcReduction="10000"/>
          </a:bodyPr>
          <a:lstStyle/>
          <a:p>
            <a:r>
              <a:rPr lang="en-US" dirty="0" smtClean="0"/>
              <a:t>Introduced:</a:t>
            </a:r>
          </a:p>
          <a:p>
            <a:pPr lvl="1"/>
            <a:r>
              <a:rPr lang="en-US" dirty="0" smtClean="0"/>
              <a:t>More complex arithmetic and logic units and control units</a:t>
            </a:r>
          </a:p>
          <a:p>
            <a:pPr lvl="1"/>
            <a:r>
              <a:rPr lang="en-US" dirty="0" smtClean="0"/>
              <a:t>The use of high-level programming languages</a:t>
            </a:r>
          </a:p>
          <a:p>
            <a:pPr lvl="1"/>
            <a:r>
              <a:rPr lang="en-US" dirty="0" smtClean="0"/>
              <a:t>Provision of </a:t>
            </a:r>
            <a:r>
              <a:rPr lang="en-US" i="1" dirty="0" smtClean="0"/>
              <a:t>system software </a:t>
            </a:r>
            <a:r>
              <a:rPr lang="en-US" dirty="0" smtClean="0"/>
              <a:t>which provided the ability to:</a:t>
            </a:r>
          </a:p>
          <a:p>
            <a:pPr lvl="2"/>
            <a:r>
              <a:rPr lang="en-US" dirty="0" smtClean="0"/>
              <a:t> load programs </a:t>
            </a:r>
          </a:p>
          <a:p>
            <a:pPr lvl="2"/>
            <a:r>
              <a:rPr lang="en-US" dirty="0" smtClean="0"/>
              <a:t>move data to peripherals and libraries </a:t>
            </a:r>
          </a:p>
          <a:p>
            <a:pPr lvl="2"/>
            <a:r>
              <a:rPr lang="en-US" dirty="0" smtClean="0"/>
              <a:t>perform common computations</a:t>
            </a:r>
          </a:p>
        </p:txBody>
      </p:sp>
      <p:sp>
        <p:nvSpPr>
          <p:cNvPr id="7" name="Content Placeholder 6"/>
          <p:cNvSpPr>
            <a:spLocks noGrp="1"/>
          </p:cNvSpPr>
          <p:nvPr>
            <p:ph sz="quarter" idx="4"/>
          </p:nvPr>
        </p:nvSpPr>
        <p:spPr>
          <a:xfrm>
            <a:off x="4419600" y="2590800"/>
            <a:ext cx="3657600" cy="3877235"/>
          </a:xfrm>
        </p:spPr>
        <p:txBody>
          <a:bodyPr/>
          <a:lstStyle/>
          <a:p>
            <a:r>
              <a:rPr lang="en-US" dirty="0" smtClean="0"/>
              <a:t> Appearance of the Digital Equipment Corporation (DEC) in 1957</a:t>
            </a:r>
          </a:p>
          <a:p>
            <a:r>
              <a:rPr lang="en-US" dirty="0" smtClean="0"/>
              <a:t>PDP-1 was DEC’s first computer</a:t>
            </a:r>
          </a:p>
          <a:p>
            <a:r>
              <a:rPr lang="en-US" dirty="0" smtClean="0"/>
              <a:t>This began the mini-computer phenomenon that would become so prominent in the third generation</a:t>
            </a:r>
          </a:p>
        </p:txBody>
      </p:sp>
      <p:sp>
        <p:nvSpPr>
          <p:cNvPr id="5" name="Text Placeholder 4"/>
          <p:cNvSpPr>
            <a:spLocks noGrp="1"/>
          </p:cNvSpPr>
          <p:nvPr>
            <p:ph type="body" idx="1"/>
          </p:nvPr>
        </p:nvSpPr>
        <p:spPr/>
        <p:txBody>
          <a:bodyPr/>
          <a:lstStyle/>
          <a:p>
            <a:r>
              <a:rPr lang="en-US" dirty="0" smtClean="0"/>
              <a:t>          </a:t>
            </a:r>
            <a:endParaRPr lang="en-US" dirty="0"/>
          </a:p>
        </p:txBody>
      </p:sp>
      <p:sp>
        <p:nvSpPr>
          <p:cNvPr id="6" name="Text Placeholder 5"/>
          <p:cNvSpPr>
            <a:spLocks noGrp="1"/>
          </p:cNvSpPr>
          <p:nvPr>
            <p:ph type="body" sz="quarter" idx="3"/>
          </p:nvPr>
        </p:nvSpPr>
        <p:spPr/>
        <p:txBody>
          <a:bodyPr/>
          <a:lstStyle/>
          <a:p>
            <a:r>
              <a:rPr lang="en-US" dirty="0" smtClean="0"/>
              <a:t>        </a:t>
            </a:r>
            <a:endParaRPr lang="en-US" dirty="0"/>
          </a:p>
        </p:txBody>
      </p:sp>
      <p:sp>
        <p:nvSpPr>
          <p:cNvPr id="11" name="TextBox 10"/>
          <p:cNvSpPr txBox="1"/>
          <p:nvPr/>
        </p:nvSpPr>
        <p:spPr>
          <a:xfrm>
            <a:off x="4876800" y="4453467"/>
            <a:ext cx="184666" cy="461665"/>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stretch>
            <a:fillRect/>
          </a:stretch>
        </p:blipFill>
        <p:spPr>
          <a:xfrm rot="384418">
            <a:off x="7563844" y="5255078"/>
            <a:ext cx="1499809" cy="1524000"/>
          </a:xfrm>
          <a:prstGeom prst="rect">
            <a:avLst/>
          </a:prstGeom>
        </p:spPr>
      </p:pic>
      <p:sp useBgFill="1">
        <p:nvSpPr>
          <p:cNvPr id="10" name="TextBox 9"/>
          <p:cNvSpPr txBox="1"/>
          <p:nvPr/>
        </p:nvSpPr>
        <p:spPr>
          <a:xfrm>
            <a:off x="8001000" y="838200"/>
            <a:ext cx="864858" cy="1143000"/>
          </a:xfrm>
          <a:prstGeom prst="rect">
            <a:avLst/>
          </a:prstGeom>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28600"/>
            <a:ext cx="9144000" cy="2030412"/>
          </a:xfrm>
        </p:spPr>
        <p:txBody>
          <a:bodyPr/>
          <a:lstStyle/>
          <a:p>
            <a:pPr algn="ctr"/>
            <a:r>
              <a:rPr lang="en-US" dirty="0" smtClean="0">
                <a:effectLst>
                  <a:outerShdw blurRad="38100" dist="38100" dir="2700000" algn="tl">
                    <a:srgbClr val="000000">
                      <a:alpha val="43137"/>
                    </a:srgbClr>
                  </a:outerShdw>
                </a:effectLst>
              </a:rPr>
              <a:t>Table 2.3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Example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Members of the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IBM 700/7000 Series</a:t>
            </a:r>
            <a:r>
              <a:rPr lang="en-US" dirty="0" smtClean="0"/>
              <a:t/>
            </a:r>
            <a:br>
              <a:rPr lang="en-US" dirty="0" smtClean="0"/>
            </a:br>
            <a:r>
              <a:rPr lang="en-US" dirty="0" smtClean="0"/>
              <a:t> </a:t>
            </a:r>
            <a:br>
              <a:rPr lang="en-US" dirty="0" smtClean="0"/>
            </a:br>
            <a:endParaRPr lang="en-US" dirty="0"/>
          </a:p>
        </p:txBody>
      </p:sp>
      <p:sp>
        <p:nvSpPr>
          <p:cNvPr id="7" name="TextBox 6"/>
          <p:cNvSpPr txBox="1"/>
          <p:nvPr/>
        </p:nvSpPr>
        <p:spPr>
          <a:xfrm>
            <a:off x="158758" y="5638800"/>
            <a:ext cx="8985242" cy="533399"/>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533400" y="3048000"/>
            <a:ext cx="8369300" cy="2743200"/>
          </a:xfrm>
          <a:prstGeom prst="rect">
            <a:avLst/>
          </a:prstGeom>
        </p:spPr>
      </p:pic>
      <p:sp useBgFill="1">
        <p:nvSpPr>
          <p:cNvPr id="11" name="TextBox 10"/>
          <p:cNvSpPr txBox="1"/>
          <p:nvPr/>
        </p:nvSpPr>
        <p:spPr>
          <a:xfrm>
            <a:off x="0" y="5486401"/>
            <a:ext cx="9144000" cy="523220"/>
          </a:xfrm>
          <a:prstGeom prst="rect">
            <a:avLst/>
          </a:prstGeom>
        </p:spPr>
        <p:txBody>
          <a:bodyPr wrap="square" rtlCol="0">
            <a:spAutoFit/>
          </a:bodyPr>
          <a:lstStyle/>
          <a:p>
            <a:pPr algn="ctr"/>
            <a:endParaRPr lang="en-US" sz="1400" dirty="0" smtClean="0">
              <a:latin typeface="+mn-lt"/>
            </a:endParaRPr>
          </a:p>
          <a:p>
            <a:pPr algn="ctr"/>
            <a:r>
              <a:rPr lang="en-US" sz="1400" dirty="0" smtClean="0">
                <a:latin typeface="+mn-lt"/>
              </a:rPr>
              <a:t>Table 2.3 Example Members of the IBM 700/7000 Series</a:t>
            </a:r>
            <a:endParaRPr lang="en-US" sz="1400" dirty="0">
              <a:latin typeface="+mn-lt"/>
            </a:endParaRPr>
          </a:p>
        </p:txBody>
      </p:sp>
      <p:sp useBgFill="1">
        <p:nvSpPr>
          <p:cNvPr id="12" name="TextBox 11"/>
          <p:cNvSpPr txBox="1"/>
          <p:nvPr/>
        </p:nvSpPr>
        <p:spPr>
          <a:xfrm>
            <a:off x="8839200" y="2667000"/>
            <a:ext cx="304799" cy="3048000"/>
          </a:xfrm>
          <a:prstGeom prst="rect">
            <a:avLst/>
          </a:prstGeom>
        </p:spPr>
        <p:txBody>
          <a:bodyPr wrap="square" rtlCol="0">
            <a:spAutoFit/>
          </a:bodyPr>
          <a:lstStyle/>
          <a:p>
            <a:endParaRPr lang="en-US" dirty="0"/>
          </a:p>
        </p:txBody>
      </p:sp>
      <p:pic>
        <p:nvPicPr>
          <p:cNvPr id="14" name="Picture 13"/>
          <p:cNvPicPr>
            <a:picLocks noChangeAspect="1"/>
          </p:cNvPicPr>
          <p:nvPr/>
        </p:nvPicPr>
        <p:blipFill>
          <a:blip r:embed="rId5"/>
          <a:stretch>
            <a:fillRect/>
          </a:stretch>
        </p:blipFill>
        <p:spPr>
          <a:xfrm>
            <a:off x="7239000" y="990600"/>
            <a:ext cx="1518935" cy="1543434"/>
          </a:xfrm>
          <a:prstGeom prst="rect">
            <a:avLst/>
          </a:prstGeom>
        </p:spPr>
      </p:pic>
      <p:sp>
        <p:nvSpPr>
          <p:cNvPr id="15" name="TextBox 14"/>
          <p:cNvSpPr txBox="1"/>
          <p:nvPr/>
        </p:nvSpPr>
        <p:spPr>
          <a:xfrm>
            <a:off x="1440672" y="1402880"/>
            <a:ext cx="184666" cy="461665"/>
          </a:xfrm>
          <a:prstGeom prst="rect">
            <a:avLst/>
          </a:prstGeom>
          <a:noFill/>
        </p:spPr>
        <p:txBody>
          <a:bodyPr wrap="none" rtlCol="0">
            <a:spAutoFit/>
          </a:bodyPr>
          <a:lstStyle/>
          <a:p>
            <a:endParaRPr lang="en-US" dirty="0"/>
          </a:p>
        </p:txBody>
      </p:sp>
    </p:spTree>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20909" r="14118" b="11818"/>
              <a:stretch>
                <a:fillRect/>
              </a:stretch>
            </p:blipFill>
          </mc:Choice>
          <mc:Fallback>
            <p:blipFill>
              <a:blip r:embed="rId4"/>
              <a:srcRect l="11765" t="20909" r="14118" b="11818"/>
              <a:stretch>
                <a:fillRect/>
              </a:stretch>
            </p:blipFill>
          </mc:Fallback>
        </mc:AlternateContent>
        <p:spPr>
          <a:xfrm>
            <a:off x="0" y="0"/>
            <a:ext cx="5865443" cy="6889756"/>
          </a:xfrm>
          <a:prstGeom prst="rect">
            <a:avLst/>
          </a:prstGeom>
        </p:spPr>
      </p:pic>
      <p:sp>
        <p:nvSpPr>
          <p:cNvPr id="78" name="Title 77"/>
          <p:cNvSpPr>
            <a:spLocks noGrp="1"/>
          </p:cNvSpPr>
          <p:nvPr>
            <p:ph type="title" idx="4294967295"/>
          </p:nvPr>
        </p:nvSpPr>
        <p:spPr>
          <a:xfrm>
            <a:off x="5562600" y="1524000"/>
            <a:ext cx="3581400" cy="2057400"/>
          </a:xfrm>
        </p:spPr>
        <p:txBody>
          <a:bodyPr/>
          <a:lstStyle/>
          <a:p>
            <a:pPr algn="ctr"/>
            <a:r>
              <a:rPr lang="en-US" dirty="0" smtClean="0">
                <a:effectLst>
                  <a:outerShdw blurRad="38100" dist="38100" dir="2700000" algn="tl">
                    <a:srgbClr val="000000">
                      <a:alpha val="43137"/>
                    </a:srgbClr>
                  </a:outerShdw>
                </a:effectLst>
              </a:rPr>
              <a:t>IBM</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7094</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Configuration</a:t>
            </a:r>
            <a:endParaRPr lang="en-US" dirty="0">
              <a:effectLst>
                <a:outerShdw blurRad="38100" dist="38100" dir="2700000" algn="tl">
                  <a:srgbClr val="000000">
                    <a:alpha val="43137"/>
                  </a:srgbClr>
                </a:outerShdw>
              </a:effectLst>
            </a:endParaRPr>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685800" y="1143000"/>
            <a:ext cx="7543800" cy="774700"/>
          </a:xfrm>
        </p:spPr>
        <p:txBody>
          <a:bodyPr>
            <a:normAutofit/>
          </a:bodyPr>
          <a:lstStyle/>
          <a:p>
            <a:pPr>
              <a:spcBef>
                <a:spcPct val="0"/>
              </a:spcBef>
              <a:buNone/>
            </a:pPr>
            <a:r>
              <a:rPr lang="en-US" sz="3300" dirty="0" smtClean="0">
                <a:solidFill>
                  <a:schemeClr val="accent1"/>
                </a:solidFill>
                <a:effectLst>
                  <a:outerShdw blurRad="38100" dist="38100" dir="2700000" algn="tl">
                    <a:srgbClr val="000000">
                      <a:alpha val="43137"/>
                    </a:srgbClr>
                  </a:outerShdw>
                </a:effectLst>
              </a:rPr>
              <a:t>Third Generation:  Integrated Circuits</a:t>
            </a:r>
          </a:p>
        </p:txBody>
      </p:sp>
      <p:sp>
        <p:nvSpPr>
          <p:cNvPr id="18434" name="Rectangle 2"/>
          <p:cNvSpPr>
            <a:spLocks noGrp="1" noChangeArrowheads="1"/>
          </p:cNvSpPr>
          <p:nvPr>
            <p:ph type="title" idx="4294967295"/>
          </p:nvPr>
        </p:nvSpPr>
        <p:spPr>
          <a:xfrm>
            <a:off x="533400" y="381000"/>
            <a:ext cx="7556500" cy="1116012"/>
          </a:xfrm>
        </p:spPr>
        <p:txBody>
          <a:bodyPr/>
          <a:lstStyle/>
          <a:p>
            <a:r>
              <a:rPr lang="en-GB" dirty="0" smtClean="0">
                <a:effectLst>
                  <a:outerShdw blurRad="38100" dist="38100" dir="2700000" algn="tl">
                    <a:srgbClr val="000000">
                      <a:alpha val="43137"/>
                    </a:srgbClr>
                  </a:outerShdw>
                </a:effectLst>
              </a:rPr>
              <a:t>History of Computers</a:t>
            </a:r>
            <a:endParaRPr lang="en-GB" dirty="0">
              <a:effectLst>
                <a:outerShdw blurRad="38100" dist="38100" dir="2700000" algn="tl">
                  <a:srgbClr val="000000">
                    <a:alpha val="43137"/>
                  </a:srgbClr>
                </a:outerShdw>
              </a:effectLst>
            </a:endParaRPr>
          </a:p>
        </p:txBody>
      </p:sp>
      <p:sp>
        <p:nvSpPr>
          <p:cNvPr id="18435" name="Rectangle 3"/>
          <p:cNvSpPr>
            <a:spLocks noGrp="1" noChangeArrowheads="1"/>
          </p:cNvSpPr>
          <p:nvPr>
            <p:ph idx="4294967295"/>
          </p:nvPr>
        </p:nvSpPr>
        <p:spPr>
          <a:xfrm>
            <a:off x="838200" y="2667000"/>
            <a:ext cx="7556500" cy="4495800"/>
          </a:xfrm>
        </p:spPr>
        <p:txBody>
          <a:bodyPr>
            <a:normAutofit/>
          </a:bodyPr>
          <a:lstStyle/>
          <a:p>
            <a:r>
              <a:rPr lang="en-GB" dirty="0" smtClean="0"/>
              <a:t>1958 – the invention of the integrated circuit </a:t>
            </a:r>
          </a:p>
          <a:p>
            <a:r>
              <a:rPr lang="en-GB" i="1" dirty="0" smtClean="0"/>
              <a:t>Discrete component</a:t>
            </a:r>
          </a:p>
          <a:p>
            <a:pPr lvl="1"/>
            <a:r>
              <a:rPr lang="en-GB" dirty="0" smtClean="0"/>
              <a:t>Single, self-contained transistor</a:t>
            </a:r>
          </a:p>
          <a:p>
            <a:pPr lvl="1"/>
            <a:r>
              <a:rPr lang="en-GB" dirty="0" smtClean="0"/>
              <a:t>Manufactured separately, packaged in their own containers, and soldered or wired together onto masonite-like circuit boards</a:t>
            </a:r>
          </a:p>
          <a:p>
            <a:pPr lvl="1"/>
            <a:r>
              <a:rPr lang="en-GB" dirty="0" smtClean="0"/>
              <a:t>Manufacturing process was expensive and cumbersome</a:t>
            </a:r>
          </a:p>
          <a:p>
            <a:pPr marL="228600" lvl="1">
              <a:spcBef>
                <a:spcPts val="2000"/>
              </a:spcBef>
              <a:buClr>
                <a:schemeClr val="accent1"/>
              </a:buClr>
            </a:pPr>
            <a:r>
              <a:rPr lang="en-GB" sz="2000" dirty="0" smtClean="0"/>
              <a:t>The two most important members of the third generation were the IBM System/360 and the DEC PDP-8 </a:t>
            </a:r>
          </a:p>
          <a:p>
            <a:pPr lvl="1"/>
            <a:endParaRPr lang="en-GB" dirty="0" smtClean="0"/>
          </a:p>
        </p:txBody>
      </p:sp>
      <p:pic>
        <p:nvPicPr>
          <p:cNvPr id="5" name="Picture 4"/>
          <p:cNvPicPr>
            <a:picLocks noChangeAspect="1"/>
          </p:cNvPicPr>
          <p:nvPr/>
        </p:nvPicPr>
        <p:blipFill>
          <a:blip r:embed="rId3"/>
          <a:stretch>
            <a:fillRect/>
          </a:stretch>
        </p:blipFill>
        <p:spPr>
          <a:xfrm>
            <a:off x="7010400" y="1752600"/>
            <a:ext cx="1524000" cy="1905464"/>
          </a:xfrm>
          <a:prstGeom prst="rect">
            <a:avLst/>
          </a:prstGeo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495800"/>
            <a:ext cx="6191157" cy="833718"/>
          </a:xfrm>
        </p:spPr>
        <p:txBody>
          <a:bodyPr>
            <a:noAutofit/>
          </a:bodyPr>
          <a:lstStyle/>
          <a:p>
            <a:r>
              <a:rPr lang="en-US" sz="5400" dirty="0" smtClean="0">
                <a:effectLst>
                  <a:outerShdw blurRad="38100" dist="38100" dir="2700000" algn="tl">
                    <a:srgbClr val="000000">
                      <a:alpha val="43137"/>
                    </a:srgbClr>
                  </a:outerShdw>
                </a:effectLst>
              </a:rPr>
              <a:t>Chapter 2</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304801" y="5486400"/>
            <a:ext cx="8610600" cy="838200"/>
          </a:xfrm>
        </p:spPr>
        <p:txBody>
          <a:bodyPr>
            <a:normAutofit fontScale="85000" lnSpcReduction="10000"/>
          </a:bodyPr>
          <a:lstStyle/>
          <a:p>
            <a:r>
              <a:rPr lang="en-US" sz="4400" dirty="0" smtClean="0"/>
              <a:t>Computer Evolution and Performance</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95400" y="533400"/>
            <a:ext cx="7556313" cy="1371600"/>
          </a:xfrm>
        </p:spPr>
        <p:txBody>
          <a:bodyPr/>
          <a:lstStyle/>
          <a:p>
            <a:r>
              <a:rPr lang="en-US" sz="4400" dirty="0">
                <a:effectLst>
                  <a:outerShdw blurRad="38100" dist="38100" dir="2700000" algn="tl">
                    <a:srgbClr val="000000">
                      <a:alpha val="43137"/>
                    </a:srgbClr>
                  </a:outerShdw>
                </a:effectLst>
              </a:rPr>
              <a:t>Microelectronics</a:t>
            </a:r>
          </a:p>
        </p:txBody>
      </p:sp>
      <p:pic>
        <p:nvPicPr>
          <p:cNvPr id="4" name="Picture 3"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9091" b="31818"/>
              <a:stretch>
                <a:fillRect/>
              </a:stretch>
            </p:blipFill>
          </mc:Choice>
          <mc:Fallback>
            <p:blipFill>
              <a:blip r:embed="rId4"/>
              <a:srcRect t="29091" b="31818"/>
              <a:stretch>
                <a:fillRect/>
              </a:stretch>
            </p:blipFill>
          </mc:Fallback>
        </mc:AlternateContent>
        <p:spPr>
          <a:xfrm>
            <a:off x="0" y="1828800"/>
            <a:ext cx="9144000" cy="4724400"/>
          </a:xfrm>
          <a:prstGeom prst="rect">
            <a:avLst/>
          </a:prstGeom>
        </p:spPr>
      </p:pic>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90600" y="457200"/>
            <a:ext cx="7556313" cy="1116106"/>
          </a:xfrm>
        </p:spPr>
        <p:txBody>
          <a:bodyPr/>
          <a:lstStyle/>
          <a:p>
            <a:r>
              <a:rPr lang="en-US" dirty="0" smtClean="0">
                <a:effectLst>
                  <a:outerShdw blurRad="38100" dist="38100" dir="2700000" algn="tl">
                    <a:srgbClr val="000000">
                      <a:alpha val="43137"/>
                    </a:srgbClr>
                  </a:outerShdw>
                </a:effectLst>
              </a:rPr>
              <a:t>Integrated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Circuits</a:t>
            </a:r>
            <a:endParaRPr lang="en-US" dirty="0">
              <a:effectLst>
                <a:outerShdw blurRad="38100" dist="38100" dir="2700000" algn="tl">
                  <a:srgbClr val="000000">
                    <a:alpha val="43137"/>
                  </a:srgbClr>
                </a:outerShdw>
              </a:effectLst>
            </a:endParaRPr>
          </a:p>
        </p:txBody>
      </p:sp>
      <p:sp>
        <p:nvSpPr>
          <p:cNvPr id="16" name="Content Placeholder 15"/>
          <p:cNvSpPr>
            <a:spLocks noGrp="1"/>
          </p:cNvSpPr>
          <p:nvPr>
            <p:ph sz="half" idx="1"/>
          </p:nvPr>
        </p:nvSpPr>
        <p:spPr>
          <a:xfrm>
            <a:off x="4343400" y="381000"/>
            <a:ext cx="3657600" cy="2885123"/>
          </a:xfrm>
        </p:spPr>
        <p:txBody>
          <a:bodyPr>
            <a:normAutofit/>
          </a:bodyPr>
          <a:lstStyle/>
          <a:p>
            <a:r>
              <a:rPr lang="en-US" dirty="0" smtClean="0"/>
              <a:t>A computer consists of gates, memory cells, and interconnections among these elements</a:t>
            </a:r>
          </a:p>
          <a:p>
            <a:r>
              <a:rPr lang="en-US" dirty="0" smtClean="0"/>
              <a:t>The gates and memory cells are constructed of simple digital electronic components</a:t>
            </a:r>
            <a:endParaRPr lang="en-US" dirty="0"/>
          </a:p>
        </p:txBody>
      </p:sp>
      <p:sp>
        <p:nvSpPr>
          <p:cNvPr id="17" name="Content Placeholder 16"/>
          <p:cNvSpPr>
            <a:spLocks noGrp="1"/>
          </p:cNvSpPr>
          <p:nvPr>
            <p:ph sz="half" idx="15"/>
          </p:nvPr>
        </p:nvSpPr>
        <p:spPr/>
        <p:txBody>
          <a:bodyPr>
            <a:normAutofit lnSpcReduction="10000"/>
          </a:bodyPr>
          <a:lstStyle/>
          <a:p>
            <a:r>
              <a:rPr lang="en-US" dirty="0" smtClean="0"/>
              <a:t>Data storage – provided by memory cells</a:t>
            </a:r>
          </a:p>
          <a:p>
            <a:r>
              <a:rPr lang="en-US" dirty="0" smtClean="0"/>
              <a:t>Data processing – provided by gates</a:t>
            </a:r>
          </a:p>
          <a:p>
            <a:r>
              <a:rPr lang="en-US" dirty="0" smtClean="0"/>
              <a:t>Data movement – the paths among components are used to move data from memory to memory and from memory through gates to memory</a:t>
            </a:r>
          </a:p>
          <a:p>
            <a:r>
              <a:rPr lang="en-US" dirty="0" smtClean="0"/>
              <a:t>Control – the paths among components can carry control signals</a:t>
            </a:r>
            <a:endParaRPr lang="en-US" dirty="0"/>
          </a:p>
        </p:txBody>
      </p:sp>
      <p:sp>
        <p:nvSpPr>
          <p:cNvPr id="18" name="Content Placeholder 17"/>
          <p:cNvSpPr>
            <a:spLocks noGrp="1"/>
          </p:cNvSpPr>
          <p:nvPr>
            <p:ph sz="half" idx="16"/>
          </p:nvPr>
        </p:nvSpPr>
        <p:spPr>
          <a:xfrm>
            <a:off x="4410075" y="2895600"/>
            <a:ext cx="3657600" cy="3240024"/>
          </a:xfrm>
        </p:spPr>
        <p:txBody>
          <a:bodyPr>
            <a:normAutofit fontScale="92500" lnSpcReduction="10000"/>
          </a:bodyPr>
          <a:lstStyle/>
          <a:p>
            <a:r>
              <a:rPr lang="en-US" dirty="0" smtClean="0"/>
              <a:t>Exploits the fact that such components as transistors, resistors, and conductors can be fabricated from a semiconductor such as silicon</a:t>
            </a:r>
          </a:p>
          <a:p>
            <a:r>
              <a:rPr lang="en-US" dirty="0" smtClean="0"/>
              <a:t>Many transistors can be produced at the same time on a single wafer of silicon</a:t>
            </a:r>
          </a:p>
          <a:p>
            <a:r>
              <a:rPr lang="en-US" dirty="0" smtClean="0"/>
              <a:t>Transistors can be connected with a processor metallization to form circuits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2000" fill="hold"/>
                                        <p:tgtEl>
                                          <p:spTgt spid="17">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7">
                                            <p:txEl>
                                              <p:pRg st="0" end="0"/>
                                            </p:txEl>
                                          </p:spTgt>
                                        </p:tgtEl>
                                      </p:cBhvr>
                                    </p:animEffect>
                                  </p:childTnLst>
                                </p:cTn>
                              </p:par>
                            </p:childTnLst>
                          </p:cTn>
                        </p:par>
                        <p:par>
                          <p:cTn id="10" fill="hold">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p:cTn id="13" dur="2000" fill="hold"/>
                                        <p:tgtEl>
                                          <p:spTgt spid="17">
                                            <p:txEl>
                                              <p:pRg st="1" end="1"/>
                                            </p:txEl>
                                          </p:spTgt>
                                        </p:tgtEl>
                                        <p:attrNameLst>
                                          <p:attrName>ppt_w</p:attrName>
                                        </p:attrNameLst>
                                      </p:cBhvr>
                                      <p:tavLst>
                                        <p:tav tm="0">
                                          <p:val>
                                            <p:strVal val="#ppt_w+.3"/>
                                          </p:val>
                                        </p:tav>
                                        <p:tav tm="100000">
                                          <p:val>
                                            <p:strVal val="#ppt_w"/>
                                          </p:val>
                                        </p:tav>
                                      </p:tavLst>
                                    </p:anim>
                                    <p:anim calcmode="lin" valueType="num">
                                      <p:cBhvr>
                                        <p:cTn id="14" dur="2000" fill="hold"/>
                                        <p:tgtEl>
                                          <p:spTgt spid="17">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17">
                                            <p:txEl>
                                              <p:pRg st="1" end="1"/>
                                            </p:txEl>
                                          </p:spTgt>
                                        </p:tgtEl>
                                      </p:cBhvr>
                                    </p:animEffect>
                                  </p:childTnLst>
                                </p:cTn>
                              </p:par>
                            </p:childTnLst>
                          </p:cTn>
                        </p:par>
                        <p:par>
                          <p:cTn id="16" fill="hold">
                            <p:stCondLst>
                              <p:cond delay="4000"/>
                            </p:stCondLst>
                            <p:childTnLst>
                              <p:par>
                                <p:cTn id="17" presetID="50" presetClass="entr" presetSubtype="0" decel="10000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p:cTn id="19" dur="2000" fill="hold"/>
                                        <p:tgtEl>
                                          <p:spTgt spid="17">
                                            <p:txEl>
                                              <p:pRg st="2" end="2"/>
                                            </p:txEl>
                                          </p:spTgt>
                                        </p:tgtEl>
                                        <p:attrNameLst>
                                          <p:attrName>ppt_w</p:attrName>
                                        </p:attrNameLst>
                                      </p:cBhvr>
                                      <p:tavLst>
                                        <p:tav tm="0">
                                          <p:val>
                                            <p:strVal val="#ppt_w+.3"/>
                                          </p:val>
                                        </p:tav>
                                        <p:tav tm="100000">
                                          <p:val>
                                            <p:strVal val="#ppt_w"/>
                                          </p:val>
                                        </p:tav>
                                      </p:tavLst>
                                    </p:anim>
                                    <p:anim calcmode="lin" valueType="num">
                                      <p:cBhvr>
                                        <p:cTn id="20" dur="2000" fill="hold"/>
                                        <p:tgtEl>
                                          <p:spTgt spid="17">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17">
                                            <p:txEl>
                                              <p:pRg st="2" end="2"/>
                                            </p:txEl>
                                          </p:spTgt>
                                        </p:tgtEl>
                                      </p:cBhvr>
                                    </p:animEffect>
                                  </p:childTnLst>
                                </p:cTn>
                              </p:par>
                            </p:childTnLst>
                          </p:cTn>
                        </p:par>
                        <p:par>
                          <p:cTn id="22" fill="hold">
                            <p:stCondLst>
                              <p:cond delay="6000"/>
                            </p:stCondLst>
                            <p:childTnLst>
                              <p:par>
                                <p:cTn id="23" presetID="50" presetClass="entr" presetSubtype="0" decel="100000" fill="hold" grpId="0" nodeType="after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p:cTn id="25" dur="2000" fill="hold"/>
                                        <p:tgtEl>
                                          <p:spTgt spid="17">
                                            <p:txEl>
                                              <p:pRg st="3" end="3"/>
                                            </p:txEl>
                                          </p:spTgt>
                                        </p:tgtEl>
                                        <p:attrNameLst>
                                          <p:attrName>ppt_w</p:attrName>
                                        </p:attrNameLst>
                                      </p:cBhvr>
                                      <p:tavLst>
                                        <p:tav tm="0">
                                          <p:val>
                                            <p:strVal val="#ppt_w+.3"/>
                                          </p:val>
                                        </p:tav>
                                        <p:tav tm="100000">
                                          <p:val>
                                            <p:strVal val="#ppt_w"/>
                                          </p:val>
                                        </p:tav>
                                      </p:tavLst>
                                    </p:anim>
                                    <p:anim calcmode="lin" valueType="num">
                                      <p:cBhvr>
                                        <p:cTn id="26" dur="2000" fill="hold"/>
                                        <p:tgtEl>
                                          <p:spTgt spid="17">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17">
                                            <p:txEl>
                                              <p:pRg st="3" end="3"/>
                                            </p:txEl>
                                          </p:spTgt>
                                        </p:tgtEl>
                                      </p:cBhvr>
                                    </p:animEffect>
                                  </p:childTnLst>
                                </p:cTn>
                              </p:par>
                            </p:childTnLst>
                          </p:cTn>
                        </p:par>
                        <p:par>
                          <p:cTn id="28" fill="hold">
                            <p:stCondLst>
                              <p:cond delay="8000"/>
                            </p:stCondLst>
                            <p:childTnLst>
                              <p:par>
                                <p:cTn id="29" presetID="50" presetClass="entr" presetSubtype="0" decel="100000" fill="hold" grpId="0"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p:cTn id="31"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16">
                                            <p:txEl>
                                              <p:pRg st="0" end="0"/>
                                            </p:txEl>
                                          </p:spTgt>
                                        </p:tgtEl>
                                      </p:cBhvr>
                                    </p:animEffect>
                                  </p:childTnLst>
                                </p:cTn>
                              </p:par>
                            </p:childTnLst>
                          </p:cTn>
                        </p:par>
                        <p:par>
                          <p:cTn id="34" fill="hold">
                            <p:stCondLst>
                              <p:cond delay="9000"/>
                            </p:stCondLst>
                            <p:childTnLst>
                              <p:par>
                                <p:cTn id="35" presetID="50" presetClass="entr" presetSubtype="0" decel="100000" fill="hold" grpId="0" nodeType="after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 calcmode="lin" valueType="num">
                                      <p:cBhvr>
                                        <p:cTn id="37" dur="1000" fill="hold"/>
                                        <p:tgtEl>
                                          <p:spTgt spid="16">
                                            <p:txEl>
                                              <p:pRg st="1" end="1"/>
                                            </p:txEl>
                                          </p:spTgt>
                                        </p:tgtEl>
                                        <p:attrNameLst>
                                          <p:attrName>ppt_w</p:attrName>
                                        </p:attrNameLst>
                                      </p:cBhvr>
                                      <p:tavLst>
                                        <p:tav tm="0">
                                          <p:val>
                                            <p:strVal val="#ppt_w+.3"/>
                                          </p:val>
                                        </p:tav>
                                        <p:tav tm="100000">
                                          <p:val>
                                            <p:strVal val="#ppt_w"/>
                                          </p:val>
                                        </p:tav>
                                      </p:tavLst>
                                    </p:anim>
                                    <p:anim calcmode="lin" valueType="num">
                                      <p:cBhvr>
                                        <p:cTn id="38" dur="1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16">
                                            <p:txEl>
                                              <p:pRg st="1" end="1"/>
                                            </p:txEl>
                                          </p:spTgt>
                                        </p:tgtEl>
                                      </p:cBhvr>
                                    </p:animEffect>
                                  </p:childTnLst>
                                </p:cTn>
                              </p:par>
                            </p:childTnLst>
                          </p:cTn>
                        </p:par>
                        <p:par>
                          <p:cTn id="40" fill="hold">
                            <p:stCondLst>
                              <p:cond delay="10000"/>
                            </p:stCondLst>
                            <p:childTnLst>
                              <p:par>
                                <p:cTn id="41" presetID="50" presetClass="entr" presetSubtype="0" decel="100000"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1000" fill="hold"/>
                                        <p:tgtEl>
                                          <p:spTgt spid="18">
                                            <p:txEl>
                                              <p:pRg st="0" end="0"/>
                                            </p:txEl>
                                          </p:spTgt>
                                        </p:tgtEl>
                                        <p:attrNameLst>
                                          <p:attrName>ppt_w</p:attrName>
                                        </p:attrNameLst>
                                      </p:cBhvr>
                                      <p:tavLst>
                                        <p:tav tm="0">
                                          <p:val>
                                            <p:strVal val="#ppt_w+.3"/>
                                          </p:val>
                                        </p:tav>
                                        <p:tav tm="100000">
                                          <p:val>
                                            <p:strVal val="#ppt_w"/>
                                          </p:val>
                                        </p:tav>
                                      </p:tavLst>
                                    </p:anim>
                                    <p:anim calcmode="lin" valueType="num">
                                      <p:cBhvr>
                                        <p:cTn id="44"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18">
                                            <p:txEl>
                                              <p:pRg st="0" end="0"/>
                                            </p:txEl>
                                          </p:spTgt>
                                        </p:tgtEl>
                                      </p:cBhvr>
                                    </p:animEffect>
                                  </p:childTnLst>
                                </p:cTn>
                              </p:par>
                            </p:childTnLst>
                          </p:cTn>
                        </p:par>
                        <p:par>
                          <p:cTn id="46" fill="hold">
                            <p:stCondLst>
                              <p:cond delay="11000"/>
                            </p:stCondLst>
                            <p:childTnLst>
                              <p:par>
                                <p:cTn id="47" presetID="50" presetClass="entr" presetSubtype="0" decel="100000" fill="hold" grpId="0" nodeType="afterEffect">
                                  <p:stCondLst>
                                    <p:cond delay="0"/>
                                  </p:stCondLst>
                                  <p:childTnLst>
                                    <p:set>
                                      <p:cBhvr>
                                        <p:cTn id="48" dur="1" fill="hold">
                                          <p:stCondLst>
                                            <p:cond delay="0"/>
                                          </p:stCondLst>
                                        </p:cTn>
                                        <p:tgtEl>
                                          <p:spTgt spid="18">
                                            <p:txEl>
                                              <p:pRg st="1" end="1"/>
                                            </p:txEl>
                                          </p:spTgt>
                                        </p:tgtEl>
                                        <p:attrNameLst>
                                          <p:attrName>style.visibility</p:attrName>
                                        </p:attrNameLst>
                                      </p:cBhvr>
                                      <p:to>
                                        <p:strVal val="visible"/>
                                      </p:to>
                                    </p:set>
                                    <p:anim calcmode="lin" valueType="num">
                                      <p:cBhvr>
                                        <p:cTn id="49" dur="1000" fill="hold"/>
                                        <p:tgtEl>
                                          <p:spTgt spid="18">
                                            <p:txEl>
                                              <p:pRg st="1" end="1"/>
                                            </p:txEl>
                                          </p:spTgt>
                                        </p:tgtEl>
                                        <p:attrNameLst>
                                          <p:attrName>ppt_w</p:attrName>
                                        </p:attrNameLst>
                                      </p:cBhvr>
                                      <p:tavLst>
                                        <p:tav tm="0">
                                          <p:val>
                                            <p:strVal val="#ppt_w+.3"/>
                                          </p:val>
                                        </p:tav>
                                        <p:tav tm="100000">
                                          <p:val>
                                            <p:strVal val="#ppt_w"/>
                                          </p:val>
                                        </p:tav>
                                      </p:tavLst>
                                    </p:anim>
                                    <p:anim calcmode="lin" valueType="num">
                                      <p:cBhvr>
                                        <p:cTn id="50" dur="1000" fill="hold"/>
                                        <p:tgtEl>
                                          <p:spTgt spid="18">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18">
                                            <p:txEl>
                                              <p:pRg st="1" end="1"/>
                                            </p:txEl>
                                          </p:spTgt>
                                        </p:tgtEl>
                                      </p:cBhvr>
                                    </p:animEffect>
                                  </p:childTnLst>
                                </p:cTn>
                              </p:par>
                            </p:childTnLst>
                          </p:cTn>
                        </p:par>
                        <p:par>
                          <p:cTn id="52" fill="hold">
                            <p:stCondLst>
                              <p:cond delay="12000"/>
                            </p:stCondLst>
                            <p:childTnLst>
                              <p:par>
                                <p:cTn id="53" presetID="50" presetClass="entr" presetSubtype="0" decel="100000" fill="hold" grpId="0" nodeType="after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 calcmode="lin" valueType="num">
                                      <p:cBhvr>
                                        <p:cTn id="55" dur="1000" fill="hold"/>
                                        <p:tgtEl>
                                          <p:spTgt spid="18">
                                            <p:txEl>
                                              <p:pRg st="2" end="2"/>
                                            </p:txEl>
                                          </p:spTgt>
                                        </p:tgtEl>
                                        <p:attrNameLst>
                                          <p:attrName>ppt_w</p:attrName>
                                        </p:attrNameLst>
                                      </p:cBhvr>
                                      <p:tavLst>
                                        <p:tav tm="0">
                                          <p:val>
                                            <p:strVal val="#ppt_w+.3"/>
                                          </p:val>
                                        </p:tav>
                                        <p:tav tm="100000">
                                          <p:val>
                                            <p:strVal val="#ppt_w"/>
                                          </p:val>
                                        </p:tav>
                                      </p:tavLst>
                                    </p:anim>
                                    <p:anim calcmode="lin" valueType="num">
                                      <p:cBhvr>
                                        <p:cTn id="56" dur="1000" fill="hold"/>
                                        <p:tgtEl>
                                          <p:spTgt spid="18">
                                            <p:txEl>
                                              <p:pRg st="2" end="2"/>
                                            </p:txEl>
                                          </p:spTgt>
                                        </p:tgtEl>
                                        <p:attrNameLst>
                                          <p:attrName>ppt_h</p:attrName>
                                        </p:attrNameLst>
                                      </p:cBhvr>
                                      <p:tavLst>
                                        <p:tav tm="0">
                                          <p:val>
                                            <p:strVal val="#ppt_h"/>
                                          </p:val>
                                        </p:tav>
                                        <p:tav tm="100000">
                                          <p:val>
                                            <p:strVal val="#ppt_h"/>
                                          </p:val>
                                        </p:tav>
                                      </p:tavLst>
                                    </p:anim>
                                    <p:animEffect transition="in" filter="fade">
                                      <p:cBhvr>
                                        <p:cTn id="57" dur="1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819400" cy="4164106"/>
          </a:xfrm>
        </p:spPr>
        <p:txBody>
          <a:bodyPr/>
          <a:lstStyle/>
          <a:p>
            <a:pPr algn="ctr"/>
            <a:r>
              <a:rPr lang="en-US" dirty="0" smtClean="0">
                <a:effectLst>
                  <a:outerShdw blurRad="38100" dist="38100" dir="2700000" algn="tl">
                    <a:srgbClr val="000000">
                      <a:alpha val="43137"/>
                    </a:srgbClr>
                  </a:outerShdw>
                </a:effectLst>
              </a:rPr>
              <a:t>Wafer,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Chip,</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Gate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Relationship</a:t>
            </a:r>
            <a:endParaRPr lang="en-US"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28182" r="10588" b="12727"/>
              <a:stretch>
                <a:fillRect/>
              </a:stretch>
            </p:blipFill>
          </mc:Choice>
          <mc:Fallback>
            <p:blipFill>
              <a:blip r:embed="rId4"/>
              <a:srcRect l="8235" t="28182" r="10588" b="12727"/>
              <a:stretch>
                <a:fillRect/>
              </a:stretch>
            </p:blipFill>
          </mc:Fallback>
        </mc:AlternateContent>
        <p:spPr>
          <a:xfrm>
            <a:off x="1600200" y="304800"/>
            <a:ext cx="7279923" cy="6857999"/>
          </a:xfrm>
          <a:prstGeom prst="rect">
            <a:avLst/>
          </a:prstGeom>
        </p:spPr>
      </p:pic>
    </p:spTree>
  </p:cSld>
  <p:clrMapOvr>
    <a:masterClrMapping/>
  </p:clrMapOvr>
  <p:transition spd="med">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838200"/>
            <a:ext cx="3254187" cy="1116106"/>
          </a:xfrm>
        </p:spPr>
        <p:txBody>
          <a:bodyPr/>
          <a:lstStyle/>
          <a:p>
            <a:r>
              <a:rPr lang="en-US" dirty="0" smtClean="0"/>
              <a:t>Chip Growth</a:t>
            </a:r>
            <a:endParaRPr lang="en-US" dirty="0"/>
          </a:p>
        </p:txBody>
      </p:sp>
      <p:pic>
        <p:nvPicPr>
          <p:cNvPr id="4" name="Picture 3"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529" t="23636" r="-4706" b="21818"/>
              <a:stretch>
                <a:fillRect/>
              </a:stretch>
            </p:blipFill>
          </mc:Choice>
          <mc:Fallback>
            <p:blipFill>
              <a:blip r:embed="rId4"/>
              <a:srcRect l="-3529" t="23636" r="-4706" b="21818"/>
              <a:stretch>
                <a:fillRect/>
              </a:stretch>
            </p:blipFill>
          </mc:Fallback>
        </mc:AlternateContent>
        <p:spPr>
          <a:xfrm>
            <a:off x="0" y="990600"/>
            <a:ext cx="9144000" cy="5867400"/>
          </a:xfrm>
          <a:prstGeom prst="rect">
            <a:avLst/>
          </a:prstGeom>
        </p:spPr>
      </p:pic>
    </p:spTree>
  </p:cSld>
  <p:clrMapOvr>
    <a:masterClrMapping/>
  </p:clrMapOvr>
  <p:transition spd="med">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idx="4294967295"/>
          </p:nvPr>
        </p:nvSpPr>
        <p:spPr>
          <a:xfrm>
            <a:off x="228600" y="0"/>
            <a:ext cx="3048000" cy="990600"/>
          </a:xfrm>
        </p:spPr>
        <p:txBody>
          <a:bodyPr/>
          <a:lstStyle/>
          <a:p>
            <a:r>
              <a:rPr lang="en-US" dirty="0">
                <a:solidFill>
                  <a:schemeClr val="accent3"/>
                </a:solidFill>
                <a:effectLst>
                  <a:outerShdw blurRad="38100" dist="38100" dir="2700000" algn="tl">
                    <a:srgbClr val="000000">
                      <a:alpha val="43137"/>
                    </a:srgbClr>
                  </a:outerShdw>
                </a:effectLst>
              </a:rPr>
              <a:t>Moore’s Law</a:t>
            </a:r>
          </a:p>
        </p:txBody>
      </p:sp>
      <p:graphicFrame>
        <p:nvGraphicFramePr>
          <p:cNvPr id="43" name="Content Placeholder 42"/>
          <p:cNvGraphicFramePr>
            <a:graphicFrameLocks noGrp="1"/>
          </p:cNvGraphicFramePr>
          <p:nvPr>
            <p:ph idx="4294967295"/>
          </p:nvPr>
        </p:nvGraphicFramePr>
        <p:xfrm>
          <a:off x="685800" y="838200"/>
          <a:ext cx="8001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Table 2.4</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Characteristics of the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System/360 Family</a:t>
            </a:r>
            <a:endParaRPr lang="en-US" dirty="0">
              <a:effectLst>
                <a:outerShdw blurRad="38100" dist="38100" dir="2700000" algn="tl">
                  <a:srgbClr val="000000">
                    <a:alpha val="43137"/>
                  </a:srgbClr>
                </a:outerShdw>
              </a:effectLst>
            </a:endParaRPr>
          </a:p>
        </p:txBody>
      </p:sp>
      <p:sp>
        <p:nvSpPr>
          <p:cNvPr id="4" name="TextBox 3"/>
          <p:cNvSpPr txBox="1"/>
          <p:nvPr/>
        </p:nvSpPr>
        <p:spPr>
          <a:xfrm>
            <a:off x="0" y="6019800"/>
            <a:ext cx="9144000" cy="1079733"/>
          </a:xfrm>
          <a:prstGeom prst="rect">
            <a:avLst/>
          </a:prstGeom>
          <a:blipFill rotWithShape="1">
            <a:blip r:embed="rId4"/>
            <a:tile tx="0" ty="0" sx="100000" sy="100000" flip="none" algn="tl"/>
          </a:blipFill>
        </p:spPr>
        <p:txBody>
          <a:bodyPr wrap="square" rtlCol="0">
            <a:spAutoFit/>
          </a:bodyPr>
          <a:lstStyle/>
          <a:p>
            <a:endParaRPr lang="en-US" dirty="0"/>
          </a:p>
        </p:txBody>
      </p:sp>
      <p:graphicFrame>
        <p:nvGraphicFramePr>
          <p:cNvPr id="199683" name="Object 3"/>
          <p:cNvGraphicFramePr>
            <a:graphicFrameLocks noChangeAspect="1"/>
          </p:cNvGraphicFramePr>
          <p:nvPr/>
        </p:nvGraphicFramePr>
        <p:xfrm>
          <a:off x="23530" y="3075405"/>
          <a:ext cx="9120470" cy="3782595"/>
        </p:xfrm>
        <a:graphic>
          <a:graphicData uri="http://schemas.openxmlformats.org/presentationml/2006/ole">
            <mc:AlternateContent xmlns:mc="http://schemas.openxmlformats.org/markup-compatibility/2006">
              <mc:Choice xmlns:v="urn:schemas-microsoft-com:vml" Requires="v">
                <p:oleObj spid="_x0000_s199684" name="Document" r:id="rId5" imgW="6032500" imgH="2501900" progId="Word.Document.12">
                  <p:link updateAutomatic="1"/>
                </p:oleObj>
              </mc:Choice>
              <mc:Fallback>
                <p:oleObj name="Document" r:id="rId5" imgW="6032500" imgH="2501900" progId="Word.Document.12">
                  <p:link updateAutomatic="1"/>
                  <p:pic>
                    <p:nvPicPr>
                      <p:cNvPr id="0" name="AutoShap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3530" y="3075405"/>
                        <a:ext cx="9120470" cy="378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0" y="6324600"/>
            <a:ext cx="9144000" cy="584776"/>
          </a:xfrm>
          <a:prstGeom prst="rect">
            <a:avLst/>
          </a:prstGeom>
          <a:blipFill rotWithShape="1">
            <a:blip r:embed="rId4"/>
            <a:tile tx="0" ty="0" sx="100000" sy="100000" flip="none" algn="tl"/>
          </a:blipFill>
        </p:spPr>
        <p:txBody>
          <a:bodyPr wrap="square" rtlCol="0">
            <a:spAutoFit/>
          </a:bodyPr>
          <a:lstStyle/>
          <a:p>
            <a:pPr algn="ctr"/>
            <a:r>
              <a:rPr lang="en-US" sz="1600" dirty="0" smtClean="0">
                <a:latin typeface="+mn-lt"/>
              </a:rPr>
              <a:t>Table 2.4 Characteristics of the System/360 Family</a:t>
            </a:r>
          </a:p>
          <a:p>
            <a:pPr algn="ctr"/>
            <a:r>
              <a:rPr lang="en-US" sz="1600" dirty="0" smtClean="0">
                <a:latin typeface="+mn-lt"/>
              </a:rPr>
              <a:t> </a:t>
            </a:r>
            <a:endParaRPr lang="en-US" sz="1600" dirty="0">
              <a:latin typeface="+mn-lt"/>
            </a:endParaRPr>
          </a:p>
        </p:txBody>
      </p:sp>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idx="4294967295"/>
          </p:nvPr>
        </p:nvSpPr>
        <p:spPr>
          <a:xfrm>
            <a:off x="381000" y="457200"/>
            <a:ext cx="7556500" cy="1447800"/>
          </a:xfrm>
        </p:spPr>
        <p:txBody>
          <a:bodyPr/>
          <a:lstStyle/>
          <a:p>
            <a:pPr algn="ctr"/>
            <a:r>
              <a:rPr lang="en-US" dirty="0" smtClean="0">
                <a:effectLst>
                  <a:outerShdw blurRad="38100" dist="38100" dir="2700000" algn="tl">
                    <a:srgbClr val="000000">
                      <a:alpha val="43137"/>
                    </a:srgbClr>
                  </a:outerShdw>
                </a:effectLst>
              </a:rPr>
              <a:t>	Table 2.5</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Evolution of the PDP-8</a:t>
            </a:r>
            <a:endParaRPr lang="en-US" dirty="0">
              <a:effectLst>
                <a:outerShdw blurRad="38100" dist="38100" dir="2700000" algn="tl">
                  <a:srgbClr val="000000">
                    <a:alpha val="43137"/>
                  </a:srgbClr>
                </a:outerShdw>
              </a:effectLst>
            </a:endParaRPr>
          </a:p>
        </p:txBody>
      </p:sp>
      <p:sp>
        <p:nvSpPr>
          <p:cNvPr id="25" name="TextBox 24"/>
          <p:cNvSpPr txBox="1"/>
          <p:nvPr/>
        </p:nvSpPr>
        <p:spPr>
          <a:xfrm>
            <a:off x="0" y="5791200"/>
            <a:ext cx="9144000" cy="533400"/>
          </a:xfrm>
          <a:prstGeom prst="rect">
            <a:avLst/>
          </a:prstGeom>
          <a:blipFill rotWithShape="1">
            <a:blip r:embed="rId4"/>
            <a:tile tx="0" ty="0" sx="100000" sy="100000" flip="none" algn="tl"/>
          </a:blipFill>
        </p:spPr>
        <p:txBody>
          <a:bodyPr wrap="square" rtlCol="0">
            <a:spAutoFit/>
          </a:bodyPr>
          <a:lstStyle/>
          <a:p>
            <a:endParaRPr lang="en-US" dirty="0"/>
          </a:p>
        </p:txBody>
      </p:sp>
      <p:sp>
        <p:nvSpPr>
          <p:cNvPr id="26" name="TextBox 25"/>
          <p:cNvSpPr txBox="1"/>
          <p:nvPr/>
        </p:nvSpPr>
        <p:spPr>
          <a:xfrm>
            <a:off x="9013907" y="1446575"/>
            <a:ext cx="130093" cy="5106625"/>
          </a:xfrm>
          <a:prstGeom prst="rect">
            <a:avLst/>
          </a:prstGeom>
          <a:blipFill rotWithShape="1">
            <a:blip r:embed="rId4"/>
            <a:tile tx="0" ty="0" sx="100000" sy="100000" flip="none" algn="tl"/>
          </a:blipFill>
        </p:spPr>
        <p:txBody>
          <a:bodyPr wrap="square" rtlCol="0">
            <a:spAutoFit/>
          </a:bodyPr>
          <a:lstStyle/>
          <a:p>
            <a:endParaRPr lang="en-US" dirty="0"/>
          </a:p>
        </p:txBody>
      </p:sp>
      <p:graphicFrame>
        <p:nvGraphicFramePr>
          <p:cNvPr id="201731" name="Object 3"/>
          <p:cNvGraphicFramePr>
            <a:graphicFrameLocks noChangeAspect="1"/>
          </p:cNvGraphicFramePr>
          <p:nvPr/>
        </p:nvGraphicFramePr>
        <p:xfrm>
          <a:off x="1" y="2286000"/>
          <a:ext cx="9144000" cy="4010069"/>
        </p:xfrm>
        <a:graphic>
          <a:graphicData uri="http://schemas.openxmlformats.org/presentationml/2006/ole">
            <mc:AlternateContent xmlns:mc="http://schemas.openxmlformats.org/markup-compatibility/2006">
              <mc:Choice xmlns:v="urn:schemas-microsoft-com:vml" Requires="v">
                <p:oleObj spid="_x0000_s201732" name="Document" r:id="rId5" imgW="8242300" imgH="3657600" progId="Word.Document.12">
                  <p:link updateAutomatic="1"/>
                </p:oleObj>
              </mc:Choice>
              <mc:Fallback>
                <p:oleObj name="Document" r:id="rId5" imgW="8242300" imgH="3657600" progId="Word.Document.12">
                  <p:link updateAutomatic="1"/>
                  <p:pic>
                    <p:nvPicPr>
                      <p:cNvPr id="0" name="AutoShap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286000"/>
                        <a:ext cx="9144000" cy="401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Box 27"/>
          <p:cNvSpPr txBox="1"/>
          <p:nvPr/>
        </p:nvSpPr>
        <p:spPr>
          <a:xfrm>
            <a:off x="0" y="6019800"/>
            <a:ext cx="9143999" cy="369332"/>
          </a:xfrm>
          <a:prstGeom prst="rect">
            <a:avLst/>
          </a:prstGeom>
          <a:blipFill rotWithShape="1">
            <a:blip r:embed="rId4"/>
            <a:tile tx="0" ty="0" sx="100000" sy="100000" flip="none" algn="tl"/>
          </a:blipFill>
        </p:spPr>
        <p:txBody>
          <a:bodyPr wrap="square" rtlCol="0">
            <a:spAutoFit/>
          </a:bodyPr>
          <a:lstStyle/>
          <a:p>
            <a:pPr algn="ctr"/>
            <a:r>
              <a:rPr lang="en-US" sz="1800" dirty="0" smtClean="0">
                <a:latin typeface="+mn-lt"/>
              </a:rPr>
              <a:t>Table 2.5 Evolution of the PDP-8</a:t>
            </a:r>
            <a:endParaRPr lang="en-US" sz="1800" dirty="0">
              <a:latin typeface="+mn-lt"/>
            </a:endParaRPr>
          </a:p>
        </p:txBody>
      </p:sp>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762000"/>
            <a:ext cx="7556313" cy="1116106"/>
          </a:xfrm>
        </p:spPr>
        <p:txBody>
          <a:bodyPr/>
          <a:lstStyle/>
          <a:p>
            <a:r>
              <a:rPr lang="en-GB" dirty="0">
                <a:effectLst>
                  <a:outerShdw blurRad="38100" dist="38100" dir="2700000" algn="tl">
                    <a:srgbClr val="000000">
                      <a:alpha val="43137"/>
                    </a:srgbClr>
                  </a:outerShdw>
                </a:effectLst>
              </a:rPr>
              <a:t>DEC - PDP-8 Bus Structure</a:t>
            </a:r>
          </a:p>
        </p:txBody>
      </p:sp>
      <p:pic>
        <p:nvPicPr>
          <p:cNvPr id="4" name="Picture 3"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40000" b="27273"/>
              <a:stretch>
                <a:fillRect/>
              </a:stretch>
            </p:blipFill>
          </mc:Choice>
          <mc:Fallback>
            <p:blipFill>
              <a:blip r:embed="rId4"/>
              <a:srcRect t="40000" b="27273"/>
              <a:stretch>
                <a:fillRect/>
              </a:stretch>
            </p:blipFill>
          </mc:Fallback>
        </mc:AlternateContent>
        <p:spPr>
          <a:xfrm>
            <a:off x="-609600" y="2209800"/>
            <a:ext cx="10974881" cy="4648200"/>
          </a:xfrm>
          <a:prstGeom prst="rect">
            <a:avLst/>
          </a:prstGeom>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half" idx="2"/>
          </p:nvPr>
        </p:nvSpPr>
        <p:spPr>
          <a:xfrm>
            <a:off x="685800" y="1371600"/>
            <a:ext cx="3429000" cy="2296399"/>
          </a:xfrm>
        </p:spPr>
        <p:txBody>
          <a:bodyPr/>
          <a:lstStyle/>
          <a:p>
            <a:pPr>
              <a:spcBef>
                <a:spcPts val="0"/>
              </a:spcBef>
            </a:pPr>
            <a:r>
              <a:rPr lang="en-US" dirty="0" smtClean="0">
                <a:effectLst>
                  <a:outerShdw blurRad="38100" dist="38100" dir="2700000" algn="tl">
                    <a:srgbClr val="000000">
                      <a:alpha val="43137"/>
                    </a:srgbClr>
                  </a:outerShdw>
                </a:effectLst>
              </a:rPr>
              <a:t>Later</a:t>
            </a:r>
          </a:p>
          <a:p>
            <a:pPr>
              <a:spcBef>
                <a:spcPts val="0"/>
              </a:spcBef>
            </a:pPr>
            <a:r>
              <a:rPr lang="en-US" dirty="0" smtClean="0">
                <a:effectLst>
                  <a:outerShdw blurRad="38100" dist="38100" dir="2700000" algn="tl">
                    <a:srgbClr val="000000">
                      <a:alpha val="43137"/>
                    </a:srgbClr>
                  </a:outerShdw>
                </a:effectLst>
              </a:rPr>
              <a:t>Generations</a:t>
            </a:r>
            <a:endParaRPr lang="en-US" dirty="0">
              <a:effectLst>
                <a:outerShdw blurRad="38100" dist="38100" dir="2700000" algn="tl">
                  <a:srgbClr val="000000">
                    <a:alpha val="43137"/>
                  </a:srgbClr>
                </a:outerShdw>
              </a:effectLst>
            </a:endParaRPr>
          </a:p>
        </p:txBody>
      </p:sp>
      <p:sp>
        <p:nvSpPr>
          <p:cNvPr id="9" name="TextBox 8"/>
          <p:cNvSpPr txBox="1"/>
          <p:nvPr/>
        </p:nvSpPr>
        <p:spPr>
          <a:xfrm>
            <a:off x="7086600" y="533400"/>
            <a:ext cx="1524000" cy="1384995"/>
          </a:xfrm>
          <a:prstGeom prst="rect">
            <a:avLst/>
          </a:prstGeom>
          <a:noFill/>
        </p:spPr>
        <p:txBody>
          <a:bodyPr wrap="square" rtlCol="0">
            <a:spAutoFit/>
          </a:bodyPr>
          <a:lstStyle/>
          <a:p>
            <a:pPr algn="ctr"/>
            <a:r>
              <a:rPr lang="en-US" dirty="0" smtClean="0"/>
              <a:t>LSI</a:t>
            </a:r>
          </a:p>
          <a:p>
            <a:pPr algn="ctr"/>
            <a:r>
              <a:rPr lang="en-US" sz="2000" dirty="0" smtClean="0"/>
              <a:t>Large </a:t>
            </a:r>
          </a:p>
          <a:p>
            <a:pPr algn="ctr"/>
            <a:r>
              <a:rPr lang="en-US" sz="2000" dirty="0" smtClean="0"/>
              <a:t>Scale Integration</a:t>
            </a:r>
            <a:endParaRPr lang="en-US" sz="2000" dirty="0"/>
          </a:p>
        </p:txBody>
      </p:sp>
      <p:sp>
        <p:nvSpPr>
          <p:cNvPr id="12" name="TextBox 11"/>
          <p:cNvSpPr txBox="1"/>
          <p:nvPr/>
        </p:nvSpPr>
        <p:spPr>
          <a:xfrm>
            <a:off x="4800600" y="2667000"/>
            <a:ext cx="1676400" cy="1384995"/>
          </a:xfrm>
          <a:prstGeom prst="rect">
            <a:avLst/>
          </a:prstGeom>
          <a:noFill/>
        </p:spPr>
        <p:txBody>
          <a:bodyPr wrap="square" rtlCol="0">
            <a:spAutoFit/>
          </a:bodyPr>
          <a:lstStyle/>
          <a:p>
            <a:pPr algn="ctr"/>
            <a:r>
              <a:rPr lang="en-US" dirty="0" smtClean="0"/>
              <a:t>VLSI</a:t>
            </a:r>
          </a:p>
          <a:p>
            <a:pPr algn="ctr"/>
            <a:r>
              <a:rPr lang="en-US" sz="2000" dirty="0" smtClean="0"/>
              <a:t>Very Large Scale Integration</a:t>
            </a:r>
            <a:endParaRPr lang="en-US" sz="2000" dirty="0"/>
          </a:p>
        </p:txBody>
      </p:sp>
      <p:sp>
        <p:nvSpPr>
          <p:cNvPr id="13" name="TextBox 12"/>
          <p:cNvSpPr txBox="1"/>
          <p:nvPr/>
        </p:nvSpPr>
        <p:spPr>
          <a:xfrm>
            <a:off x="6781800" y="4495800"/>
            <a:ext cx="2133600" cy="2133600"/>
          </a:xfrm>
          <a:prstGeom prst="rect">
            <a:avLst/>
          </a:prstGeom>
          <a:solidFill>
            <a:srgbClr val="660066">
              <a:alpha val="80000"/>
            </a:srgbClr>
          </a:solidFill>
        </p:spPr>
        <p:txBody>
          <a:bodyPr wrap="square" rtlCol="0">
            <a:noAutofit/>
          </a:bodyPr>
          <a:lstStyle/>
          <a:p>
            <a:pPr algn="ctr"/>
            <a:endParaRPr lang="en-US" dirty="0" smtClean="0"/>
          </a:p>
          <a:p>
            <a:pPr algn="ctr"/>
            <a:r>
              <a:rPr lang="en-US" dirty="0" smtClean="0"/>
              <a:t>ULSI</a:t>
            </a:r>
          </a:p>
          <a:p>
            <a:pPr algn="ctr"/>
            <a:r>
              <a:rPr lang="en-US" sz="2000" dirty="0" smtClean="0"/>
              <a:t>Ultra Large</a:t>
            </a:r>
          </a:p>
          <a:p>
            <a:pPr algn="ctr"/>
            <a:r>
              <a:rPr lang="en-US" sz="2000" dirty="0" smtClean="0"/>
              <a:t> Scale </a:t>
            </a:r>
          </a:p>
          <a:p>
            <a:pPr algn="ctr"/>
            <a:r>
              <a:rPr lang="en-US" sz="2000" dirty="0" smtClean="0"/>
              <a:t>Integration</a:t>
            </a:r>
          </a:p>
          <a:p>
            <a:pPr algn="ctr"/>
            <a:endParaRPr lang="en-US" sz="2000" dirty="0"/>
          </a:p>
          <a:p>
            <a:pPr algn="ctr"/>
            <a:endParaRPr lang="en-US" sz="2000" dirty="0"/>
          </a:p>
        </p:txBody>
      </p:sp>
      <p:sp>
        <p:nvSpPr>
          <p:cNvPr id="29" name="Title 28"/>
          <p:cNvSpPr>
            <a:spLocks noGrp="1"/>
          </p:cNvSpPr>
          <p:nvPr>
            <p:ph type="ctrTitle"/>
          </p:nvPr>
        </p:nvSpPr>
        <p:spPr>
          <a:xfrm>
            <a:off x="1752600" y="5105400"/>
            <a:ext cx="4038600" cy="1143000"/>
          </a:xfrm>
        </p:spPr>
        <p:txBody>
          <a:bodyPr>
            <a:normAutofit fontScale="90000"/>
          </a:bodyPr>
          <a:lstStyle/>
          <a:p>
            <a:pPr algn="ctr"/>
            <a:r>
              <a:rPr lang="en-US" dirty="0" smtClean="0">
                <a:solidFill>
                  <a:srgbClr val="2B142D"/>
                </a:solidFill>
              </a:rPr>
              <a:t>Semiconductor Memory</a:t>
            </a:r>
            <a:br>
              <a:rPr lang="en-US" dirty="0" smtClean="0">
                <a:solidFill>
                  <a:srgbClr val="2B142D"/>
                </a:solidFill>
              </a:rPr>
            </a:br>
            <a:r>
              <a:rPr lang="en-US" dirty="0" smtClean="0">
                <a:solidFill>
                  <a:srgbClr val="2B142D"/>
                </a:solidFill>
              </a:rPr>
              <a:t>Microprocessors</a:t>
            </a:r>
            <a:endParaRPr lang="en-US" dirty="0">
              <a:solidFill>
                <a:srgbClr val="2B142D"/>
              </a:solidFill>
            </a:endParaRPr>
          </a:p>
        </p:txBody>
      </p:sp>
      <p:pic>
        <p:nvPicPr>
          <p:cNvPr id="8" name="Picture 7"/>
          <p:cNvPicPr>
            <a:picLocks noChangeAspect="1"/>
          </p:cNvPicPr>
          <p:nvPr/>
        </p:nvPicPr>
        <p:blipFill>
          <a:blip r:embed="rId3"/>
          <a:stretch>
            <a:fillRect/>
          </a:stretch>
        </p:blipFill>
        <p:spPr>
          <a:xfrm rot="20096797">
            <a:off x="389684" y="4619341"/>
            <a:ext cx="1548749" cy="11049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304800"/>
            <a:ext cx="8382000" cy="811306"/>
          </a:xfrm>
        </p:spPr>
        <p:txBody>
          <a:bodyPr/>
          <a:lstStyle/>
          <a:p>
            <a:r>
              <a:rPr lang="en-GB" dirty="0" smtClean="0">
                <a:solidFill>
                  <a:schemeClr val="accent3"/>
                </a:solidFill>
              </a:rPr>
              <a:t>Semiconductor Memory</a:t>
            </a:r>
            <a:endParaRPr lang="en-GB" dirty="0">
              <a:solidFill>
                <a:schemeClr val="accent3"/>
              </a:solidFill>
            </a:endParaRPr>
          </a:p>
        </p:txBody>
      </p:sp>
      <p:graphicFrame>
        <p:nvGraphicFramePr>
          <p:cNvPr id="34" name="Content Placeholder 33"/>
          <p:cNvGraphicFramePr>
            <a:graphicFrameLocks noGrp="1"/>
          </p:cNvGraphicFramePr>
          <p:nvPr>
            <p:ph idx="1"/>
          </p:nvPr>
        </p:nvGraphicFramePr>
        <p:xfrm>
          <a:off x="228600" y="1143000"/>
          <a:ext cx="8610599"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TextBox 65"/>
          <p:cNvSpPr txBox="1"/>
          <p:nvPr/>
        </p:nvSpPr>
        <p:spPr>
          <a:xfrm>
            <a:off x="6959600" y="795867"/>
            <a:ext cx="184666" cy="461665"/>
          </a:xfrm>
          <a:prstGeom prst="rect">
            <a:avLst/>
          </a:prstGeom>
          <a:noFill/>
        </p:spPr>
        <p:txBody>
          <a:bodyPr wrap="none" rtlCol="0">
            <a:spAutoFit/>
          </a:bodyPr>
          <a:lstStyle/>
          <a:p>
            <a:endParaRPr lang="en-US" dirty="0"/>
          </a:p>
        </p:txBody>
      </p:sp>
      <p:sp>
        <p:nvSpPr>
          <p:cNvPr id="67" name="TextBox 66"/>
          <p:cNvSpPr txBox="1"/>
          <p:nvPr/>
        </p:nvSpPr>
        <p:spPr>
          <a:xfrm>
            <a:off x="7924800" y="228600"/>
            <a:ext cx="990600" cy="914399"/>
          </a:xfrm>
          <a:prstGeom prst="rect">
            <a:avLst/>
          </a:prstGeom>
          <a:blipFill rotWithShape="1">
            <a:blip r:embed="rId8"/>
            <a:tile tx="0" ty="0" sx="100000" sy="100000" flip="none" algn="tl"/>
          </a:blip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History of Computers</a:t>
            </a:r>
            <a:endParaRPr lang="en-GB" dirty="0">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p:txBody>
          <a:bodyPr>
            <a:normAutofit fontScale="70000" lnSpcReduction="20000"/>
          </a:bodyPr>
          <a:lstStyle/>
          <a:p>
            <a:r>
              <a:rPr lang="en-GB" dirty="0" smtClean="0"/>
              <a:t>ENIAC</a:t>
            </a:r>
          </a:p>
          <a:p>
            <a:pPr lvl="1">
              <a:spcBef>
                <a:spcPts val="1200"/>
              </a:spcBef>
            </a:pPr>
            <a:r>
              <a:rPr lang="en-GB" dirty="0" smtClean="0"/>
              <a:t>Electronic Numerical Integrator And Computer</a:t>
            </a:r>
          </a:p>
          <a:p>
            <a:pPr>
              <a:spcBef>
                <a:spcPts val="1200"/>
              </a:spcBef>
            </a:pPr>
            <a:r>
              <a:rPr lang="en-GB" dirty="0" smtClean="0"/>
              <a:t>Designed and constructed at the University of Pennsylvania</a:t>
            </a:r>
          </a:p>
          <a:p>
            <a:pPr lvl="1"/>
            <a:r>
              <a:rPr lang="en-GB" dirty="0" smtClean="0"/>
              <a:t>Started in 1943 – completed in 1946</a:t>
            </a:r>
          </a:p>
          <a:p>
            <a:pPr lvl="1"/>
            <a:r>
              <a:rPr lang="en-GB" dirty="0" smtClean="0"/>
              <a:t>By John Mauchly and John Eckert</a:t>
            </a:r>
          </a:p>
          <a:p>
            <a:r>
              <a:rPr lang="en-GB" dirty="0" smtClean="0"/>
              <a:t>World’s first general purpose electronic digital computer</a:t>
            </a:r>
          </a:p>
          <a:p>
            <a:pPr lvl="1">
              <a:lnSpc>
                <a:spcPct val="120000"/>
              </a:lnSpc>
            </a:pPr>
            <a:r>
              <a:rPr lang="en-GB" dirty="0" smtClean="0"/>
              <a:t>Army’s Ballistics Research Laboratory (BRL) needed a way to supply trajectory tables for new weapons accurately and within a reasonable time frame</a:t>
            </a:r>
          </a:p>
          <a:p>
            <a:pPr lvl="1">
              <a:lnSpc>
                <a:spcPct val="120000"/>
              </a:lnSpc>
            </a:pPr>
            <a:r>
              <a:rPr lang="en-GB" dirty="0" smtClean="0"/>
              <a:t>Was not finished in time to be used in the war effort</a:t>
            </a:r>
          </a:p>
          <a:p>
            <a:pPr marL="228600" lvl="1">
              <a:lnSpc>
                <a:spcPct val="120000"/>
              </a:lnSpc>
              <a:spcBef>
                <a:spcPts val="2000"/>
              </a:spcBef>
              <a:buClr>
                <a:schemeClr val="accent1"/>
              </a:buClr>
            </a:pPr>
            <a:r>
              <a:rPr lang="en-GB" sz="2000" dirty="0" smtClean="0"/>
              <a:t>Its first task was to perform a series of calculations that were used to help determine the feasibility of the hydrogen bomb</a:t>
            </a:r>
          </a:p>
          <a:p>
            <a:pPr marL="228600" lvl="1">
              <a:lnSpc>
                <a:spcPct val="120000"/>
              </a:lnSpc>
              <a:spcBef>
                <a:spcPts val="2000"/>
              </a:spcBef>
              <a:buClr>
                <a:schemeClr val="accent1"/>
              </a:buClr>
            </a:pPr>
            <a:r>
              <a:rPr lang="en-GB" sz="2000" dirty="0" smtClean="0"/>
              <a:t>Continued to operate under BRL management until 1955 when it was disassembled</a:t>
            </a:r>
          </a:p>
        </p:txBody>
      </p:sp>
      <p:sp>
        <p:nvSpPr>
          <p:cNvPr id="6" name="Text Placeholder 5"/>
          <p:cNvSpPr>
            <a:spLocks noGrp="1"/>
          </p:cNvSpPr>
          <p:nvPr>
            <p:ph type="body" sz="half" idx="4294967295"/>
          </p:nvPr>
        </p:nvSpPr>
        <p:spPr>
          <a:xfrm>
            <a:off x="1066800" y="1143000"/>
            <a:ext cx="7143750" cy="774700"/>
          </a:xfrm>
        </p:spPr>
        <p:txBody>
          <a:bodyPr>
            <a:normAutofit/>
          </a:bodyPr>
          <a:lstStyle/>
          <a:p>
            <a:pPr>
              <a:spcBef>
                <a:spcPct val="0"/>
              </a:spcBef>
              <a:buNone/>
            </a:pPr>
            <a:r>
              <a:rPr lang="en-US" sz="3600" dirty="0" smtClean="0">
                <a:solidFill>
                  <a:schemeClr val="accent1"/>
                </a:solidFill>
                <a:effectLst>
                  <a:outerShdw blurRad="38100" dist="38100" dir="2700000" algn="tl">
                    <a:srgbClr val="000000">
                      <a:alpha val="43137"/>
                    </a:srgbClr>
                  </a:outerShdw>
                </a:effectLst>
              </a:rPr>
              <a:t>First Generation:  Vacuum Tubes</a:t>
            </a:r>
          </a:p>
        </p:txBody>
      </p:sp>
      <p:pic>
        <p:nvPicPr>
          <p:cNvPr id="5" name="Picture 4"/>
          <p:cNvPicPr>
            <a:picLocks noChangeAspect="1"/>
          </p:cNvPicPr>
          <p:nvPr/>
        </p:nvPicPr>
        <p:blipFill>
          <a:blip r:embed="rId3">
            <a:alphaModFix amt="87000"/>
            <a:lum/>
          </a:blip>
          <a:stretch>
            <a:fillRect/>
          </a:stretch>
        </p:blipFill>
        <p:spPr>
          <a:xfrm>
            <a:off x="6324600" y="2133600"/>
            <a:ext cx="2514600" cy="1722501"/>
          </a:xfrm>
          <a:prstGeom prst="rect">
            <a:avLst/>
          </a:prstGeom>
          <a:effectLst>
            <a:softEdge rad="2794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84094"/>
            <a:ext cx="7368987" cy="1116106"/>
          </a:xfrm>
        </p:spPr>
        <p:txBody>
          <a:bodyPr/>
          <a:lstStyle/>
          <a:p>
            <a:r>
              <a:rPr lang="en-GB" dirty="0" smtClean="0">
                <a:effectLst>
                  <a:outerShdw blurRad="38100" dist="38100" dir="2700000" algn="tl">
                    <a:srgbClr val="000000">
                      <a:alpha val="43137"/>
                    </a:srgbClr>
                  </a:outerShdw>
                </a:effectLst>
              </a:rPr>
              <a:t>Microprocessors</a:t>
            </a:r>
            <a:endParaRPr lang="en-GB" dirty="0">
              <a:effectLst>
                <a:outerShdw blurRad="38100" dist="38100" dir="2700000" algn="tl">
                  <a:srgbClr val="000000">
                    <a:alpha val="43137"/>
                  </a:srgbClr>
                </a:outerShdw>
              </a:effectLst>
            </a:endParaRPr>
          </a:p>
        </p:txBody>
      </p:sp>
      <p:sp>
        <p:nvSpPr>
          <p:cNvPr id="28675" name="Rectangle 3"/>
          <p:cNvSpPr>
            <a:spLocks noGrp="1" noChangeArrowheads="1"/>
          </p:cNvSpPr>
          <p:nvPr>
            <p:ph idx="1"/>
          </p:nvPr>
        </p:nvSpPr>
        <p:spPr>
          <a:xfrm>
            <a:off x="498474" y="1447800"/>
            <a:ext cx="7556313" cy="5181600"/>
          </a:xfrm>
        </p:spPr>
        <p:txBody>
          <a:bodyPr>
            <a:normAutofit lnSpcReduction="10000"/>
          </a:bodyPr>
          <a:lstStyle/>
          <a:p>
            <a:r>
              <a:rPr lang="en-GB" dirty="0" smtClean="0"/>
              <a:t>The density of elements on processor chips continued to rise</a:t>
            </a:r>
          </a:p>
          <a:p>
            <a:pPr lvl="1"/>
            <a:r>
              <a:rPr lang="en-GB" dirty="0" smtClean="0"/>
              <a:t>More and more elements were placed on each chip so that fewer and fewer chips were needed to construct a single computer processor</a:t>
            </a:r>
          </a:p>
          <a:p>
            <a:r>
              <a:rPr lang="en-GB" dirty="0" smtClean="0"/>
              <a:t>1971 Intel developed 4004</a:t>
            </a:r>
          </a:p>
          <a:p>
            <a:pPr lvl="1"/>
            <a:r>
              <a:rPr lang="en-GB" dirty="0" smtClean="0"/>
              <a:t>First chip to contain all of the components of a CPU on a single chip</a:t>
            </a:r>
          </a:p>
          <a:p>
            <a:pPr lvl="1"/>
            <a:r>
              <a:rPr lang="en-GB" dirty="0" smtClean="0"/>
              <a:t>Birth of microprocessor</a:t>
            </a:r>
          </a:p>
          <a:p>
            <a:r>
              <a:rPr lang="en-GB" dirty="0" smtClean="0"/>
              <a:t>1972 Intel developed 8008</a:t>
            </a:r>
          </a:p>
          <a:p>
            <a:pPr lvl="1"/>
            <a:r>
              <a:rPr lang="en-GB" dirty="0" smtClean="0"/>
              <a:t>First 8-bit microprocessor</a:t>
            </a:r>
          </a:p>
          <a:p>
            <a:r>
              <a:rPr lang="en-GB" dirty="0"/>
              <a:t>1974</a:t>
            </a:r>
            <a:r>
              <a:rPr lang="en-GB" dirty="0" smtClean="0"/>
              <a:t> Intel developed 8080</a:t>
            </a:r>
          </a:p>
          <a:p>
            <a:pPr lvl="1"/>
            <a:r>
              <a:rPr lang="en-GB" dirty="0" smtClean="0"/>
              <a:t>First </a:t>
            </a:r>
            <a:r>
              <a:rPr lang="en-GB" dirty="0"/>
              <a:t>general purpose </a:t>
            </a:r>
            <a:r>
              <a:rPr lang="en-GB" dirty="0" smtClean="0"/>
              <a:t>microprocessor</a:t>
            </a:r>
          </a:p>
          <a:p>
            <a:pPr lvl="1"/>
            <a:r>
              <a:rPr lang="en-GB" dirty="0" smtClean="0"/>
              <a:t>Faster, has a richer instruction set, has a large addressing capability</a:t>
            </a:r>
          </a:p>
          <a:p>
            <a:endParaRPr lang="en-GB" dirty="0"/>
          </a:p>
        </p:txBody>
      </p:sp>
      <p:pic>
        <p:nvPicPr>
          <p:cNvPr id="4" name="Picture 3"/>
          <p:cNvPicPr>
            <a:picLocks noChangeAspect="1"/>
          </p:cNvPicPr>
          <p:nvPr/>
        </p:nvPicPr>
        <p:blipFill>
          <a:blip r:embed="rId3"/>
          <a:stretch>
            <a:fillRect/>
          </a:stretch>
        </p:blipFill>
        <p:spPr>
          <a:xfrm rot="657724">
            <a:off x="6310058" y="3994177"/>
            <a:ext cx="2095500" cy="1651000"/>
          </a:xfrm>
          <a:prstGeom prst="rect">
            <a:avLst/>
          </a:prstGeom>
          <a:effectLst>
            <a:softEdge rad="1778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4938"/>
            <a:ext cx="8077200" cy="995362"/>
          </a:xfrm>
        </p:spPr>
        <p:txBody>
          <a:bodyPr>
            <a:normAutofit/>
          </a:bodyPr>
          <a:lstStyle/>
          <a:p>
            <a:pPr algn="ctr"/>
            <a:r>
              <a:rPr lang="en-US" dirty="0" smtClean="0">
                <a:effectLst>
                  <a:outerShdw blurRad="38100" dist="38100" dir="2700000" algn="tl">
                    <a:srgbClr val="000000">
                      <a:alpha val="43137"/>
                    </a:srgbClr>
                  </a:outerShdw>
                </a:effectLst>
              </a:rPr>
              <a:t>Evolution of Intel Microprocessors</a:t>
            </a:r>
            <a:endParaRPr lang="en-US" dirty="0">
              <a:effectLst>
                <a:outerShdw blurRad="38100" dist="38100" dir="2700000" algn="tl">
                  <a:srgbClr val="000000">
                    <a:alpha val="43137"/>
                  </a:srgbClr>
                </a:outerShdw>
              </a:effectLst>
            </a:endParaRPr>
          </a:p>
        </p:txBody>
      </p:sp>
      <p:graphicFrame>
        <p:nvGraphicFramePr>
          <p:cNvPr id="206850" name="Object 2"/>
          <p:cNvGraphicFramePr>
            <a:graphicFrameLocks noChangeAspect="1"/>
          </p:cNvGraphicFramePr>
          <p:nvPr/>
        </p:nvGraphicFramePr>
        <p:xfrm>
          <a:off x="228600" y="1066800"/>
          <a:ext cx="8686800" cy="2410345"/>
        </p:xfrm>
        <a:graphic>
          <a:graphicData uri="http://schemas.openxmlformats.org/presentationml/2006/ole">
            <mc:AlternateContent xmlns:mc="http://schemas.openxmlformats.org/markup-compatibility/2006">
              <mc:Choice xmlns:v="urn:schemas-microsoft-com:vml" Requires="v">
                <p:oleObj spid="_x0000_s206852" name="Document" r:id="rId5" imgW="8382000" imgH="2298700" progId="Word.Document.12">
                  <p:embed/>
                </p:oleObj>
              </mc:Choice>
              <mc:Fallback>
                <p:oleObj name="Document" r:id="rId5" imgW="8382000" imgH="2298700" progId="Word.Document.12">
                  <p:embed/>
                  <p:pic>
                    <p:nvPicPr>
                      <p:cNvPr id="0" name="AutoShap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8600" y="1066800"/>
                        <a:ext cx="8686800" cy="241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851" name="Object 3"/>
          <p:cNvGraphicFramePr>
            <a:graphicFrameLocks noChangeAspect="1"/>
          </p:cNvGraphicFramePr>
          <p:nvPr/>
        </p:nvGraphicFramePr>
        <p:xfrm>
          <a:off x="228600" y="3733800"/>
          <a:ext cx="8686800" cy="3124200"/>
        </p:xfrm>
        <a:graphic>
          <a:graphicData uri="http://schemas.openxmlformats.org/presentationml/2006/ole">
            <mc:AlternateContent xmlns:mc="http://schemas.openxmlformats.org/markup-compatibility/2006">
              <mc:Choice xmlns:v="urn:schemas-microsoft-com:vml" Requires="v">
                <p:oleObj spid="_x0000_s206853" name="Document" r:id="rId7" imgW="8382000" imgH="2895600" progId="Word.Document.12">
                  <p:embed/>
                </p:oleObj>
              </mc:Choice>
              <mc:Fallback>
                <p:oleObj name="Document" r:id="rId7" imgW="8382000" imgH="2895600" progId="Word.Document.12">
                  <p:embed/>
                  <p:pic>
                    <p:nvPicPr>
                      <p:cNvPr id="0" name="AutoShap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8600" y="37338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3276600" y="3124200"/>
            <a:ext cx="2264813" cy="400110"/>
          </a:xfrm>
          <a:prstGeom prst="rect">
            <a:avLst/>
          </a:prstGeom>
        </p:spPr>
        <p:txBody>
          <a:bodyPr wrap="square">
            <a:spAutoFit/>
          </a:bodyPr>
          <a:lstStyle/>
          <a:p>
            <a:pPr algn="ctr">
              <a:buNone/>
            </a:pPr>
            <a:r>
              <a:rPr lang="en-US" sz="2000" dirty="0" smtClean="0">
                <a:effectLst>
                  <a:outerShdw blurRad="38100" dist="38100" dir="2700000" algn="tl">
                    <a:srgbClr val="000000">
                      <a:alpha val="43137"/>
                    </a:srgbClr>
                  </a:outerShdw>
                </a:effectLst>
              </a:rPr>
              <a:t>a.  1970s Processors</a:t>
            </a:r>
            <a:endParaRPr lang="en-US" sz="2000" dirty="0">
              <a:effectLst>
                <a:outerShdw blurRad="38100" dist="38100" dir="2700000" algn="tl">
                  <a:srgbClr val="000000">
                    <a:alpha val="43137"/>
                  </a:srgbClr>
                </a:outerShdw>
              </a:effectLst>
            </a:endParaRPr>
          </a:p>
        </p:txBody>
      </p:sp>
      <p:sp>
        <p:nvSpPr>
          <p:cNvPr id="17" name="Rectangle 16"/>
          <p:cNvSpPr/>
          <p:nvPr/>
        </p:nvSpPr>
        <p:spPr>
          <a:xfrm>
            <a:off x="3352800" y="6457890"/>
            <a:ext cx="2264813" cy="400110"/>
          </a:xfrm>
          <a:prstGeom prst="rect">
            <a:avLst/>
          </a:prstGeom>
        </p:spPr>
        <p:txBody>
          <a:bodyPr wrap="square">
            <a:spAutoFit/>
          </a:bodyPr>
          <a:lstStyle/>
          <a:p>
            <a:pPr algn="ctr">
              <a:buNone/>
            </a:pPr>
            <a:r>
              <a:rPr lang="en-US" sz="2000" dirty="0">
                <a:effectLst>
                  <a:outerShdw blurRad="38100" dist="38100" dir="2700000" algn="tl">
                    <a:srgbClr val="000000">
                      <a:alpha val="43137"/>
                    </a:srgbClr>
                  </a:outerShdw>
                </a:effectLst>
              </a:rPr>
              <a:t>b</a:t>
            </a:r>
            <a:r>
              <a:rPr lang="en-US" sz="2000" dirty="0" smtClean="0">
                <a:effectLst>
                  <a:outerShdw blurRad="38100" dist="38100" dir="2700000" algn="tl">
                    <a:srgbClr val="000000">
                      <a:alpha val="43137"/>
                    </a:srgbClr>
                  </a:outerShdw>
                </a:effectLst>
              </a:rPr>
              <a:t>.  1980s Processors</a:t>
            </a:r>
            <a:endParaRPr lang="en-US" sz="2000" dirty="0">
              <a:effectLst>
                <a:outerShdw blurRad="38100" dist="38100" dir="2700000" algn="tl">
                  <a:srgbClr val="000000">
                    <a:alpha val="43137"/>
                  </a:srgbClr>
                </a:outerShdw>
              </a:effectLst>
            </a:endParaRPr>
          </a:p>
        </p:txBody>
      </p:sp>
    </p:spTree>
  </p:cSld>
  <p:clrMapOvr>
    <a:masterClrMapping/>
  </p:clrMapOvr>
  <p:transition spd="med">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4938"/>
            <a:ext cx="8077200" cy="995362"/>
          </a:xfrm>
        </p:spPr>
        <p:txBody>
          <a:bodyPr>
            <a:normAutofit/>
          </a:bodyPr>
          <a:lstStyle/>
          <a:p>
            <a:pPr algn="ctr"/>
            <a:r>
              <a:rPr lang="en-US" dirty="0" smtClean="0">
                <a:effectLst>
                  <a:outerShdw blurRad="38100" dist="38100" dir="2700000" algn="tl">
                    <a:srgbClr val="000000">
                      <a:alpha val="43137"/>
                    </a:srgbClr>
                  </a:outerShdw>
                </a:effectLst>
              </a:rPr>
              <a:t>Evolution of Intel Microprocessors</a:t>
            </a:r>
            <a:endParaRPr lang="en-US" dirty="0">
              <a:effectLst>
                <a:outerShdw blurRad="38100" dist="38100" dir="2700000" algn="tl">
                  <a:srgbClr val="000000">
                    <a:alpha val="43137"/>
                  </a:srgbClr>
                </a:outerShdw>
              </a:effectLst>
            </a:endParaRPr>
          </a:p>
        </p:txBody>
      </p:sp>
      <p:graphicFrame>
        <p:nvGraphicFramePr>
          <p:cNvPr id="208900" name="Object 4"/>
          <p:cNvGraphicFramePr>
            <a:graphicFrameLocks noChangeAspect="1"/>
          </p:cNvGraphicFramePr>
          <p:nvPr/>
        </p:nvGraphicFramePr>
        <p:xfrm>
          <a:off x="304800" y="1066800"/>
          <a:ext cx="8610600" cy="2654300"/>
        </p:xfrm>
        <a:graphic>
          <a:graphicData uri="http://schemas.openxmlformats.org/presentationml/2006/ole">
            <mc:AlternateContent xmlns:mc="http://schemas.openxmlformats.org/markup-compatibility/2006">
              <mc:Choice xmlns:v="urn:schemas-microsoft-com:vml" Requires="v">
                <p:oleObj spid="_x0000_s208902" name="Document" r:id="rId4" imgW="8382000" imgH="2654300" progId="Word.Document.12">
                  <p:link updateAutomatic="1"/>
                </p:oleObj>
              </mc:Choice>
              <mc:Fallback>
                <p:oleObj name="Document" r:id="rId4" imgW="8382000" imgH="2654300" progId="Word.Document.12">
                  <p:link updateAutomatic="1"/>
                  <p:pic>
                    <p:nvPicPr>
                      <p:cNvPr id="0" name="AutoShap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 y="1066800"/>
                        <a:ext cx="8610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581400" y="3352800"/>
            <a:ext cx="2264813" cy="400110"/>
          </a:xfrm>
          <a:prstGeom prst="rect">
            <a:avLst/>
          </a:prstGeom>
        </p:spPr>
        <p:txBody>
          <a:bodyPr wrap="square">
            <a:spAutoFit/>
          </a:bodyPr>
          <a:lstStyle/>
          <a:p>
            <a:pPr algn="ctr">
              <a:buNone/>
            </a:pPr>
            <a:r>
              <a:rPr lang="en-US" sz="2000" dirty="0">
                <a:effectLst>
                  <a:outerShdw blurRad="38100" dist="38100" dir="2700000" algn="tl">
                    <a:srgbClr val="000000">
                      <a:alpha val="43137"/>
                    </a:srgbClr>
                  </a:outerShdw>
                </a:effectLst>
              </a:rPr>
              <a:t>c</a:t>
            </a:r>
            <a:r>
              <a:rPr lang="en-US" sz="2000" dirty="0" smtClean="0">
                <a:effectLst>
                  <a:outerShdw blurRad="38100" dist="38100" dir="2700000" algn="tl">
                    <a:srgbClr val="000000">
                      <a:alpha val="43137"/>
                    </a:srgbClr>
                  </a:outerShdw>
                </a:effectLst>
              </a:rPr>
              <a:t>.  1990s Processors</a:t>
            </a:r>
            <a:endParaRPr lang="en-US" sz="2000" dirty="0">
              <a:effectLst>
                <a:outerShdw blurRad="38100" dist="38100" dir="2700000" algn="tl">
                  <a:srgbClr val="000000">
                    <a:alpha val="43137"/>
                  </a:srgbClr>
                </a:outerShdw>
              </a:effectLst>
            </a:endParaRPr>
          </a:p>
        </p:txBody>
      </p:sp>
      <p:graphicFrame>
        <p:nvGraphicFramePr>
          <p:cNvPr id="208901" name="Object 5"/>
          <p:cNvGraphicFramePr>
            <a:graphicFrameLocks noChangeAspect="1"/>
          </p:cNvGraphicFramePr>
          <p:nvPr/>
        </p:nvGraphicFramePr>
        <p:xfrm>
          <a:off x="304800" y="4038600"/>
          <a:ext cx="8610600" cy="2438400"/>
        </p:xfrm>
        <a:graphic>
          <a:graphicData uri="http://schemas.openxmlformats.org/presentationml/2006/ole">
            <mc:AlternateContent xmlns:mc="http://schemas.openxmlformats.org/markup-compatibility/2006">
              <mc:Choice xmlns:v="urn:schemas-microsoft-com:vml" Requires="v">
                <p:oleObj spid="_x0000_s208903" name="Document" r:id="rId5" imgW="8382000" imgH="2298700" progId="Word.Document.12">
                  <p:link updateAutomatic="1"/>
                </p:oleObj>
              </mc:Choice>
              <mc:Fallback>
                <p:oleObj name="Document" r:id="rId5" imgW="8382000" imgH="2298700" progId="Word.Document.12">
                  <p:link updateAutomatic="1"/>
                  <p:pic>
                    <p:nvPicPr>
                      <p:cNvPr id="0" name="AutoShape 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 y="4038600"/>
                        <a:ext cx="8610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3581400" y="6096000"/>
            <a:ext cx="2569613" cy="400110"/>
          </a:xfrm>
          <a:prstGeom prst="rect">
            <a:avLst/>
          </a:prstGeom>
        </p:spPr>
        <p:txBody>
          <a:bodyPr wrap="square">
            <a:spAutoFit/>
          </a:bodyPr>
          <a:lstStyle/>
          <a:p>
            <a:pPr algn="ctr">
              <a:buNone/>
            </a:pPr>
            <a:r>
              <a:rPr lang="en-US" sz="2000" dirty="0" smtClean="0">
                <a:effectLst>
                  <a:outerShdw blurRad="38100" dist="38100" dir="2700000" algn="tl">
                    <a:srgbClr val="000000">
                      <a:alpha val="43137"/>
                    </a:srgbClr>
                  </a:outerShdw>
                </a:effectLst>
              </a:rPr>
              <a:t>d.  Recent Processors</a:t>
            </a:r>
            <a:endParaRPr lang="en-US" sz="2000" dirty="0">
              <a:effectLst>
                <a:outerShdw blurRad="38100" dist="38100" dir="2700000" algn="tl">
                  <a:srgbClr val="000000">
                    <a:alpha val="43137"/>
                  </a:srgbClr>
                </a:outerShdw>
              </a:effectLst>
            </a:endParaRPr>
          </a:p>
        </p:txBody>
      </p:sp>
    </p:spTree>
  </p:cSld>
  <p:clrMapOvr>
    <a:masterClrMapping/>
  </p:clrMapOvr>
  <p:transition spd="med">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smtClean="0"/>
              <a:t>Microprocessor Speed</a:t>
            </a:r>
            <a:endParaRPr lang="en-GB" dirty="0"/>
          </a:p>
        </p:txBody>
      </p:sp>
      <p:graphicFrame>
        <p:nvGraphicFramePr>
          <p:cNvPr id="20" name="Content Placeholder 19"/>
          <p:cNvGraphicFramePr>
            <a:graphicFrameLocks noGrp="1"/>
          </p:cNvGraphicFramePr>
          <p:nvPr>
            <p:ph idx="1"/>
          </p:nvPr>
        </p:nvGraphicFramePr>
        <p:xfrm>
          <a:off x="498474" y="1828800"/>
          <a:ext cx="7556313"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4294967295"/>
          </p:nvPr>
        </p:nvSpPr>
        <p:spPr>
          <a:xfrm>
            <a:off x="228600" y="1295400"/>
            <a:ext cx="7559675" cy="609600"/>
          </a:xfrm>
        </p:spPr>
        <p:txBody>
          <a:bodyPr/>
          <a:lstStyle/>
          <a:p>
            <a:pPr>
              <a:buNone/>
            </a:pPr>
            <a:r>
              <a:rPr lang="en-US" dirty="0" smtClean="0"/>
              <a:t>Techniques built into contemporary processors include: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8475" y="484094"/>
            <a:ext cx="4759325" cy="1344706"/>
          </a:xfrm>
        </p:spPr>
        <p:txBody>
          <a:bodyPr/>
          <a:lstStyle/>
          <a:p>
            <a:r>
              <a:rPr lang="en-US" dirty="0" smtClean="0">
                <a:effectLst>
                  <a:outerShdw blurRad="38100" dist="38100" dir="2700000" algn="tl">
                    <a:srgbClr val="000000">
                      <a:alpha val="43137"/>
                    </a:srgbClr>
                  </a:outerShdw>
                </a:effectLst>
              </a:rPr>
              <a:t>Performance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Balance</a:t>
            </a:r>
            <a:endParaRPr lang="en-US" dirty="0">
              <a:effectLst>
                <a:outerShdw blurRad="38100" dist="38100" dir="2700000" algn="tl">
                  <a:srgbClr val="000000">
                    <a:alpha val="43137"/>
                  </a:srgbClr>
                </a:outerShdw>
              </a:effectLst>
            </a:endParaRPr>
          </a:p>
        </p:txBody>
      </p:sp>
      <p:graphicFrame>
        <p:nvGraphicFramePr>
          <p:cNvPr id="51" name="Content Placeholder 50"/>
          <p:cNvGraphicFramePr>
            <a:graphicFrameLocks noGrp="1"/>
          </p:cNvGraphicFramePr>
          <p:nvPr>
            <p:ph idx="1"/>
          </p:nvPr>
        </p:nvGraphicFramePr>
        <p:xfrm>
          <a:off x="838200" y="0"/>
          <a:ext cx="96011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1828800"/>
            <a:ext cx="4419600" cy="2754600"/>
          </a:xfrm>
          <a:prstGeom prst="rect">
            <a:avLst/>
          </a:prstGeom>
          <a:noFill/>
        </p:spPr>
        <p:txBody>
          <a:bodyPr wrap="square" rtlCol="0">
            <a:spAutoFit/>
          </a:bodyPr>
          <a:lstStyle/>
          <a:p>
            <a:pPr lvl="1" indent="-228600" eaLnBrk="1" hangingPunct="1">
              <a:spcBef>
                <a:spcPts val="1200"/>
              </a:spcBef>
              <a:buClr>
                <a:schemeClr val="accent1"/>
              </a:buClr>
              <a:buSzPct val="75000"/>
              <a:buFont typeface="Wingdings" pitchFamily="2" charset="2"/>
              <a:buChar char="n"/>
            </a:pPr>
            <a:r>
              <a:rPr lang="en-US" sz="2000" dirty="0">
                <a:solidFill>
                  <a:schemeClr val="tx1">
                    <a:lumMod val="65000"/>
                    <a:lumOff val="35000"/>
                  </a:schemeClr>
                </a:solidFill>
                <a:latin typeface="+mn-lt"/>
              </a:rPr>
              <a:t>Adjust the organization and</a:t>
            </a:r>
            <a:r>
              <a:rPr lang="en-US" sz="2000" dirty="0" smtClean="0">
                <a:solidFill>
                  <a:schemeClr val="tx1">
                    <a:lumMod val="65000"/>
                    <a:lumOff val="35000"/>
                  </a:schemeClr>
                </a:solidFill>
                <a:latin typeface="+mn-lt"/>
              </a:rPr>
              <a:t> </a:t>
            </a:r>
          </a:p>
          <a:p>
            <a:pPr lvl="1" indent="-228600" eaLnBrk="1" hangingPunct="1">
              <a:spcBef>
                <a:spcPts val="0"/>
              </a:spcBef>
              <a:buClr>
                <a:schemeClr val="accent1"/>
              </a:buClr>
              <a:buSzPct val="75000"/>
            </a:pPr>
            <a:r>
              <a:rPr lang="en-US" sz="2000" dirty="0" smtClean="0">
                <a:solidFill>
                  <a:schemeClr val="tx1">
                    <a:lumMod val="65000"/>
                    <a:lumOff val="35000"/>
                  </a:schemeClr>
                </a:solidFill>
                <a:latin typeface="+mn-lt"/>
              </a:rPr>
              <a:t>architecture </a:t>
            </a:r>
            <a:r>
              <a:rPr lang="en-US" sz="2000" dirty="0">
                <a:solidFill>
                  <a:schemeClr val="tx1">
                    <a:lumMod val="65000"/>
                    <a:lumOff val="35000"/>
                  </a:schemeClr>
                </a:solidFill>
                <a:latin typeface="+mn-lt"/>
              </a:rPr>
              <a:t>to compensate</a:t>
            </a:r>
            <a:r>
              <a:rPr lang="en-US" sz="2000" dirty="0" smtClean="0">
                <a:solidFill>
                  <a:schemeClr val="tx1">
                    <a:lumMod val="65000"/>
                    <a:lumOff val="35000"/>
                  </a:schemeClr>
                </a:solidFill>
                <a:latin typeface="+mn-lt"/>
              </a:rPr>
              <a:t> </a:t>
            </a:r>
          </a:p>
          <a:p>
            <a:pPr lvl="1" indent="-228600" eaLnBrk="1" hangingPunct="1">
              <a:spcBef>
                <a:spcPts val="0"/>
              </a:spcBef>
              <a:buClr>
                <a:schemeClr val="accent1"/>
              </a:buClr>
              <a:buSzPct val="75000"/>
            </a:pPr>
            <a:r>
              <a:rPr lang="en-US" sz="2000" dirty="0" smtClean="0">
                <a:solidFill>
                  <a:schemeClr val="tx1">
                    <a:lumMod val="65000"/>
                    <a:lumOff val="35000"/>
                  </a:schemeClr>
                </a:solidFill>
                <a:latin typeface="+mn-lt"/>
              </a:rPr>
              <a:t>for </a:t>
            </a:r>
            <a:r>
              <a:rPr lang="en-US" sz="2000" dirty="0">
                <a:solidFill>
                  <a:schemeClr val="tx1">
                    <a:lumMod val="65000"/>
                    <a:lumOff val="35000"/>
                  </a:schemeClr>
                </a:solidFill>
                <a:latin typeface="+mn-lt"/>
              </a:rPr>
              <a:t>the mismatch among the</a:t>
            </a:r>
            <a:r>
              <a:rPr lang="en-US" sz="2000" dirty="0" smtClean="0">
                <a:solidFill>
                  <a:schemeClr val="tx1">
                    <a:lumMod val="65000"/>
                    <a:lumOff val="35000"/>
                  </a:schemeClr>
                </a:solidFill>
                <a:latin typeface="+mn-lt"/>
              </a:rPr>
              <a:t> </a:t>
            </a:r>
          </a:p>
          <a:p>
            <a:pPr lvl="1" indent="-228600" eaLnBrk="1" hangingPunct="1">
              <a:spcBef>
                <a:spcPts val="0"/>
              </a:spcBef>
              <a:buClr>
                <a:schemeClr val="accent1"/>
              </a:buClr>
              <a:buSzPct val="75000"/>
            </a:pPr>
            <a:r>
              <a:rPr lang="en-US" sz="2000" dirty="0" smtClean="0">
                <a:solidFill>
                  <a:schemeClr val="tx1">
                    <a:lumMod val="65000"/>
                    <a:lumOff val="35000"/>
                  </a:schemeClr>
                </a:solidFill>
                <a:latin typeface="+mn-lt"/>
              </a:rPr>
              <a:t>capabilities </a:t>
            </a:r>
            <a:r>
              <a:rPr lang="en-US" sz="2000" dirty="0">
                <a:solidFill>
                  <a:schemeClr val="tx1">
                    <a:lumMod val="65000"/>
                    <a:lumOff val="35000"/>
                  </a:schemeClr>
                </a:solidFill>
                <a:latin typeface="+mn-lt"/>
              </a:rPr>
              <a:t>of the various</a:t>
            </a:r>
            <a:r>
              <a:rPr lang="en-US" sz="2000" dirty="0" smtClean="0">
                <a:solidFill>
                  <a:schemeClr val="tx1">
                    <a:lumMod val="65000"/>
                    <a:lumOff val="35000"/>
                  </a:schemeClr>
                </a:solidFill>
                <a:latin typeface="+mn-lt"/>
              </a:rPr>
              <a:t> </a:t>
            </a:r>
          </a:p>
          <a:p>
            <a:pPr lvl="1" indent="-228600" eaLnBrk="1" hangingPunct="1">
              <a:spcBef>
                <a:spcPts val="0"/>
              </a:spcBef>
              <a:buClr>
                <a:schemeClr val="accent1"/>
              </a:buClr>
              <a:buSzPct val="75000"/>
            </a:pPr>
            <a:r>
              <a:rPr lang="en-US" sz="2000" dirty="0" smtClean="0">
                <a:solidFill>
                  <a:schemeClr val="tx1">
                    <a:lumMod val="65000"/>
                    <a:lumOff val="35000"/>
                  </a:schemeClr>
                </a:solidFill>
                <a:latin typeface="+mn-lt"/>
              </a:rPr>
              <a:t>components</a:t>
            </a:r>
            <a:endParaRPr lang="en-US" sz="2000" dirty="0">
              <a:solidFill>
                <a:schemeClr val="tx1">
                  <a:lumMod val="65000"/>
                  <a:lumOff val="35000"/>
                </a:schemeClr>
              </a:solidFill>
              <a:latin typeface="+mn-lt"/>
            </a:endParaRPr>
          </a:p>
          <a:p>
            <a:pPr lvl="1" indent="-228600" eaLnBrk="1" hangingPunct="1">
              <a:spcBef>
                <a:spcPts val="1200"/>
              </a:spcBef>
              <a:buClr>
                <a:schemeClr val="accent1"/>
              </a:buClr>
              <a:buSzPct val="75000"/>
              <a:buFont typeface="Wingdings" pitchFamily="2" charset="2"/>
              <a:buChar char="n"/>
            </a:pPr>
            <a:r>
              <a:rPr lang="en-US" sz="2000" dirty="0">
                <a:solidFill>
                  <a:schemeClr val="tx1">
                    <a:lumMod val="65000"/>
                    <a:lumOff val="35000"/>
                  </a:schemeClr>
                </a:solidFill>
                <a:latin typeface="+mn-lt"/>
              </a:rPr>
              <a:t>Architectural examples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include:</a:t>
            </a:r>
          </a:p>
          <a:p>
            <a:pPr lvl="1" indent="-228600" eaLnBrk="1" hangingPunct="1">
              <a:spcBef>
                <a:spcPts val="600"/>
              </a:spcBef>
              <a:buClr>
                <a:schemeClr val="accent1">
                  <a:lumMod val="60000"/>
                  <a:lumOff val="40000"/>
                </a:schemeClr>
              </a:buClr>
              <a:buSzPct val="75000"/>
              <a:buFont typeface="Wingdings" pitchFamily="2" charset="2"/>
              <a:buChar char="n"/>
            </a:pPr>
            <a:endParaRPr lang="en-US" sz="1800"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81000" y="0"/>
            <a:ext cx="7772400" cy="1116013"/>
          </a:xfrm>
        </p:spPr>
        <p:txBody>
          <a:bodyPr/>
          <a:lstStyle/>
          <a:p>
            <a:r>
              <a:rPr lang="en-US" dirty="0" smtClean="0"/>
              <a:t>Typical I/O Device Data Rates</a:t>
            </a:r>
            <a:endParaRPr lang="en-US" dirty="0"/>
          </a:p>
        </p:txBody>
      </p:sp>
      <p:pic>
        <p:nvPicPr>
          <p:cNvPr id="4" name="Picture 3"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4545"/>
              <a:stretch>
                <a:fillRect/>
              </a:stretch>
            </p:blipFill>
          </mc:Choice>
          <mc:Fallback>
            <p:blipFill>
              <a:blip r:embed="rId4"/>
              <a:srcRect t="22727" b="14545"/>
              <a:stretch>
                <a:fillRect/>
              </a:stretch>
            </p:blipFill>
          </mc:Fallback>
        </mc:AlternateContent>
        <p:spPr>
          <a:xfrm>
            <a:off x="304800" y="414167"/>
            <a:ext cx="8229600" cy="6680428"/>
          </a:xfrm>
          <a:prstGeom prst="rect">
            <a:avLst/>
          </a:prstGeom>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Improvements in Chip Organization and Architecture</a:t>
            </a:r>
          </a:p>
        </p:txBody>
      </p:sp>
      <p:sp>
        <p:nvSpPr>
          <p:cNvPr id="98311" name="Rectangle 7"/>
          <p:cNvSpPr>
            <a:spLocks noGrp="1" noChangeArrowheads="1"/>
          </p:cNvSpPr>
          <p:nvPr>
            <p:ph idx="1"/>
          </p:nvPr>
        </p:nvSpPr>
        <p:spPr/>
        <p:txBody>
          <a:bodyPr/>
          <a:lstStyle/>
          <a:p>
            <a:r>
              <a:rPr lang="en-GB" dirty="0"/>
              <a:t>Increase hardware speed of processor</a:t>
            </a:r>
          </a:p>
          <a:p>
            <a:pPr lvl="1"/>
            <a:r>
              <a:rPr lang="en-GB" dirty="0"/>
              <a:t>Fundamentally due to shrinking logic gate size</a:t>
            </a:r>
          </a:p>
          <a:p>
            <a:pPr lvl="2"/>
            <a:r>
              <a:rPr lang="en-GB" dirty="0"/>
              <a:t>More gates, packed more tightly, increasing clock rate</a:t>
            </a:r>
          </a:p>
          <a:p>
            <a:pPr lvl="2"/>
            <a:r>
              <a:rPr lang="en-GB" dirty="0"/>
              <a:t>Propagation time for signals reduced</a:t>
            </a:r>
          </a:p>
          <a:p>
            <a:r>
              <a:rPr lang="en-GB" dirty="0"/>
              <a:t>Increase size and speed of caches</a:t>
            </a:r>
          </a:p>
          <a:p>
            <a:pPr lvl="1"/>
            <a:r>
              <a:rPr lang="en-GB" dirty="0"/>
              <a:t>Dedicating part of processor chip </a:t>
            </a:r>
          </a:p>
          <a:p>
            <a:pPr lvl="2"/>
            <a:r>
              <a:rPr lang="en-GB" dirty="0"/>
              <a:t>Cache access times drop significantly</a:t>
            </a:r>
          </a:p>
          <a:p>
            <a:r>
              <a:rPr lang="en-GB" dirty="0"/>
              <a:t>Change processor organization and architecture</a:t>
            </a:r>
          </a:p>
          <a:p>
            <a:pPr lvl="1"/>
            <a:r>
              <a:rPr lang="en-GB" dirty="0"/>
              <a:t>Increase effective speed of</a:t>
            </a:r>
            <a:r>
              <a:rPr lang="en-GB" dirty="0" smtClean="0"/>
              <a:t> instruction execution</a:t>
            </a:r>
            <a:endParaRPr lang="en-GB" dirty="0"/>
          </a:p>
          <a:p>
            <a:pPr lvl="1"/>
            <a:r>
              <a:rPr lang="en-GB" dirty="0"/>
              <a:t>Parallelism</a:t>
            </a:r>
          </a:p>
          <a:p>
            <a:pPr>
              <a:buFontTx/>
              <a:buNone/>
            </a:pP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Problems with Clock Speed and Login Density</a:t>
            </a:r>
          </a:p>
        </p:txBody>
      </p:sp>
      <p:sp>
        <p:nvSpPr>
          <p:cNvPr id="99333" name="Rectangle 5"/>
          <p:cNvSpPr>
            <a:spLocks noGrp="1" noChangeArrowheads="1"/>
          </p:cNvSpPr>
          <p:nvPr>
            <p:ph idx="1"/>
          </p:nvPr>
        </p:nvSpPr>
        <p:spPr>
          <a:xfrm>
            <a:off x="498474" y="1981200"/>
            <a:ext cx="7556313" cy="4343400"/>
          </a:xfrm>
        </p:spPr>
        <p:txBody>
          <a:bodyPr>
            <a:normAutofit fontScale="92500" lnSpcReduction="10000"/>
          </a:bodyPr>
          <a:lstStyle/>
          <a:p>
            <a:r>
              <a:rPr lang="en-GB" sz="2400" dirty="0"/>
              <a:t>Power</a:t>
            </a:r>
          </a:p>
          <a:p>
            <a:pPr lvl="1"/>
            <a:r>
              <a:rPr lang="en-GB" sz="2000" dirty="0"/>
              <a:t>Power density increases with density of logic and clock speed</a:t>
            </a:r>
          </a:p>
          <a:p>
            <a:pPr lvl="1"/>
            <a:r>
              <a:rPr lang="en-GB" sz="2000" dirty="0"/>
              <a:t>Dissipating heat</a:t>
            </a:r>
          </a:p>
          <a:p>
            <a:r>
              <a:rPr lang="en-GB" sz="2400" dirty="0"/>
              <a:t>RC delay</a:t>
            </a:r>
          </a:p>
          <a:p>
            <a:pPr lvl="1"/>
            <a:r>
              <a:rPr lang="en-GB" sz="2000" dirty="0"/>
              <a:t>Speed at which electrons flow limited by resistance and capacitance of metal wires connecting them</a:t>
            </a:r>
          </a:p>
          <a:p>
            <a:pPr lvl="1"/>
            <a:r>
              <a:rPr lang="en-GB" sz="2000" dirty="0"/>
              <a:t>Delay increases as RC product increases</a:t>
            </a:r>
          </a:p>
          <a:p>
            <a:pPr lvl="1"/>
            <a:r>
              <a:rPr lang="en-GB" sz="2000" dirty="0"/>
              <a:t>Wire interconnects thinner, increasing resistance</a:t>
            </a:r>
          </a:p>
          <a:p>
            <a:pPr lvl="1"/>
            <a:r>
              <a:rPr lang="en-GB" sz="2000" dirty="0"/>
              <a:t>Wires closer together, increasing capacitance</a:t>
            </a:r>
          </a:p>
          <a:p>
            <a:r>
              <a:rPr lang="en-GB" sz="2400" dirty="0"/>
              <a:t>Memory latency</a:t>
            </a:r>
          </a:p>
          <a:p>
            <a:pPr lvl="1"/>
            <a:r>
              <a:rPr lang="en-GB" sz="2000" dirty="0"/>
              <a:t>Memory speeds lag processor </a:t>
            </a:r>
            <a:r>
              <a:rPr lang="en-GB" sz="2000" dirty="0" smtClean="0"/>
              <a:t>speeds</a:t>
            </a:r>
            <a:endParaRPr lang="en-GB"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553200" y="304800"/>
            <a:ext cx="2362200" cy="1447800"/>
          </a:xfrm>
        </p:spPr>
        <p:txBody>
          <a:bodyPr>
            <a:normAutofit/>
          </a:bodyPr>
          <a:lstStyle/>
          <a:p>
            <a:pPr algn="ctr"/>
            <a:r>
              <a:rPr lang="en-GB" dirty="0" smtClean="0">
                <a:solidFill>
                  <a:srgbClr val="CCFFCC"/>
                </a:solidFill>
              </a:rPr>
              <a:t> </a:t>
            </a:r>
            <a:r>
              <a:rPr lang="en-GB" sz="3200" dirty="0" smtClean="0">
                <a:effectLst>
                  <a:outerShdw blurRad="38100" dist="38100" dir="2700000" algn="tl">
                    <a:srgbClr val="000000">
                      <a:alpha val="43137"/>
                    </a:srgbClr>
                  </a:outerShdw>
                </a:effectLst>
              </a:rPr>
              <a:t>Processor Trends</a:t>
            </a:r>
            <a:endParaRPr lang="en-GB" sz="3200" dirty="0">
              <a:effectLst>
                <a:outerShdw blurRad="38100" dist="38100" dir="2700000" algn="tl">
                  <a:srgbClr val="000000">
                    <a:alpha val="43137"/>
                  </a:srgbClr>
                </a:outerShdw>
              </a:effectLst>
            </a:endParaRPr>
          </a:p>
        </p:txBody>
      </p:sp>
      <p:pic>
        <p:nvPicPr>
          <p:cNvPr id="4" name="Picture 3"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20000" r="3529" b="30000"/>
              <a:stretch>
                <a:fillRect/>
              </a:stretch>
            </p:blipFill>
          </mc:Choice>
          <mc:Fallback>
            <p:blipFill>
              <a:blip r:embed="rId4"/>
              <a:srcRect l="8235" t="20000" r="3529" b="30000"/>
              <a:stretch>
                <a:fillRect/>
              </a:stretch>
            </p:blipFill>
          </mc:Fallback>
        </mc:AlternateContent>
        <p:spPr>
          <a:xfrm>
            <a:off x="304804" y="1219200"/>
            <a:ext cx="6324596" cy="4961785"/>
          </a:xfrm>
          <a:prstGeom prst="rect">
            <a:avLst/>
          </a:prstGeom>
        </p:spPr>
      </p:pic>
      <p:sp>
        <p:nvSpPr>
          <p:cNvPr id="15" name="TextBox 14"/>
          <p:cNvSpPr txBox="1"/>
          <p:nvPr/>
        </p:nvSpPr>
        <p:spPr>
          <a:xfrm>
            <a:off x="8720667" y="1049867"/>
            <a:ext cx="184666" cy="461665"/>
          </a:xfrm>
          <a:prstGeom prst="rect">
            <a:avLst/>
          </a:prstGeom>
          <a:noFill/>
        </p:spPr>
        <p:txBody>
          <a:bodyPr wrap="none" rtlCol="0">
            <a:spAutoFit/>
          </a:bodyPr>
          <a:lstStyle/>
          <a:p>
            <a:endParaRPr lang="en-US" dirty="0"/>
          </a:p>
        </p:txBody>
      </p:sp>
    </p:spTree>
  </p:cSld>
  <p:clrMapOvr>
    <a:masterClrMapping/>
  </p:clrMapOvr>
  <p:transition spd="med">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4294967295"/>
          </p:nvPr>
        </p:nvGraphicFramePr>
        <p:xfrm>
          <a:off x="533400" y="381000"/>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Rectangle 4"/>
          <p:cNvSpPr>
            <a:spLocks noGrp="1" noChangeArrowheads="1"/>
          </p:cNvSpPr>
          <p:nvPr>
            <p:ph type="title" idx="4294967295"/>
          </p:nvPr>
        </p:nvSpPr>
        <p:spPr>
          <a:xfrm>
            <a:off x="533400" y="457200"/>
            <a:ext cx="7556500" cy="1116012"/>
          </a:xfrm>
        </p:spPr>
        <p:txBody>
          <a:bodyPr/>
          <a:lstStyle/>
          <a:p>
            <a:r>
              <a:rPr lang="en-GB" dirty="0" smtClean="0">
                <a:effectLst>
                  <a:outerShdw blurRad="38100" dist="38100" dir="2700000" algn="tl">
                    <a:srgbClr val="000000">
                      <a:alpha val="43137"/>
                    </a:srgbClr>
                  </a:outerShdw>
                </a:effectLst>
              </a:rPr>
              <a:t>Multicore</a:t>
            </a:r>
            <a:endParaRPr lang="en-GB" dirty="0">
              <a:effectLst>
                <a:outerShdw blurRad="38100" dist="38100" dir="2700000" algn="tl">
                  <a:srgbClr val="000000">
                    <a:alpha val="43137"/>
                  </a:srgbClr>
                </a:outerShdw>
              </a:effectLst>
            </a:endParaRPr>
          </a:p>
        </p:txBody>
      </p:sp>
      <p:sp>
        <p:nvSpPr>
          <p:cNvPr id="28" name="TextBox 27"/>
          <p:cNvSpPr txBox="1"/>
          <p:nvPr/>
        </p:nvSpPr>
        <p:spPr>
          <a:xfrm>
            <a:off x="186267" y="1811867"/>
            <a:ext cx="184666" cy="461665"/>
          </a:xfrm>
          <a:prstGeom prst="rect">
            <a:avLst/>
          </a:prstGeom>
          <a:noFill/>
        </p:spPr>
        <p:txBody>
          <a:bodyPr wrap="none" rtlCol="0">
            <a:spAutoFit/>
          </a:bodyPr>
          <a:lstStyle/>
          <a:p>
            <a:endParaRPr lang="en-US" dirty="0"/>
          </a:p>
        </p:txBody>
      </p:sp>
      <p:sp>
        <p:nvSpPr>
          <p:cNvPr id="30" name="TextBox 29"/>
          <p:cNvSpPr txBox="1"/>
          <p:nvPr/>
        </p:nvSpPr>
        <p:spPr>
          <a:xfrm>
            <a:off x="321733" y="795867"/>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762000" y="228600"/>
            <a:ext cx="7556500" cy="887413"/>
          </a:xfrm>
        </p:spPr>
        <p:txBody>
          <a:bodyPr/>
          <a:lstStyle/>
          <a:p>
            <a:r>
              <a:rPr lang="en-GB" sz="4800" dirty="0" smtClean="0">
                <a:effectLst>
                  <a:outerShdw blurRad="38100" dist="38100" dir="2700000" algn="tl">
                    <a:srgbClr val="000000">
                      <a:alpha val="43137"/>
                    </a:srgbClr>
                  </a:outerShdw>
                </a:effectLst>
              </a:rPr>
              <a:t>ENIAC</a:t>
            </a:r>
            <a:endParaRPr lang="en-US" sz="4800" dirty="0">
              <a:effectLst>
                <a:outerShdw blurRad="38100" dist="38100" dir="2700000" algn="tl">
                  <a:srgbClr val="000000">
                    <a:alpha val="43137"/>
                  </a:srgbClr>
                </a:outerShdw>
              </a:effectLst>
            </a:endParaRPr>
          </a:p>
        </p:txBody>
      </p:sp>
      <p:graphicFrame>
        <p:nvGraphicFramePr>
          <p:cNvPr id="42" name="Content Placeholder 41"/>
          <p:cNvGraphicFramePr>
            <a:graphicFrameLocks noGrp="1"/>
          </p:cNvGraphicFramePr>
          <p:nvPr>
            <p:ph idx="4294967295"/>
          </p:nvPr>
        </p:nvGraphicFramePr>
        <p:xfrm>
          <a:off x="0" y="11430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p:cNvSpPr txBox="1"/>
          <p:nvPr/>
        </p:nvSpPr>
        <p:spPr>
          <a:xfrm>
            <a:off x="3295859" y="241125"/>
            <a:ext cx="184666" cy="461665"/>
          </a:xfrm>
          <a:prstGeom prst="rect">
            <a:avLst/>
          </a:prstGeom>
          <a:noFill/>
        </p:spPr>
        <p:txBody>
          <a:bodyPr wrap="none" rtlCol="0">
            <a:spAutoFit/>
          </a:bodyPr>
          <a:lstStyle/>
          <a:p>
            <a:endParaRPr lang="en-US" dirty="0"/>
          </a:p>
        </p:txBody>
      </p:sp>
      <p:sp>
        <p:nvSpPr>
          <p:cNvPr id="8" name="TextBox 7"/>
          <p:cNvSpPr txBox="1"/>
          <p:nvPr/>
        </p:nvSpPr>
        <p:spPr>
          <a:xfrm>
            <a:off x="8305800" y="914400"/>
            <a:ext cx="883064" cy="43828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98474" y="484094"/>
            <a:ext cx="7556313" cy="1344706"/>
          </a:xfrm>
        </p:spPr>
        <p:txBody>
          <a:bodyPr/>
          <a:lstStyle/>
          <a:p>
            <a:pPr>
              <a:spcBef>
                <a:spcPts val="600"/>
              </a:spcBef>
              <a:spcAft>
                <a:spcPts val="600"/>
              </a:spcAft>
            </a:pPr>
            <a:r>
              <a:rPr lang="en-GB" dirty="0" smtClean="0">
                <a:effectLst>
                  <a:outerShdw blurRad="38100" dist="38100" dir="2700000" algn="tl">
                    <a:srgbClr val="000000">
                      <a:alpha val="43137"/>
                    </a:srgbClr>
                  </a:outerShdw>
                </a:effectLst>
              </a:rPr>
              <a:t>Many Integrated Core (MIC)</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Graphics Processing Unit (GPU)</a:t>
            </a:r>
            <a:r>
              <a:rPr lang="en-US" dirty="0" smtClean="0"/>
              <a:t/>
            </a:r>
            <a:br>
              <a:rPr lang="en-US" dirty="0" smtClean="0"/>
            </a:br>
            <a:endParaRPr lang="en-GB" dirty="0"/>
          </a:p>
        </p:txBody>
      </p:sp>
      <p:sp>
        <p:nvSpPr>
          <p:cNvPr id="103429" name="Rectangle 5"/>
          <p:cNvSpPr>
            <a:spLocks noGrp="1" noChangeArrowheads="1"/>
          </p:cNvSpPr>
          <p:nvPr>
            <p:ph sz="half" idx="2"/>
          </p:nvPr>
        </p:nvSpPr>
        <p:spPr/>
        <p:txBody>
          <a:bodyPr/>
          <a:lstStyle/>
          <a:p>
            <a:r>
              <a:rPr lang="en-GB" dirty="0" smtClean="0"/>
              <a:t>Leap in performance as well as the challenges in developing software to exploit such a large number of cores</a:t>
            </a:r>
          </a:p>
          <a:p>
            <a:r>
              <a:rPr lang="en-GB" dirty="0" smtClean="0"/>
              <a:t>The multicore and MIC strategy involves a homogeneous collection of general purpose processors on a single chip</a:t>
            </a:r>
          </a:p>
          <a:p>
            <a:endParaRPr lang="en-GB" dirty="0" smtClean="0"/>
          </a:p>
          <a:p>
            <a:endParaRPr lang="en-GB" dirty="0"/>
          </a:p>
        </p:txBody>
      </p:sp>
      <p:sp>
        <p:nvSpPr>
          <p:cNvPr id="16" name="Content Placeholder 15"/>
          <p:cNvSpPr>
            <a:spLocks noGrp="1"/>
          </p:cNvSpPr>
          <p:nvPr>
            <p:ph sz="quarter" idx="4"/>
          </p:nvPr>
        </p:nvSpPr>
        <p:spPr>
          <a:xfrm>
            <a:off x="4399878" y="2447365"/>
            <a:ext cx="3753522" cy="4182035"/>
          </a:xfrm>
        </p:spPr>
        <p:txBody>
          <a:bodyPr>
            <a:normAutofit/>
          </a:bodyPr>
          <a:lstStyle/>
          <a:p>
            <a:r>
              <a:rPr lang="en-US" dirty="0" smtClean="0"/>
              <a:t>Core designed to perform parallel operations on graphics data</a:t>
            </a:r>
          </a:p>
          <a:p>
            <a:r>
              <a:rPr lang="en-US" dirty="0" smtClean="0"/>
              <a:t>Traditionally found on a plug-in graphics card, it is used to encode and render 2D and 3D graphics as well as process video</a:t>
            </a:r>
          </a:p>
          <a:p>
            <a:r>
              <a:rPr lang="en-US" dirty="0" smtClean="0"/>
              <a:t>Used as vector processors for a variety of applications that require repetitive computations</a:t>
            </a:r>
            <a:endParaRPr lang="en-US" dirty="0"/>
          </a:p>
        </p:txBody>
      </p:sp>
      <p:sp>
        <p:nvSpPr>
          <p:cNvPr id="5" name="Text Placeholder 4"/>
          <p:cNvSpPr>
            <a:spLocks noGrp="1"/>
          </p:cNvSpPr>
          <p:nvPr>
            <p:ph type="body" idx="1"/>
          </p:nvPr>
        </p:nvSpPr>
        <p:spPr/>
        <p:txBody>
          <a:bodyPr/>
          <a:lstStyle/>
          <a:p>
            <a:r>
              <a:rPr lang="en-US" dirty="0" smtClean="0"/>
              <a:t>MIC	</a:t>
            </a:r>
            <a:endParaRPr lang="en-US" sz="3000" dirty="0" smtClean="0">
              <a:solidFill>
                <a:schemeClr val="accent1"/>
              </a:solidFill>
            </a:endParaRPr>
          </a:p>
        </p:txBody>
      </p:sp>
      <p:sp>
        <p:nvSpPr>
          <p:cNvPr id="15" name="Text Placeholder 14"/>
          <p:cNvSpPr>
            <a:spLocks noGrp="1"/>
          </p:cNvSpPr>
          <p:nvPr>
            <p:ph type="body" sz="quarter" idx="3"/>
          </p:nvPr>
        </p:nvSpPr>
        <p:spPr/>
        <p:txBody>
          <a:bodyPr/>
          <a:lstStyle/>
          <a:p>
            <a:r>
              <a:rPr lang="en-US" dirty="0" smtClean="0"/>
              <a:t>GPU</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667000"/>
            <a:ext cx="4016633" cy="990600"/>
          </a:xfrm>
        </p:spPr>
        <p:txBody>
          <a:bodyPr>
            <a:normAutofit/>
          </a:bodyPr>
          <a:lstStyle/>
          <a:p>
            <a:pPr algn="ctr"/>
            <a:r>
              <a:rPr lang="en-US" sz="3500" dirty="0" smtClean="0">
                <a:solidFill>
                  <a:schemeClr val="tx2"/>
                </a:solidFill>
              </a:rPr>
              <a:t>x86 Architecture</a:t>
            </a:r>
            <a:endParaRPr lang="en-US" sz="3500" dirty="0">
              <a:solidFill>
                <a:schemeClr val="tx2"/>
              </a:solidFill>
            </a:endParaRPr>
          </a:p>
        </p:txBody>
      </p:sp>
      <p:sp>
        <p:nvSpPr>
          <p:cNvPr id="17" name="Text Placeholder 16"/>
          <p:cNvSpPr>
            <a:spLocks noGrp="1"/>
          </p:cNvSpPr>
          <p:nvPr>
            <p:ph type="body" sz="half" idx="2"/>
          </p:nvPr>
        </p:nvSpPr>
        <p:spPr>
          <a:xfrm>
            <a:off x="381000" y="1371600"/>
            <a:ext cx="4015304" cy="4983163"/>
          </a:xfrm>
        </p:spPr>
        <p:txBody>
          <a:bodyPr>
            <a:normAutofit lnSpcReduction="10000"/>
          </a:bodyPr>
          <a:lstStyle/>
          <a:p>
            <a:pPr marL="228600" indent="-228600">
              <a:lnSpc>
                <a:spcPct val="80000"/>
              </a:lnSpc>
              <a:buClr>
                <a:schemeClr val="bg1"/>
              </a:buClr>
              <a:buFont typeface="Wingdings" pitchFamily="2" charset="2"/>
              <a:buChar char="n"/>
            </a:pPr>
            <a:r>
              <a:rPr lang="en-US" sz="1600" dirty="0" smtClean="0"/>
              <a:t>Results of decades of design effort on complex instruction set computers (CISCs)</a:t>
            </a:r>
          </a:p>
          <a:p>
            <a:pPr marL="228600" indent="-228600">
              <a:lnSpc>
                <a:spcPct val="80000"/>
              </a:lnSpc>
              <a:buClr>
                <a:schemeClr val="bg1"/>
              </a:buClr>
              <a:buFont typeface="Wingdings" pitchFamily="2" charset="2"/>
              <a:buChar char="n"/>
            </a:pPr>
            <a:r>
              <a:rPr lang="en-US" sz="1600" dirty="0" smtClean="0"/>
              <a:t>Excellent example of CISC design</a:t>
            </a:r>
          </a:p>
          <a:p>
            <a:pPr marL="228600" indent="-228600">
              <a:lnSpc>
                <a:spcPct val="80000"/>
              </a:lnSpc>
              <a:buClr>
                <a:schemeClr val="bg1"/>
              </a:buClr>
              <a:buFont typeface="Wingdings" pitchFamily="2" charset="2"/>
              <a:buChar char="n"/>
            </a:pPr>
            <a:r>
              <a:rPr lang="en-US" sz="1600" dirty="0" smtClean="0"/>
              <a:t>Incorporates the sophisticated design principles once found only on mainframes and supercomputers</a:t>
            </a:r>
          </a:p>
          <a:p>
            <a:pPr marL="228600" indent="-228600">
              <a:lnSpc>
                <a:spcPct val="80000"/>
              </a:lnSpc>
              <a:buClr>
                <a:schemeClr val="bg1"/>
              </a:buClr>
              <a:buFont typeface="Wingdings" pitchFamily="2" charset="2"/>
              <a:buChar char="n"/>
            </a:pPr>
            <a:r>
              <a:rPr lang="en-US" sz="1600" dirty="0" smtClean="0"/>
              <a:t>An alternative approach to processor design is the reduced instruction set computer (RISC)</a:t>
            </a:r>
          </a:p>
          <a:p>
            <a:pPr marL="228600" indent="-228600">
              <a:lnSpc>
                <a:spcPct val="80000"/>
              </a:lnSpc>
              <a:buClr>
                <a:schemeClr val="bg1"/>
              </a:buClr>
              <a:buFont typeface="Wingdings" pitchFamily="2" charset="2"/>
              <a:buChar char="n"/>
            </a:pPr>
            <a:r>
              <a:rPr lang="en-US" sz="1600" dirty="0" smtClean="0"/>
              <a:t>The ARM architecture is used in a wide variety of embedded systems and is one of the most powerful and best designed RISC based systems on the market</a:t>
            </a:r>
          </a:p>
          <a:p>
            <a:pPr marL="228600" indent="-228600">
              <a:lnSpc>
                <a:spcPct val="80000"/>
              </a:lnSpc>
              <a:buClr>
                <a:schemeClr val="bg1"/>
              </a:buClr>
              <a:buFont typeface="Wingdings" pitchFamily="2" charset="2"/>
              <a:buChar char="n"/>
            </a:pPr>
            <a:r>
              <a:rPr lang="en-US" sz="1600" dirty="0" smtClean="0"/>
              <a:t>In terms of market share Intel is ranked as the number one maker of microprocessors for non-embedded systems</a:t>
            </a:r>
          </a:p>
          <a:p>
            <a:pPr marL="228600" indent="-228600">
              <a:lnSpc>
                <a:spcPct val="80000"/>
              </a:lnSpc>
              <a:buClr>
                <a:schemeClr val="bg2"/>
              </a:buClr>
              <a:buFont typeface="Wingdings" pitchFamily="2" charset="2"/>
              <a:buChar char="n"/>
            </a:pPr>
            <a:endParaRPr lang="en-US" sz="1600" dirty="0" smtClean="0"/>
          </a:p>
        </p:txBody>
      </p:sp>
      <p:sp>
        <p:nvSpPr>
          <p:cNvPr id="21" name="TextBox 20"/>
          <p:cNvSpPr txBox="1"/>
          <p:nvPr/>
        </p:nvSpPr>
        <p:spPr>
          <a:xfrm>
            <a:off x="1066800" y="457200"/>
            <a:ext cx="27940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Overview</a:t>
            </a:r>
            <a:endParaRPr lang="en-US" sz="2800" dirty="0">
              <a:solidFill>
                <a:schemeClr val="bg1"/>
              </a:solidFill>
              <a:effectLst>
                <a:outerShdw blurRad="38100" dist="38100" dir="2700000" algn="tl">
                  <a:srgbClr val="000000">
                    <a:alpha val="43137"/>
                  </a:srgbClr>
                </a:outerShdw>
              </a:effectLst>
              <a:latin typeface="+mj-lt"/>
            </a:endParaRPr>
          </a:p>
        </p:txBody>
      </p:sp>
      <p:sp>
        <p:nvSpPr>
          <p:cNvPr id="23" name="TextBox 22"/>
          <p:cNvSpPr txBox="1"/>
          <p:nvPr/>
        </p:nvSpPr>
        <p:spPr>
          <a:xfrm>
            <a:off x="4953000" y="5029200"/>
            <a:ext cx="912029" cy="461665"/>
          </a:xfrm>
          <a:prstGeom prst="rect">
            <a:avLst/>
          </a:prstGeom>
          <a:noFill/>
        </p:spPr>
        <p:txBody>
          <a:bodyPr wrap="none" rtlCol="0">
            <a:spAutoFit/>
          </a:bodyPr>
          <a:lstStyle/>
          <a:p>
            <a:r>
              <a:rPr lang="en-US" dirty="0" smtClean="0">
                <a:latin typeface="+mj-lt"/>
              </a:rPr>
              <a:t>CISC</a:t>
            </a:r>
            <a:endParaRPr lang="en-US" dirty="0">
              <a:latin typeface="+mj-lt"/>
            </a:endParaRPr>
          </a:p>
        </p:txBody>
      </p:sp>
      <p:sp>
        <p:nvSpPr>
          <p:cNvPr id="24" name="TextBox 23"/>
          <p:cNvSpPr txBox="1"/>
          <p:nvPr/>
        </p:nvSpPr>
        <p:spPr>
          <a:xfrm>
            <a:off x="5638800" y="5638800"/>
            <a:ext cx="868898" cy="461665"/>
          </a:xfrm>
          <a:prstGeom prst="rect">
            <a:avLst/>
          </a:prstGeom>
          <a:noFill/>
        </p:spPr>
        <p:txBody>
          <a:bodyPr wrap="none" rtlCol="0">
            <a:spAutoFit/>
          </a:bodyPr>
          <a:lstStyle/>
          <a:p>
            <a:r>
              <a:rPr lang="en-US" dirty="0" smtClean="0">
                <a:latin typeface="+mj-lt"/>
              </a:rPr>
              <a:t>RISC</a:t>
            </a:r>
            <a:endParaRPr lang="en-US" dirty="0">
              <a:latin typeface="+mj-lt"/>
            </a:endParaRPr>
          </a:p>
        </p:txBody>
      </p:sp>
      <p:sp>
        <p:nvSpPr>
          <p:cNvPr id="25" name="TextBox 24"/>
          <p:cNvSpPr txBox="1"/>
          <p:nvPr/>
        </p:nvSpPr>
        <p:spPr>
          <a:xfrm>
            <a:off x="7620000" y="1295400"/>
            <a:ext cx="1066800" cy="492443"/>
          </a:xfrm>
          <a:prstGeom prst="rect">
            <a:avLst/>
          </a:prstGeom>
          <a:noFill/>
        </p:spPr>
        <p:txBody>
          <a:bodyPr wrap="square" rtlCol="0">
            <a:spAutoFit/>
          </a:bodyPr>
          <a:lstStyle/>
          <a:p>
            <a:pPr algn="ctr"/>
            <a:r>
              <a:rPr lang="en-US" sz="2600" dirty="0" smtClean="0">
                <a:latin typeface="+mj-lt"/>
              </a:rPr>
              <a:t>Intel</a:t>
            </a:r>
            <a:endParaRPr lang="en-US" sz="2600" dirty="0">
              <a:latin typeface="+mj-lt"/>
            </a:endParaRPr>
          </a:p>
        </p:txBody>
      </p:sp>
      <p:sp>
        <p:nvSpPr>
          <p:cNvPr id="26" name="TextBox 25"/>
          <p:cNvSpPr txBox="1"/>
          <p:nvPr/>
        </p:nvSpPr>
        <p:spPr>
          <a:xfrm>
            <a:off x="7086600" y="685800"/>
            <a:ext cx="898704" cy="461665"/>
          </a:xfrm>
          <a:prstGeom prst="rect">
            <a:avLst/>
          </a:prstGeom>
          <a:noFill/>
        </p:spPr>
        <p:txBody>
          <a:bodyPr wrap="none" rtlCol="0">
            <a:spAutoFit/>
          </a:bodyPr>
          <a:lstStyle/>
          <a:p>
            <a:r>
              <a:rPr lang="en-US" dirty="0" smtClean="0">
                <a:latin typeface="+mj-lt"/>
              </a:rPr>
              <a:t>ARM</a:t>
            </a:r>
            <a:endParaRPr lang="en-US"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0" y="2514600"/>
            <a:ext cx="3581400" cy="762000"/>
          </a:xfrm>
        </p:spPr>
        <p:txBody>
          <a:bodyPr>
            <a:normAutofit/>
          </a:bodyPr>
          <a:lstStyle/>
          <a:p>
            <a:pPr algn="ctr"/>
            <a:r>
              <a:rPr lang="en-GB" sz="3000" dirty="0"/>
              <a:t>x86 </a:t>
            </a:r>
            <a:r>
              <a:rPr lang="en-GB" sz="3000" dirty="0" smtClean="0"/>
              <a:t>Evolution</a:t>
            </a:r>
            <a:endParaRPr lang="en-GB" sz="3000" dirty="0"/>
          </a:p>
        </p:txBody>
      </p:sp>
      <p:sp>
        <p:nvSpPr>
          <p:cNvPr id="89091" name="Rectangle 1027"/>
          <p:cNvSpPr>
            <a:spLocks noGrp="1" noChangeArrowheads="1"/>
          </p:cNvSpPr>
          <p:nvPr>
            <p:ph type="body" sz="half" idx="2"/>
          </p:nvPr>
        </p:nvSpPr>
        <p:spPr>
          <a:xfrm>
            <a:off x="4038600" y="0"/>
            <a:ext cx="5105400" cy="6858000"/>
          </a:xfrm>
          <a:solidFill>
            <a:schemeClr val="accent1"/>
          </a:solidFill>
        </p:spPr>
        <p:txBody>
          <a:bodyPr>
            <a:normAutofit fontScale="85000" lnSpcReduction="20000"/>
          </a:bodyPr>
          <a:lstStyle/>
          <a:p>
            <a:pPr marL="228600" indent="-228600">
              <a:lnSpc>
                <a:spcPct val="90000"/>
              </a:lnSpc>
            </a:pPr>
            <a:endParaRPr lang="en-GB" sz="1200" dirty="0" smtClean="0">
              <a:solidFill>
                <a:schemeClr val="bg1"/>
              </a:solidFill>
            </a:endParaRPr>
          </a:p>
          <a:p>
            <a:pPr marL="228600" indent="-228600">
              <a:lnSpc>
                <a:spcPct val="90000"/>
              </a:lnSpc>
              <a:buFont typeface="Wingdings" pitchFamily="2" charset="2"/>
              <a:buChar char="n"/>
            </a:pPr>
            <a:r>
              <a:rPr lang="en-GB" sz="2118" dirty="0" smtClean="0">
                <a:solidFill>
                  <a:schemeClr val="bg1"/>
                </a:solidFill>
              </a:rPr>
              <a:t>8080</a:t>
            </a:r>
          </a:p>
          <a:p>
            <a:pPr marL="685800" lvl="1" indent="-228600">
              <a:lnSpc>
                <a:spcPct val="90000"/>
              </a:lnSpc>
              <a:buFont typeface="Wingdings" pitchFamily="2" charset="2"/>
              <a:buChar char="n"/>
            </a:pPr>
            <a:r>
              <a:rPr lang="en-GB" sz="1918" dirty="0" smtClean="0">
                <a:solidFill>
                  <a:schemeClr val="bg1"/>
                </a:solidFill>
              </a:rPr>
              <a:t>First general purpose microprocessor</a:t>
            </a:r>
          </a:p>
          <a:p>
            <a:pPr marL="685800" lvl="1" indent="-228600">
              <a:lnSpc>
                <a:spcPct val="90000"/>
              </a:lnSpc>
              <a:buFont typeface="Wingdings" pitchFamily="2" charset="2"/>
              <a:buChar char="n"/>
            </a:pPr>
            <a:r>
              <a:rPr lang="en-GB" sz="1918" dirty="0" smtClean="0">
                <a:solidFill>
                  <a:schemeClr val="bg1"/>
                </a:solidFill>
              </a:rPr>
              <a:t>8-bit machine with an 8-bit data path to memory</a:t>
            </a:r>
          </a:p>
          <a:p>
            <a:pPr marL="685800" lvl="1" indent="-228600">
              <a:lnSpc>
                <a:spcPct val="90000"/>
              </a:lnSpc>
              <a:buFont typeface="Wingdings" pitchFamily="2" charset="2"/>
              <a:buChar char="n"/>
            </a:pPr>
            <a:r>
              <a:rPr lang="en-GB" sz="1918" dirty="0" smtClean="0">
                <a:solidFill>
                  <a:schemeClr val="bg1"/>
                </a:solidFill>
              </a:rPr>
              <a:t>Used in the first personal computer (Altair)</a:t>
            </a:r>
          </a:p>
          <a:p>
            <a:pPr marL="228600" indent="-228600">
              <a:lnSpc>
                <a:spcPct val="90000"/>
              </a:lnSpc>
              <a:buFont typeface="Wingdings" pitchFamily="2" charset="2"/>
              <a:buChar char="n"/>
            </a:pPr>
            <a:r>
              <a:rPr lang="en-GB" sz="2162" dirty="0" smtClean="0">
                <a:solidFill>
                  <a:schemeClr val="bg1"/>
                </a:solidFill>
              </a:rPr>
              <a:t>8086</a:t>
            </a:r>
          </a:p>
          <a:p>
            <a:pPr marL="685800" lvl="1" indent="-228600">
              <a:buFont typeface="Wingdings" pitchFamily="2" charset="2"/>
              <a:buChar char="n"/>
            </a:pPr>
            <a:r>
              <a:rPr lang="en-GB" sz="1918" dirty="0" smtClean="0">
                <a:solidFill>
                  <a:schemeClr val="bg1"/>
                </a:solidFill>
              </a:rPr>
              <a:t>16-bit machine</a:t>
            </a:r>
          </a:p>
          <a:p>
            <a:pPr marL="685800" lvl="1" indent="-228600">
              <a:buFont typeface="Wingdings" pitchFamily="2" charset="2"/>
              <a:buChar char="n"/>
            </a:pPr>
            <a:r>
              <a:rPr lang="en-GB" sz="1918" dirty="0" smtClean="0">
                <a:solidFill>
                  <a:schemeClr val="bg1"/>
                </a:solidFill>
              </a:rPr>
              <a:t>Used an instruction cache, or queue</a:t>
            </a:r>
          </a:p>
          <a:p>
            <a:pPr marL="685800" lvl="1" indent="-228600">
              <a:buFont typeface="Wingdings" pitchFamily="2" charset="2"/>
              <a:buChar char="n"/>
            </a:pPr>
            <a:r>
              <a:rPr lang="en-GB" sz="1918" dirty="0" smtClean="0">
                <a:solidFill>
                  <a:schemeClr val="bg1"/>
                </a:solidFill>
              </a:rPr>
              <a:t>First appearance of the x86 architecture</a:t>
            </a:r>
          </a:p>
          <a:p>
            <a:pPr marL="228600" indent="-228600">
              <a:lnSpc>
                <a:spcPct val="90000"/>
              </a:lnSpc>
              <a:spcBef>
                <a:spcPts val="2500"/>
              </a:spcBef>
              <a:buFont typeface="Wingdings" pitchFamily="2" charset="2"/>
              <a:buChar char="n"/>
            </a:pPr>
            <a:r>
              <a:rPr lang="en-GB" sz="2118" dirty="0" smtClean="0">
                <a:solidFill>
                  <a:schemeClr val="bg1"/>
                </a:solidFill>
              </a:rPr>
              <a:t>8088</a:t>
            </a:r>
          </a:p>
          <a:p>
            <a:pPr marL="685800" lvl="1" indent="-228600">
              <a:lnSpc>
                <a:spcPct val="90000"/>
              </a:lnSpc>
              <a:spcBef>
                <a:spcPts val="700"/>
              </a:spcBef>
              <a:buFont typeface="Wingdings" pitchFamily="2" charset="2"/>
              <a:buChar char="n"/>
            </a:pPr>
            <a:r>
              <a:rPr lang="en-GB" sz="1882" dirty="0" smtClean="0">
                <a:solidFill>
                  <a:schemeClr val="bg1"/>
                </a:solidFill>
              </a:rPr>
              <a:t>used in IBM’s first personal computer</a:t>
            </a:r>
          </a:p>
          <a:p>
            <a:pPr marL="228600" indent="-228600">
              <a:lnSpc>
                <a:spcPct val="90000"/>
              </a:lnSpc>
              <a:spcBef>
                <a:spcPts val="2500"/>
              </a:spcBef>
              <a:buFont typeface="Wingdings" pitchFamily="2" charset="2"/>
              <a:buChar char="n"/>
            </a:pPr>
            <a:r>
              <a:rPr lang="en-GB" sz="2118" dirty="0" smtClean="0">
                <a:solidFill>
                  <a:schemeClr val="bg1"/>
                </a:solidFill>
              </a:rPr>
              <a:t>80286</a:t>
            </a:r>
          </a:p>
          <a:p>
            <a:pPr marL="685800" lvl="1" indent="-228600">
              <a:lnSpc>
                <a:spcPct val="90000"/>
              </a:lnSpc>
              <a:buFont typeface="Wingdings" pitchFamily="2" charset="2"/>
              <a:buChar char="n"/>
            </a:pPr>
            <a:r>
              <a:rPr lang="en-GB" sz="1882" dirty="0" smtClean="0">
                <a:solidFill>
                  <a:schemeClr val="bg1"/>
                </a:solidFill>
              </a:rPr>
              <a:t>Enabled addressing a 16-MByte memory instead of just 1 MByte</a:t>
            </a:r>
          </a:p>
          <a:p>
            <a:pPr marL="228600" indent="-228600">
              <a:lnSpc>
                <a:spcPct val="90000"/>
              </a:lnSpc>
              <a:spcBef>
                <a:spcPts val="2500"/>
              </a:spcBef>
              <a:buFont typeface="Wingdings" pitchFamily="2" charset="2"/>
              <a:buChar char="n"/>
            </a:pPr>
            <a:r>
              <a:rPr lang="en-GB" sz="2118" dirty="0" smtClean="0">
                <a:solidFill>
                  <a:schemeClr val="bg1"/>
                </a:solidFill>
              </a:rPr>
              <a:t>80386</a:t>
            </a:r>
          </a:p>
          <a:p>
            <a:pPr marL="685800" lvl="1" indent="-228600">
              <a:lnSpc>
                <a:spcPct val="90000"/>
              </a:lnSpc>
              <a:buFont typeface="Wingdings" pitchFamily="2" charset="2"/>
              <a:buChar char="n"/>
            </a:pPr>
            <a:r>
              <a:rPr lang="en-GB" sz="1882" dirty="0" smtClean="0">
                <a:solidFill>
                  <a:schemeClr val="bg1"/>
                </a:solidFill>
              </a:rPr>
              <a:t>Intel’s first 32-bit machine</a:t>
            </a:r>
          </a:p>
          <a:p>
            <a:pPr marL="685800" lvl="1" indent="-228600">
              <a:lnSpc>
                <a:spcPct val="90000"/>
              </a:lnSpc>
              <a:buFont typeface="Wingdings" pitchFamily="2" charset="2"/>
              <a:buChar char="n"/>
            </a:pPr>
            <a:r>
              <a:rPr lang="en-GB" sz="1882" dirty="0" smtClean="0">
                <a:solidFill>
                  <a:schemeClr val="bg1"/>
                </a:solidFill>
              </a:rPr>
              <a:t>First Intel processor to support multitasking</a:t>
            </a:r>
          </a:p>
          <a:p>
            <a:pPr marL="228600" indent="-228600">
              <a:lnSpc>
                <a:spcPct val="90000"/>
              </a:lnSpc>
              <a:spcBef>
                <a:spcPts val="2500"/>
              </a:spcBef>
              <a:buFont typeface="Wingdings" pitchFamily="2" charset="2"/>
              <a:buChar char="n"/>
            </a:pPr>
            <a:r>
              <a:rPr lang="en-GB" sz="2118" dirty="0" smtClean="0">
                <a:solidFill>
                  <a:schemeClr val="bg1"/>
                </a:solidFill>
              </a:rPr>
              <a:t>80486</a:t>
            </a:r>
          </a:p>
          <a:p>
            <a:pPr marL="685800" lvl="1" indent="-228600">
              <a:lnSpc>
                <a:spcPct val="90000"/>
              </a:lnSpc>
              <a:buFont typeface="Wingdings" pitchFamily="2" charset="2"/>
              <a:buChar char="n"/>
            </a:pPr>
            <a:r>
              <a:rPr lang="en-GB" sz="1882" dirty="0" smtClean="0">
                <a:solidFill>
                  <a:schemeClr val="bg1"/>
                </a:solidFill>
              </a:rPr>
              <a:t>More sophisticated cache technology and instruction pipelining</a:t>
            </a:r>
          </a:p>
          <a:p>
            <a:pPr marL="685800" lvl="1" indent="-228600">
              <a:lnSpc>
                <a:spcPct val="90000"/>
              </a:lnSpc>
              <a:buFont typeface="Wingdings" pitchFamily="2" charset="2"/>
              <a:buChar char="n"/>
            </a:pPr>
            <a:r>
              <a:rPr lang="en-GB" sz="1882" dirty="0" smtClean="0">
                <a:solidFill>
                  <a:schemeClr val="bg1"/>
                </a:solidFill>
              </a:rPr>
              <a:t>Built-in math coprocessor</a:t>
            </a:r>
            <a:endParaRPr lang="en-GB" sz="1682" dirty="0" smtClean="0">
              <a:solidFill>
                <a:schemeClr val="bg1"/>
              </a:solidFill>
            </a:endParaRPr>
          </a:p>
          <a:p>
            <a:pPr marL="685800" lvl="1" indent="-228600">
              <a:lnSpc>
                <a:spcPct val="90000"/>
              </a:lnSpc>
              <a:buFont typeface="Wingdings" pitchFamily="2" charset="2"/>
              <a:buChar char="n"/>
            </a:pPr>
            <a:endParaRPr lang="en-GB" sz="2035" dirty="0" smtClean="0"/>
          </a:p>
        </p:txBody>
      </p:sp>
      <p:pic>
        <p:nvPicPr>
          <p:cNvPr id="24" name="Picture 23"/>
          <p:cNvPicPr>
            <a:picLocks noChangeAspect="1"/>
          </p:cNvPicPr>
          <p:nvPr/>
        </p:nvPicPr>
        <p:blipFill>
          <a:blip r:embed="rId3"/>
          <a:stretch>
            <a:fillRect/>
          </a:stretch>
        </p:blipFill>
        <p:spPr>
          <a:xfrm>
            <a:off x="228600" y="3733800"/>
            <a:ext cx="2683403" cy="2662275"/>
          </a:xfrm>
          <a:prstGeom prst="rect">
            <a:avLst/>
          </a:prstGeom>
        </p:spPr>
      </p:pic>
      <p:pic>
        <p:nvPicPr>
          <p:cNvPr id="25" name="Picture 24"/>
          <p:cNvPicPr>
            <a:picLocks noChangeAspect="1"/>
          </p:cNvPicPr>
          <p:nvPr/>
        </p:nvPicPr>
        <p:blipFill>
          <a:blip r:embed="rId4"/>
          <a:stretch>
            <a:fillRect/>
          </a:stretch>
        </p:blipFill>
        <p:spPr>
          <a:xfrm rot="21012194">
            <a:off x="142238" y="142236"/>
            <a:ext cx="1828571" cy="1828571"/>
          </a:xfrm>
          <a:prstGeom prst="rect">
            <a:avLst/>
          </a:prstGeom>
        </p:spPr>
      </p:pic>
      <p:pic>
        <p:nvPicPr>
          <p:cNvPr id="26" name="Picture 25"/>
          <p:cNvPicPr>
            <a:picLocks noChangeAspect="1"/>
          </p:cNvPicPr>
          <p:nvPr/>
        </p:nvPicPr>
        <p:blipFill>
          <a:blip r:embed="rId5"/>
          <a:stretch>
            <a:fillRect/>
          </a:stretch>
        </p:blipFill>
        <p:spPr>
          <a:xfrm>
            <a:off x="1905000" y="914400"/>
            <a:ext cx="1612900" cy="16129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533400"/>
            <a:ext cx="5638800" cy="990600"/>
          </a:xfrm>
        </p:spPr>
        <p:txBody>
          <a:bodyPr/>
          <a:lstStyle/>
          <a:p>
            <a:r>
              <a:rPr lang="en-GB" dirty="0"/>
              <a:t>x86 </a:t>
            </a:r>
            <a:r>
              <a:rPr lang="en-GB" dirty="0" smtClean="0"/>
              <a:t>Evolution - Pentium</a:t>
            </a:r>
            <a:endParaRPr lang="en-GB" dirty="0"/>
          </a:p>
        </p:txBody>
      </p:sp>
      <p:graphicFrame>
        <p:nvGraphicFramePr>
          <p:cNvPr id="36" name="Content Placeholder 35"/>
          <p:cNvGraphicFramePr>
            <a:graphicFrameLocks noGrp="1"/>
          </p:cNvGraphicFramePr>
          <p:nvPr>
            <p:ph idx="4294967295"/>
          </p:nvPr>
        </p:nvGraphicFramePr>
        <p:xfrm>
          <a:off x="914400" y="1219200"/>
          <a:ext cx="777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Picture 41"/>
          <p:cNvPicPr>
            <a:picLocks noChangeAspect="1"/>
          </p:cNvPicPr>
          <p:nvPr/>
        </p:nvPicPr>
        <p:blipFill>
          <a:blip r:embed="rId8"/>
          <a:stretch>
            <a:fillRect/>
          </a:stretch>
        </p:blipFill>
        <p:spPr>
          <a:xfrm rot="577775">
            <a:off x="6318112" y="450712"/>
            <a:ext cx="1905000" cy="1905000"/>
          </a:xfrm>
          <a:prstGeom prst="rect">
            <a:avLst/>
          </a:prstGeom>
          <a:effectLst>
            <a:glow rad="101600">
              <a:schemeClr val="accent1">
                <a:alpha val="75000"/>
              </a:schemeClr>
            </a:glow>
            <a:outerShdw blurRad="50800" dist="38100" dir="2700000" algn="tl" rotWithShape="0">
              <a:srgbClr val="000000">
                <a:alpha val="43000"/>
              </a:srgbClr>
            </a:outerShdw>
          </a:effectLst>
          <a:scene3d>
            <a:camera prst="orthographicFront"/>
            <a:lightRig rig="threePt" dir="t"/>
          </a:scene3d>
          <a:sp3d>
            <a:bevelT prst="convex"/>
            <a:bevelB prst="convex"/>
          </a:sp3d>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609600" y="685800"/>
            <a:ext cx="7861300" cy="1116013"/>
          </a:xfrm>
        </p:spPr>
        <p:txBody>
          <a:bodyPr/>
          <a:lstStyle/>
          <a:p>
            <a:r>
              <a:rPr lang="en-GB" dirty="0">
                <a:effectLst>
                  <a:outerShdw blurRad="38100" dist="38100" dir="2700000" algn="tl">
                    <a:srgbClr val="000000">
                      <a:alpha val="43137"/>
                    </a:srgbClr>
                  </a:outerShdw>
                </a:effectLst>
              </a:rPr>
              <a:t>x86 Evolution </a:t>
            </a:r>
            <a:r>
              <a:rPr lang="en-GB" sz="2800" dirty="0" smtClean="0"/>
              <a:t>(continued)</a:t>
            </a:r>
            <a:endParaRPr lang="en-GB" sz="2800" dirty="0"/>
          </a:p>
        </p:txBody>
      </p:sp>
      <p:sp>
        <p:nvSpPr>
          <p:cNvPr id="7" name="Text Placeholder 6"/>
          <p:cNvSpPr>
            <a:spLocks noGrp="1"/>
          </p:cNvSpPr>
          <p:nvPr>
            <p:ph sz="half" idx="4294967295"/>
          </p:nvPr>
        </p:nvSpPr>
        <p:spPr>
          <a:xfrm>
            <a:off x="5029200" y="1981200"/>
            <a:ext cx="3657600" cy="4191000"/>
          </a:xfrm>
        </p:spPr>
        <p:txBody>
          <a:bodyPr>
            <a:normAutofit/>
          </a:bodyPr>
          <a:lstStyle/>
          <a:p>
            <a:pPr marL="228600" lvl="1">
              <a:spcBef>
                <a:spcPts val="2000"/>
              </a:spcBef>
              <a:buClr>
                <a:schemeClr val="accent1"/>
              </a:buClr>
            </a:pPr>
            <a:r>
              <a:rPr lang="en-US" sz="1882" dirty="0" smtClean="0">
                <a:latin typeface="+mj-lt"/>
              </a:rPr>
              <a:t>Core</a:t>
            </a:r>
          </a:p>
          <a:p>
            <a:pPr marL="457200" lvl="2">
              <a:lnSpc>
                <a:spcPct val="120000"/>
              </a:lnSpc>
              <a:spcBef>
                <a:spcPts val="1200"/>
              </a:spcBef>
              <a:buClr>
                <a:schemeClr val="tx2">
                  <a:lumMod val="50000"/>
                  <a:lumOff val="50000"/>
                </a:schemeClr>
              </a:buClr>
            </a:pPr>
            <a:r>
              <a:rPr lang="en-US" sz="1730" dirty="0" smtClean="0"/>
              <a:t>First Intel x86 microprocessor with a dual core, referring to the implementation of two processors on a single chip</a:t>
            </a:r>
          </a:p>
          <a:p>
            <a:pPr marL="228600" lvl="1">
              <a:spcBef>
                <a:spcPts val="2000"/>
              </a:spcBef>
              <a:buClr>
                <a:schemeClr val="accent1"/>
              </a:buClr>
            </a:pPr>
            <a:r>
              <a:rPr lang="en-US" sz="1882" dirty="0" smtClean="0">
                <a:latin typeface="+mj-lt"/>
              </a:rPr>
              <a:t>Core 2</a:t>
            </a:r>
          </a:p>
          <a:p>
            <a:pPr marL="457200" lvl="2">
              <a:spcBef>
                <a:spcPts val="800"/>
              </a:spcBef>
              <a:buClr>
                <a:schemeClr val="tx2">
                  <a:lumMod val="50000"/>
                  <a:lumOff val="50000"/>
                </a:schemeClr>
              </a:buClr>
            </a:pPr>
            <a:r>
              <a:rPr lang="en-US" sz="1714" dirty="0" smtClean="0"/>
              <a:t>Extends the architecture to 64 bits</a:t>
            </a:r>
          </a:p>
          <a:p>
            <a:pPr marL="457200" lvl="2">
              <a:spcBef>
                <a:spcPts val="800"/>
              </a:spcBef>
              <a:buClr>
                <a:schemeClr val="tx2">
                  <a:lumMod val="50000"/>
                  <a:lumOff val="50000"/>
                </a:schemeClr>
              </a:buClr>
            </a:pPr>
            <a:r>
              <a:rPr lang="en-US" sz="1714" dirty="0" smtClean="0"/>
              <a:t>Recent Core offerings have up to 10 processors per chip</a:t>
            </a:r>
          </a:p>
          <a:p>
            <a:pPr lvl="2"/>
            <a:endParaRPr lang="en-US" dirty="0"/>
          </a:p>
        </p:txBody>
      </p:sp>
      <p:graphicFrame>
        <p:nvGraphicFramePr>
          <p:cNvPr id="18" name="Content Placeholder 17"/>
          <p:cNvGraphicFramePr>
            <a:graphicFrameLocks noGrp="1"/>
          </p:cNvGraphicFramePr>
          <p:nvPr>
            <p:ph sz="half" idx="4294967295"/>
          </p:nvPr>
        </p:nvGraphicFramePr>
        <p:xfrm>
          <a:off x="0" y="2667000"/>
          <a:ext cx="4791075"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half" idx="2"/>
          </p:nvPr>
        </p:nvSpPr>
        <p:spPr>
          <a:xfrm>
            <a:off x="457200" y="990600"/>
            <a:ext cx="5867400" cy="5410200"/>
          </a:xfrm>
        </p:spPr>
        <p:txBody>
          <a:bodyPr>
            <a:normAutofit/>
          </a:bodyPr>
          <a:lstStyle/>
          <a:p>
            <a:r>
              <a:rPr lang="en-US" sz="2700" dirty="0" smtClean="0">
                <a:solidFill>
                  <a:schemeClr val="tx2"/>
                </a:solidFill>
              </a:rPr>
              <a:t>General definition:</a:t>
            </a:r>
          </a:p>
          <a:p>
            <a:endParaRPr lang="en-US" sz="2700" dirty="0" smtClean="0"/>
          </a:p>
          <a:p>
            <a:r>
              <a:rPr lang="en-US" sz="2700" dirty="0" smtClean="0"/>
              <a:t>“A combination of computer </a:t>
            </a:r>
          </a:p>
          <a:p>
            <a:r>
              <a:rPr lang="en-US" sz="2700" dirty="0" smtClean="0"/>
              <a:t>hardware and software, and perhaps additional mechanical or other parts, designed to perform a dedicated function. In many cases, embedded systems are part of a larger system or product, as in the case of an antilock braking system in a car.”</a:t>
            </a:r>
            <a:endParaRPr lang="en-US" sz="2700" dirty="0"/>
          </a:p>
        </p:txBody>
      </p:sp>
      <p:sp>
        <p:nvSpPr>
          <p:cNvPr id="4" name="Rectangle 3"/>
          <p:cNvSpPr/>
          <p:nvPr/>
        </p:nvSpPr>
        <p:spPr>
          <a:xfrm>
            <a:off x="6781800" y="990600"/>
            <a:ext cx="2168946" cy="553998"/>
          </a:xfrm>
          <a:prstGeom prst="rect">
            <a:avLst/>
          </a:prstGeom>
        </p:spPr>
        <p:txBody>
          <a:bodyPr wrap="none">
            <a:spAutoFit/>
          </a:bodyPr>
          <a:lstStyle/>
          <a:p>
            <a:r>
              <a:rPr lang="en-GB" sz="3000" dirty="0" smtClean="0">
                <a:solidFill>
                  <a:schemeClr val="bg1"/>
                </a:solidFill>
                <a:latin typeface="+mj-lt"/>
                <a:ea typeface="+mj-ea"/>
                <a:cs typeface="+mj-cs"/>
              </a:rPr>
              <a:t>Embedded</a:t>
            </a:r>
            <a:r>
              <a:rPr lang="en-GB" dirty="0" smtClean="0">
                <a:solidFill>
                  <a:schemeClr val="bg1"/>
                </a:solidFill>
              </a:rPr>
              <a:t> </a:t>
            </a:r>
            <a:endParaRPr lang="en-US" dirty="0">
              <a:solidFill>
                <a:schemeClr val="bg1"/>
              </a:solidFill>
            </a:endParaRPr>
          </a:p>
        </p:txBody>
      </p:sp>
      <p:sp>
        <p:nvSpPr>
          <p:cNvPr id="5" name="Rectangle 4"/>
          <p:cNvSpPr/>
          <p:nvPr/>
        </p:nvSpPr>
        <p:spPr>
          <a:xfrm>
            <a:off x="6858000" y="3124200"/>
            <a:ext cx="1981200" cy="553998"/>
          </a:xfrm>
          <a:prstGeom prst="rect">
            <a:avLst/>
          </a:prstGeom>
        </p:spPr>
        <p:txBody>
          <a:bodyPr wrap="square">
            <a:spAutoFit/>
          </a:bodyPr>
          <a:lstStyle/>
          <a:p>
            <a:pPr algn="ctr"/>
            <a:r>
              <a:rPr lang="en-GB" sz="3000" dirty="0" smtClean="0">
                <a:solidFill>
                  <a:srgbClr val="FFFFFF"/>
                </a:solidFill>
                <a:latin typeface="+mj-lt"/>
                <a:ea typeface="+mj-ea"/>
                <a:cs typeface="+mj-cs"/>
              </a:rPr>
              <a:t>Systems</a:t>
            </a:r>
            <a:endParaRPr lang="en-US" sz="3000" dirty="0" smtClean="0">
              <a:solidFill>
                <a:srgbClr val="FFFFFF"/>
              </a:solidFill>
              <a:latin typeface="+mj-lt"/>
              <a:ea typeface="+mj-ea"/>
              <a:cs typeface="+mj-cs"/>
            </a:endParaRPr>
          </a:p>
        </p:txBody>
      </p:sp>
      <p:sp useBgFill="1">
        <p:nvSpPr>
          <p:cNvPr id="6" name="TextBox 5"/>
          <p:cNvSpPr txBox="1"/>
          <p:nvPr/>
        </p:nvSpPr>
        <p:spPr>
          <a:xfrm>
            <a:off x="228600" y="4648200"/>
            <a:ext cx="332817" cy="461665"/>
          </a:xfrm>
          <a:prstGeom prst="rect">
            <a:avLst/>
          </a:prstGeom>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81800" y="4495800"/>
            <a:ext cx="2133600" cy="21336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304800"/>
            <a:ext cx="9144000" cy="1066800"/>
          </a:xfrm>
        </p:spPr>
        <p:txBody>
          <a:bodyPr/>
          <a:lstStyle/>
          <a:p>
            <a:pPr algn="ctr"/>
            <a:r>
              <a:rPr lang="en-US" sz="3000" dirty="0" smtClean="0">
                <a:effectLst>
                  <a:outerShdw blurRad="38100" dist="38100" dir="2700000" algn="tl">
                    <a:srgbClr val="000000">
                      <a:alpha val="43137"/>
                    </a:srgbClr>
                  </a:outerShdw>
                </a:effectLst>
                <a:latin typeface="Rockwell (Headings)"/>
                <a:cs typeface="Rockwell (Headings)"/>
              </a:rPr>
              <a:t>Table 2.7</a:t>
            </a:r>
            <a:br>
              <a:rPr lang="en-US" sz="3000" dirty="0" smtClean="0">
                <a:effectLst>
                  <a:outerShdw blurRad="38100" dist="38100" dir="2700000" algn="tl">
                    <a:srgbClr val="000000">
                      <a:alpha val="43137"/>
                    </a:srgbClr>
                  </a:outerShdw>
                </a:effectLst>
                <a:latin typeface="Rockwell (Headings)"/>
                <a:cs typeface="Rockwell (Headings)"/>
              </a:rPr>
            </a:br>
            <a:r>
              <a:rPr lang="en-US" sz="3000" dirty="0" smtClean="0">
                <a:effectLst>
                  <a:outerShdw blurRad="38100" dist="38100" dir="2700000" algn="tl">
                    <a:srgbClr val="000000">
                      <a:alpha val="43137"/>
                    </a:srgbClr>
                  </a:outerShdw>
                </a:effectLst>
                <a:latin typeface="Rockwell (Headings)"/>
                <a:cs typeface="Rockwell (Headings)"/>
              </a:rPr>
              <a:t>Examples of Embedded Systems and Their Markets</a:t>
            </a:r>
            <a:endParaRPr lang="en-US" sz="3000" dirty="0">
              <a:effectLst>
                <a:outerShdw blurRad="38100" dist="38100" dir="2700000" algn="tl">
                  <a:srgbClr val="000000">
                    <a:alpha val="43137"/>
                  </a:srgbClr>
                </a:outerShdw>
              </a:effectLst>
              <a:latin typeface="Rockwell (Headings)"/>
              <a:cs typeface="Rockwell (Headings)"/>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85800" y="1600200"/>
            <a:ext cx="7236418" cy="5499073"/>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762001" y="1999435"/>
            <a:ext cx="8686799" cy="519723"/>
          </a:xfrm>
          <a:prstGeom prst="rect">
            <a:avLst/>
          </a:prstGeom>
        </p:spPr>
      </p:pic>
      <p:sp>
        <p:nvSpPr>
          <p:cNvPr id="9" name="TextBox 8"/>
          <p:cNvSpPr txBox="1"/>
          <p:nvPr/>
        </p:nvSpPr>
        <p:spPr>
          <a:xfrm>
            <a:off x="1828800" y="1981200"/>
            <a:ext cx="905933" cy="304800"/>
          </a:xfrm>
          <a:prstGeom prst="rect">
            <a:avLst/>
          </a:prstGeom>
          <a:solidFill>
            <a:srgbClr val="CCFFCC"/>
          </a:solidFill>
        </p:spPr>
        <p:txBody>
          <a:bodyPr wrap="square" rtlCol="0">
            <a:spAutoFit/>
          </a:bodyPr>
          <a:lstStyle/>
          <a:p>
            <a:endParaRPr lang="en-US"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Embedded Systems </a:t>
            </a:r>
            <a:endParaRPr lang="en-GB" dirty="0">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1"/>
          </p:nvPr>
        </p:nvGraphicFramePr>
        <p:xfrm>
          <a:off x="498474" y="1981200"/>
          <a:ext cx="755631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half" idx="2"/>
          </p:nvPr>
        </p:nvSpPr>
        <p:spPr>
          <a:xfrm>
            <a:off x="498518" y="1143001"/>
            <a:ext cx="7558960" cy="761252"/>
          </a:xfrm>
        </p:spPr>
        <p:txBody>
          <a:bodyPr/>
          <a:lstStyle/>
          <a:p>
            <a:r>
              <a:rPr lang="en-US" sz="2800" dirty="0" smtClean="0"/>
              <a:t>	      </a:t>
            </a:r>
            <a:r>
              <a:rPr lang="en-US" sz="3200" dirty="0" smtClean="0"/>
              <a:t>Requirements and Constraints</a:t>
            </a:r>
            <a:endParaRPr lang="en-US" sz="3200" dirty="0"/>
          </a:p>
        </p:txBody>
      </p:sp>
      <p:pic>
        <p:nvPicPr>
          <p:cNvPr id="12" name="Picture 11"/>
          <p:cNvPicPr>
            <a:picLocks noChangeAspect="1"/>
          </p:cNvPicPr>
          <p:nvPr/>
        </p:nvPicPr>
        <p:blipFill>
          <a:blip r:embed="rId8"/>
          <a:stretch>
            <a:fillRect/>
          </a:stretch>
        </p:blipFill>
        <p:spPr>
          <a:xfrm>
            <a:off x="3503644" y="3429000"/>
            <a:ext cx="1477347" cy="1447800"/>
          </a:xfrm>
          <a:prstGeom prst="rect">
            <a:avLst/>
          </a:prstGeom>
          <a:effectLst>
            <a:glow rad="101600">
              <a:schemeClr val="accent1">
                <a:alpha val="75000"/>
              </a:schemeClr>
            </a:glow>
            <a:softEdge rad="254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228600"/>
            <a:ext cx="7556313" cy="990600"/>
          </a:xfrm>
        </p:spPr>
        <p:txBody>
          <a:bodyPr/>
          <a:lstStyle/>
          <a:p>
            <a:pPr algn="ctr"/>
            <a:r>
              <a:rPr lang="en-GB" sz="2400" dirty="0" smtClean="0"/>
              <a:t>Figure 2.12</a:t>
            </a:r>
            <a:br>
              <a:rPr lang="en-GB" sz="2400" dirty="0" smtClean="0"/>
            </a:br>
            <a:r>
              <a:rPr lang="en-GB" sz="2400" dirty="0" smtClean="0"/>
              <a:t>Possible </a:t>
            </a:r>
            <a:r>
              <a:rPr lang="en-GB" sz="2400" dirty="0"/>
              <a:t>Organization of an Embedded System</a:t>
            </a:r>
          </a:p>
        </p:txBody>
      </p:sp>
      <p:pic>
        <p:nvPicPr>
          <p:cNvPr id="5" name="Picture 4"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0909" r="7059" b="21364"/>
              <a:stretch>
                <a:fillRect/>
              </a:stretch>
            </p:blipFill>
          </mc:Choice>
          <mc:Fallback>
            <p:blipFill>
              <a:blip r:embed="rId4"/>
              <a:srcRect l="4706" t="20909" r="7059" b="21364"/>
              <a:stretch>
                <a:fillRect/>
              </a:stretch>
            </p:blipFill>
          </mc:Fallback>
        </mc:AlternateContent>
        <p:spPr>
          <a:xfrm>
            <a:off x="1219200" y="1416159"/>
            <a:ext cx="6485787" cy="5441841"/>
          </a:xfrm>
          <a:prstGeom prst="rect">
            <a:avLst/>
          </a:prstGeom>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484094"/>
            <a:ext cx="7292787" cy="1116106"/>
          </a:xfrm>
        </p:spPr>
        <p:txBody>
          <a:bodyPr/>
          <a:lstStyle/>
          <a:p>
            <a:r>
              <a:rPr lang="en-GB" dirty="0" smtClean="0">
                <a:effectLst>
                  <a:outerShdw blurRad="38100" dist="38100" dir="2700000" algn="tl">
                    <a:srgbClr val="000000">
                      <a:alpha val="43137"/>
                    </a:srgbClr>
                  </a:outerShdw>
                </a:effectLst>
              </a:rPr>
              <a:t>Acorn RISC Machine (ARM)  </a:t>
            </a:r>
            <a:endParaRPr lang="en-GB" dirty="0">
              <a:effectLst>
                <a:outerShdw blurRad="38100" dist="38100" dir="2700000" algn="tl">
                  <a:srgbClr val="000000">
                    <a:alpha val="43137"/>
                  </a:srgbClr>
                </a:outerShdw>
              </a:effectLst>
            </a:endParaRPr>
          </a:p>
        </p:txBody>
      </p:sp>
      <p:sp>
        <p:nvSpPr>
          <p:cNvPr id="27" name="Content Placeholder 26"/>
          <p:cNvSpPr>
            <a:spLocks noGrp="1"/>
          </p:cNvSpPr>
          <p:nvPr>
            <p:ph sz="half" idx="1"/>
          </p:nvPr>
        </p:nvSpPr>
        <p:spPr/>
        <p:txBody>
          <a:bodyPr/>
          <a:lstStyle/>
          <a:p>
            <a:r>
              <a:rPr lang="en-US" dirty="0" smtClean="0"/>
              <a:t>Family of RISC-based microprocessors and microcontrollers</a:t>
            </a:r>
          </a:p>
          <a:p>
            <a:r>
              <a:rPr lang="en-US" dirty="0" smtClean="0"/>
              <a:t>Designs microprocessor and multicore architectures and licenses them to manufacturers</a:t>
            </a:r>
          </a:p>
          <a:p>
            <a:r>
              <a:rPr lang="en-US" dirty="0" smtClean="0"/>
              <a:t>Chips are high-speed processors that are known for their small die size and low power requirements</a:t>
            </a:r>
            <a:endParaRPr lang="en-US" dirty="0"/>
          </a:p>
        </p:txBody>
      </p:sp>
      <p:sp>
        <p:nvSpPr>
          <p:cNvPr id="28" name="Content Placeholder 27"/>
          <p:cNvSpPr>
            <a:spLocks noGrp="1"/>
          </p:cNvSpPr>
          <p:nvPr>
            <p:ph sz="half" idx="2"/>
          </p:nvPr>
        </p:nvSpPr>
        <p:spPr/>
        <p:txBody>
          <a:bodyPr/>
          <a:lstStyle/>
          <a:p>
            <a:r>
              <a:rPr lang="en-US" dirty="0" smtClean="0"/>
              <a:t>Widely used in PDAs and other handheld devices</a:t>
            </a:r>
          </a:p>
          <a:p>
            <a:r>
              <a:rPr lang="en-US" dirty="0" smtClean="0"/>
              <a:t>Chips are the processors in iPod and iPhone devices</a:t>
            </a:r>
          </a:p>
          <a:p>
            <a:r>
              <a:rPr lang="en-US" dirty="0" smtClean="0"/>
              <a:t>Most widely used embedded processor architecture</a:t>
            </a:r>
          </a:p>
          <a:p>
            <a:r>
              <a:rPr lang="en-US" dirty="0" smtClean="0"/>
              <a:t>Most widely used processor architecture of any kind</a:t>
            </a:r>
            <a:endParaRPr lang="en-US" dirty="0"/>
          </a:p>
        </p:txBody>
      </p:sp>
      <p:cxnSp>
        <p:nvCxnSpPr>
          <p:cNvPr id="6" name="Straight Connector 5"/>
          <p:cNvCxnSpPr/>
          <p:nvPr/>
        </p:nvCxnSpPr>
        <p:spPr>
          <a:xfrm rot="5400000">
            <a:off x="2133600" y="3962400"/>
            <a:ext cx="41148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rot="381112">
            <a:off x="6626678" y="5293320"/>
            <a:ext cx="2173357" cy="1448904"/>
          </a:xfrm>
          <a:prstGeom prst="rect">
            <a:avLst/>
          </a:prstGeom>
          <a:effectLst>
            <a:softEdge rad="1524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t>John von Neumann</a:t>
            </a:r>
            <a:endParaRPr lang="en-GB" dirty="0"/>
          </a:p>
        </p:txBody>
      </p:sp>
      <p:sp>
        <p:nvSpPr>
          <p:cNvPr id="19459" name="Rectangle 3"/>
          <p:cNvSpPr>
            <a:spLocks noGrp="1" noChangeArrowheads="1"/>
          </p:cNvSpPr>
          <p:nvPr>
            <p:ph idx="1"/>
          </p:nvPr>
        </p:nvSpPr>
        <p:spPr/>
        <p:txBody>
          <a:bodyPr>
            <a:normAutofit/>
          </a:bodyPr>
          <a:lstStyle/>
          <a:p>
            <a:r>
              <a:rPr lang="en-GB" dirty="0" smtClean="0"/>
              <a:t>First publication of the idea was in 1945</a:t>
            </a:r>
          </a:p>
          <a:p>
            <a:r>
              <a:rPr lang="en-GB" dirty="0" smtClean="0"/>
              <a:t>Stored program concept</a:t>
            </a:r>
          </a:p>
          <a:p>
            <a:pPr lvl="1"/>
            <a:r>
              <a:rPr lang="en-GB" dirty="0" smtClean="0"/>
              <a:t>Attributed to ENIAC designers, most notably the mathematician John von Neumann</a:t>
            </a:r>
          </a:p>
          <a:p>
            <a:pPr lvl="1"/>
            <a:r>
              <a:rPr lang="en-GB" dirty="0" smtClean="0"/>
              <a:t>Program represented in a form suitable for storing in memory alongside the data</a:t>
            </a:r>
          </a:p>
          <a:p>
            <a:pPr marL="228600" lvl="1">
              <a:spcBef>
                <a:spcPts val="2000"/>
              </a:spcBef>
              <a:buClr>
                <a:schemeClr val="accent1"/>
              </a:buClr>
            </a:pPr>
            <a:r>
              <a:rPr lang="en-GB" sz="2000" dirty="0" smtClean="0"/>
              <a:t>IAS computer</a:t>
            </a:r>
          </a:p>
          <a:p>
            <a:pPr lvl="1"/>
            <a:r>
              <a:rPr lang="en-GB" dirty="0" smtClean="0"/>
              <a:t>Princeton Institute for Advanced Studies</a:t>
            </a:r>
          </a:p>
          <a:p>
            <a:pPr lvl="1"/>
            <a:r>
              <a:rPr lang="en-GB" dirty="0" smtClean="0"/>
              <a:t>Prototype of all subsequent general-purpose computers</a:t>
            </a:r>
          </a:p>
          <a:p>
            <a:pPr lvl="1"/>
            <a:r>
              <a:rPr lang="en-GB" dirty="0" smtClean="0"/>
              <a:t>Completed in 1952</a:t>
            </a:r>
          </a:p>
        </p:txBody>
      </p:sp>
      <p:sp>
        <p:nvSpPr>
          <p:cNvPr id="4" name="Text Placeholder 3"/>
          <p:cNvSpPr>
            <a:spLocks noGrp="1"/>
          </p:cNvSpPr>
          <p:nvPr>
            <p:ph type="body" sz="half" idx="4294967295"/>
          </p:nvPr>
        </p:nvSpPr>
        <p:spPr>
          <a:xfrm>
            <a:off x="609600" y="1219200"/>
            <a:ext cx="7559675" cy="774700"/>
          </a:xfrm>
        </p:spPr>
        <p:txBody>
          <a:bodyPr>
            <a:normAutofit/>
          </a:bodyPr>
          <a:lstStyle/>
          <a:p>
            <a:pPr>
              <a:spcBef>
                <a:spcPct val="0"/>
              </a:spcBef>
              <a:buNone/>
            </a:pPr>
            <a:r>
              <a:rPr lang="en-US" sz="2600" dirty="0" smtClean="0">
                <a:solidFill>
                  <a:schemeClr val="accent1"/>
                </a:solidFill>
              </a:rPr>
              <a:t>EDVAC (Electronic Discrete Variable Computer)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orient="vert"/>
          </p:nvPr>
        </p:nvSpPr>
        <p:spPr>
          <a:xfrm>
            <a:off x="7848600" y="1066800"/>
            <a:ext cx="757518" cy="5171422"/>
          </a:xfrm>
        </p:spPr>
        <p:txBody>
          <a:bodyPr vert="wordArtVert" anchor="ctr" anchorCtr="1"/>
          <a:lstStyle/>
          <a:p>
            <a:pPr algn="ctr"/>
            <a:r>
              <a:rPr lang="en-GB" sz="4000" dirty="0" smtClean="0">
                <a:effectLst>
                  <a:outerShdw blurRad="38100" dist="38100" dir="2700000" algn="tl">
                    <a:srgbClr val="000000">
                      <a:alpha val="43137"/>
                    </a:srgbClr>
                  </a:outerShdw>
                </a:effectLst>
              </a:rPr>
              <a:t>ARM Evolution</a:t>
            </a:r>
            <a:endParaRPr lang="en-GB" sz="4000" dirty="0">
              <a:effectLst>
                <a:outerShdw blurRad="38100" dist="38100" dir="2700000" algn="tl">
                  <a:srgbClr val="000000">
                    <a:alpha val="43137"/>
                  </a:srgbClr>
                </a:outerShdw>
              </a:effectLst>
            </a:endParaRPr>
          </a:p>
        </p:txBody>
      </p:sp>
      <p:graphicFrame>
        <p:nvGraphicFramePr>
          <p:cNvPr id="320514" name="Object 2"/>
          <p:cNvGraphicFramePr>
            <a:graphicFrameLocks noChangeAspect="1"/>
          </p:cNvGraphicFramePr>
          <p:nvPr/>
        </p:nvGraphicFramePr>
        <p:xfrm>
          <a:off x="457200" y="381000"/>
          <a:ext cx="6832338" cy="6233261"/>
        </p:xfrm>
        <a:graphic>
          <a:graphicData uri="http://schemas.openxmlformats.org/presentationml/2006/ole">
            <mc:AlternateContent xmlns:mc="http://schemas.openxmlformats.org/markup-compatibility/2006">
              <mc:Choice xmlns:v="urn:schemas-microsoft-com:vml" Requires="v">
                <p:oleObj spid="_x0000_s320515" name="Document" r:id="rId5" imgW="6083300" imgH="5549900" progId="Word.Document.12">
                  <p:embed/>
                </p:oleObj>
              </mc:Choice>
              <mc:Fallback>
                <p:oleObj name="Document" r:id="rId5" imgW="6083300" imgH="5549900" progId="Word.Document.12">
                  <p:embed/>
                  <p:pic>
                    <p:nvPicPr>
                      <p:cNvPr id="0" name="AutoShap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 y="381000"/>
                        <a:ext cx="6832338" cy="623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useBgFill="1">
        <p:nvSpPr>
          <p:cNvPr id="8" name="TextBox 7"/>
          <p:cNvSpPr txBox="1"/>
          <p:nvPr/>
        </p:nvSpPr>
        <p:spPr>
          <a:xfrm>
            <a:off x="199570" y="6248400"/>
            <a:ext cx="7191829" cy="461665"/>
          </a:xfrm>
          <a:prstGeom prst="rect">
            <a:avLst/>
          </a:prstGeom>
        </p:spPr>
        <p:txBody>
          <a:bodyPr wrap="square" rtlCol="0">
            <a:spAutoFit/>
          </a:bodyPr>
          <a:lstStyle/>
          <a:p>
            <a:r>
              <a:rPr lang="en-US" dirty="0" smtClean="0">
                <a:latin typeface="+mn-lt"/>
              </a:rPr>
              <a:t>  </a:t>
            </a:r>
            <a:r>
              <a:rPr lang="en-US" sz="1600" dirty="0" smtClean="0">
                <a:latin typeface="+mn-lt"/>
              </a:rPr>
              <a:t>DSP = digital signal processor	  SoC = system on a chip</a:t>
            </a:r>
            <a:endParaRPr lang="en-US" dirty="0">
              <a:latin typeface="+mn-lt"/>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57200"/>
            <a:ext cx="9144000" cy="887412"/>
          </a:xfrm>
        </p:spPr>
        <p:txBody>
          <a:bodyPr/>
          <a:lstStyle/>
          <a:p>
            <a:pPr algn="ctr"/>
            <a:r>
              <a:rPr lang="en-US" dirty="0" smtClean="0">
                <a:effectLst>
                  <a:outerShdw blurRad="38100" dist="38100" dir="2700000" algn="tl">
                    <a:srgbClr val="000000">
                      <a:alpha val="43137"/>
                    </a:srgbClr>
                  </a:outerShdw>
                </a:effectLst>
              </a:rPr>
              <a:t>ARM Design Categories</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sz="half" idx="4294967295"/>
          </p:nvPr>
        </p:nvSpPr>
        <p:spPr>
          <a:xfrm>
            <a:off x="457200" y="1295400"/>
            <a:ext cx="7239000" cy="914400"/>
          </a:xfrm>
        </p:spPr>
        <p:txBody>
          <a:bodyPr/>
          <a:lstStyle/>
          <a:p>
            <a:r>
              <a:rPr lang="en-US" dirty="0" smtClean="0"/>
              <a:t>ARM processors are designed to meet the needs of three system  categories:</a:t>
            </a:r>
            <a:endParaRPr lang="en-US" dirty="0"/>
          </a:p>
        </p:txBody>
      </p:sp>
      <p:sp>
        <p:nvSpPr>
          <p:cNvPr id="8" name="Content Placeholder 7"/>
          <p:cNvSpPr>
            <a:spLocks noGrp="1"/>
          </p:cNvSpPr>
          <p:nvPr>
            <p:ph sz="half" idx="4294967295"/>
          </p:nvPr>
        </p:nvSpPr>
        <p:spPr>
          <a:xfrm>
            <a:off x="4953000" y="4267200"/>
            <a:ext cx="3886200" cy="2209800"/>
          </a:xfrm>
          <a:solidFill>
            <a:schemeClr val="accent3">
              <a:alpha val="80000"/>
            </a:schemeClr>
          </a:solidFill>
        </p:spPr>
        <p:txBody>
          <a:bodyPr>
            <a:noAutofit/>
          </a:bodyPr>
          <a:lstStyle/>
          <a:p>
            <a:pPr>
              <a:buClr>
                <a:schemeClr val="bg1"/>
              </a:buClr>
              <a:buSzPct val="95000"/>
              <a:buFont typeface="Wingdings" charset="2"/>
              <a:buChar char="§"/>
            </a:pPr>
            <a:r>
              <a:rPr lang="en-US" dirty="0" smtClean="0">
                <a:solidFill>
                  <a:schemeClr val="bg1"/>
                </a:solidFill>
              </a:rPr>
              <a:t>Application platforms</a:t>
            </a:r>
          </a:p>
          <a:p>
            <a:pPr lvl="1">
              <a:buClr>
                <a:schemeClr val="bg1"/>
              </a:buClr>
              <a:buSzPct val="95000"/>
              <a:buFont typeface="Wingdings" charset="2"/>
              <a:buChar char="§"/>
            </a:pPr>
            <a:r>
              <a:rPr lang="en-US" dirty="0" smtClean="0">
                <a:solidFill>
                  <a:schemeClr val="bg1"/>
                </a:solidFill>
              </a:rPr>
              <a:t>Devices running open operating systems including Linux, Palm OS, Symbian OS, and Windows CE in wireless, consumer entertainment and digital imaging applications</a:t>
            </a:r>
          </a:p>
        </p:txBody>
      </p:sp>
      <p:sp>
        <p:nvSpPr>
          <p:cNvPr id="5" name="Content Placeholder 4"/>
          <p:cNvSpPr>
            <a:spLocks noGrp="1"/>
          </p:cNvSpPr>
          <p:nvPr>
            <p:ph sz="half" idx="4294967295"/>
          </p:nvPr>
        </p:nvSpPr>
        <p:spPr>
          <a:xfrm>
            <a:off x="762000" y="4419600"/>
            <a:ext cx="3810000" cy="1828800"/>
          </a:xfrm>
          <a:solidFill>
            <a:schemeClr val="accent1">
              <a:alpha val="75000"/>
            </a:schemeClr>
          </a:solidFill>
        </p:spPr>
        <p:txBody>
          <a:bodyPr>
            <a:normAutofit lnSpcReduction="10000"/>
          </a:bodyPr>
          <a:lstStyle/>
          <a:p>
            <a:pPr>
              <a:buClr>
                <a:schemeClr val="bg1"/>
              </a:buClr>
              <a:buSzPct val="95000"/>
              <a:buFont typeface="Wingdings" charset="2"/>
              <a:buChar char="§"/>
            </a:pPr>
            <a:r>
              <a:rPr lang="en-US" dirty="0" smtClean="0">
                <a:solidFill>
                  <a:schemeClr val="bg1"/>
                </a:solidFill>
              </a:rPr>
              <a:t>Embedded real-time systems</a:t>
            </a:r>
          </a:p>
          <a:p>
            <a:pPr lvl="1">
              <a:buClr>
                <a:schemeClr val="bg1"/>
              </a:buClr>
              <a:buSzPct val="95000"/>
              <a:buFont typeface="Wingdings" charset="2"/>
              <a:buChar char="§"/>
            </a:pPr>
            <a:r>
              <a:rPr lang="en-US" dirty="0" smtClean="0">
                <a:solidFill>
                  <a:schemeClr val="bg1"/>
                </a:solidFill>
              </a:rPr>
              <a:t>Systems for storage, automotive body and power-train, industrial, and networking applications</a:t>
            </a:r>
            <a:endParaRPr lang="en-US" dirty="0">
              <a:solidFill>
                <a:schemeClr val="bg1"/>
              </a:solidFill>
            </a:endParaRPr>
          </a:p>
        </p:txBody>
      </p:sp>
      <p:sp>
        <p:nvSpPr>
          <p:cNvPr id="6" name="Content Placeholder 5"/>
          <p:cNvSpPr>
            <a:spLocks noGrp="1"/>
          </p:cNvSpPr>
          <p:nvPr>
            <p:ph sz="half" idx="4294967295"/>
          </p:nvPr>
        </p:nvSpPr>
        <p:spPr>
          <a:xfrm>
            <a:off x="2743200" y="2362200"/>
            <a:ext cx="3657600" cy="1371600"/>
          </a:xfrm>
          <a:solidFill>
            <a:schemeClr val="accent4">
              <a:alpha val="80000"/>
            </a:schemeClr>
          </a:solidFill>
        </p:spPr>
        <p:txBody>
          <a:bodyPr>
            <a:normAutofit/>
          </a:bodyPr>
          <a:lstStyle/>
          <a:p>
            <a:pPr>
              <a:buClr>
                <a:schemeClr val="bg1"/>
              </a:buClr>
              <a:buSzPct val="95000"/>
              <a:buFont typeface="Wingdings" charset="2"/>
              <a:buChar char="§"/>
            </a:pPr>
            <a:r>
              <a:rPr lang="en-US" dirty="0" smtClean="0">
                <a:solidFill>
                  <a:schemeClr val="bg1"/>
                </a:solidFill>
              </a:rPr>
              <a:t>Secure applications</a:t>
            </a:r>
          </a:p>
          <a:p>
            <a:pPr lvl="1">
              <a:buClr>
                <a:schemeClr val="bg1"/>
              </a:buClr>
              <a:buSzPct val="95000"/>
              <a:buFont typeface="Wingdings" charset="2"/>
              <a:buChar char="§"/>
            </a:pPr>
            <a:r>
              <a:rPr lang="en-US" dirty="0" smtClean="0">
                <a:solidFill>
                  <a:schemeClr val="bg1"/>
                </a:solidFill>
              </a:rPr>
              <a:t>Smart cards, SIM cards, and payment terminals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14400" y="457200"/>
            <a:ext cx="7556313" cy="1116106"/>
          </a:xfrm>
        </p:spPr>
        <p:txBody>
          <a:bodyPr/>
          <a:lstStyle/>
          <a:p>
            <a:r>
              <a:rPr lang="en-GB" sz="4400" dirty="0" smtClean="0">
                <a:effectLst>
                  <a:outerShdw blurRad="38100" dist="38100" dir="2700000" algn="tl">
                    <a:srgbClr val="000000">
                      <a:alpha val="43137"/>
                    </a:srgbClr>
                  </a:outerShdw>
                </a:effectLst>
              </a:rPr>
              <a:t>System Clock</a:t>
            </a:r>
            <a:endParaRPr lang="en-GB" sz="4400" dirty="0">
              <a:effectLst>
                <a:outerShdw blurRad="38100" dist="38100" dir="2700000" algn="tl">
                  <a:srgbClr val="000000">
                    <a:alpha val="43137"/>
                  </a:srgbClr>
                </a:outerShdw>
              </a:effectLst>
            </a:endParaRPr>
          </a:p>
        </p:txBody>
      </p:sp>
      <p:pic>
        <p:nvPicPr>
          <p:cNvPr id="6" name="Picture 5" descr="f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059" t="31818" r="8235" b="16364"/>
              <a:stretch>
                <a:fillRect/>
              </a:stretch>
            </p:blipFill>
          </mc:Choice>
          <mc:Fallback>
            <p:blipFill>
              <a:blip r:embed="rId4"/>
              <a:srcRect l="7059" t="31818" r="8235" b="16364"/>
              <a:stretch>
                <a:fillRect/>
              </a:stretch>
            </p:blipFill>
          </mc:Fallback>
        </mc:AlternateContent>
        <p:spPr>
          <a:xfrm>
            <a:off x="1066800" y="1189423"/>
            <a:ext cx="7160136" cy="566857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228600"/>
            <a:ext cx="6181611" cy="2286000"/>
          </a:xfrm>
        </p:spPr>
        <p:txBody>
          <a:bodyPr>
            <a:normAutofit/>
          </a:bodyPr>
          <a:lstStyle/>
          <a:p>
            <a:pPr algn="ctr"/>
            <a:r>
              <a:rPr lang="en-US" sz="3200" dirty="0" smtClean="0">
                <a:effectLst>
                  <a:outerShdw blurRad="50800" dist="38100" dir="2700000" algn="tl" rotWithShape="0">
                    <a:srgbClr val="000000">
                      <a:alpha val="43000"/>
                    </a:srgbClr>
                  </a:outerShdw>
                </a:effectLst>
              </a:rPr>
              <a:t>Performance Factors </a:t>
            </a:r>
            <a:br>
              <a:rPr lang="en-US" sz="3200" dirty="0" smtClean="0">
                <a:effectLst>
                  <a:outerShdw blurRad="50800" dist="38100" dir="2700000" algn="tl" rotWithShape="0">
                    <a:srgbClr val="000000">
                      <a:alpha val="43000"/>
                    </a:srgbClr>
                  </a:outerShdw>
                </a:effectLst>
              </a:rPr>
            </a:br>
            <a:r>
              <a:rPr lang="en-US" sz="3200" dirty="0" smtClean="0">
                <a:effectLst>
                  <a:outerShdw blurRad="50800" dist="38100" dir="2700000" algn="tl" rotWithShape="0">
                    <a:srgbClr val="000000">
                      <a:alpha val="43000"/>
                    </a:srgbClr>
                  </a:outerShdw>
                </a:effectLst>
              </a:rPr>
              <a:t>and </a:t>
            </a:r>
            <a:br>
              <a:rPr lang="en-US" sz="3200" dirty="0" smtClean="0">
                <a:effectLst>
                  <a:outerShdw blurRad="50800" dist="38100" dir="2700000" algn="tl" rotWithShape="0">
                    <a:srgbClr val="000000">
                      <a:alpha val="43000"/>
                    </a:srgbClr>
                  </a:outerShdw>
                </a:effectLst>
              </a:rPr>
            </a:br>
            <a:r>
              <a:rPr lang="en-US" sz="3200" dirty="0" smtClean="0">
                <a:effectLst>
                  <a:outerShdw blurRad="50800" dist="38100" dir="2700000" algn="tl" rotWithShape="0">
                    <a:srgbClr val="000000">
                      <a:alpha val="43000"/>
                    </a:srgbClr>
                  </a:outerShdw>
                </a:effectLst>
              </a:rPr>
              <a:t>System Attributes</a:t>
            </a:r>
            <a:endParaRPr lang="en-US" sz="3200" dirty="0">
              <a:effectLst>
                <a:outerShdw blurRad="50800" dist="38100" dir="2700000" algn="tl" rotWithShape="0">
                  <a:srgbClr val="000000">
                    <a:alpha val="43000"/>
                  </a:srgbClr>
                </a:outerShdw>
              </a:effectLst>
            </a:endParaRPr>
          </a:p>
        </p:txBody>
      </p:sp>
      <p:sp>
        <p:nvSpPr>
          <p:cNvPr id="18" name="TextBox 17"/>
          <p:cNvSpPr txBox="1"/>
          <p:nvPr/>
        </p:nvSpPr>
        <p:spPr>
          <a:xfrm>
            <a:off x="7086600" y="609601"/>
            <a:ext cx="1447799" cy="1077218"/>
          </a:xfrm>
          <a:prstGeom prst="rect">
            <a:avLst/>
          </a:prstGeom>
          <a:noFill/>
        </p:spPr>
        <p:txBody>
          <a:bodyPr wrap="square" rtlCol="0">
            <a:spAutoFit/>
          </a:bodyPr>
          <a:lstStyle/>
          <a:p>
            <a:pPr algn="ctr"/>
            <a:r>
              <a:rPr lang="en-US" sz="3200" dirty="0" smtClean="0">
                <a:solidFill>
                  <a:srgbClr val="FFFFFF"/>
                </a:solidFill>
                <a:effectLst>
                  <a:outerShdw blurRad="50800" dist="38100" dir="2700000" algn="tl" rotWithShape="0">
                    <a:srgbClr val="000000">
                      <a:alpha val="43000"/>
                    </a:srgbClr>
                  </a:outerShdw>
                </a:effectLst>
                <a:latin typeface="+mn-lt"/>
              </a:rPr>
              <a:t>Table</a:t>
            </a:r>
          </a:p>
          <a:p>
            <a:pPr algn="ctr"/>
            <a:r>
              <a:rPr lang="en-US" sz="3200" dirty="0" smtClean="0">
                <a:solidFill>
                  <a:srgbClr val="FFFFFF"/>
                </a:solidFill>
                <a:effectLst>
                  <a:outerShdw blurRad="50800" dist="38100" dir="2700000" algn="tl" rotWithShape="0">
                    <a:srgbClr val="000000">
                      <a:alpha val="43000"/>
                    </a:srgbClr>
                  </a:outerShdw>
                </a:effectLst>
                <a:latin typeface="+mn-lt"/>
              </a:rPr>
              <a:t>2.9</a:t>
            </a:r>
            <a:endParaRPr lang="en-US" sz="3200" dirty="0">
              <a:solidFill>
                <a:srgbClr val="FFFFFF"/>
              </a:solidFill>
              <a:effectLst>
                <a:outerShdw blurRad="50800" dist="38100" dir="2700000" algn="tl" rotWithShape="0">
                  <a:srgbClr val="000000">
                    <a:alpha val="43000"/>
                  </a:srgbClr>
                </a:outerShdw>
              </a:effectLst>
              <a:latin typeface="+mn-lt"/>
            </a:endParaRPr>
          </a:p>
        </p:txBody>
      </p:sp>
      <p:sp useBgFill="1">
        <p:nvSpPr>
          <p:cNvPr id="20" name="TextBox 19"/>
          <p:cNvSpPr txBox="1"/>
          <p:nvPr/>
        </p:nvSpPr>
        <p:spPr>
          <a:xfrm>
            <a:off x="0" y="6324600"/>
            <a:ext cx="9144000" cy="533400"/>
          </a:xfrm>
          <a:prstGeom prst="rect">
            <a:avLst/>
          </a:prstGeom>
        </p:spPr>
        <p:txBody>
          <a:bodyPr wrap="square" rtlCol="0">
            <a:spAutoFit/>
          </a:bodyPr>
          <a:lstStyle/>
          <a:p>
            <a:endParaRPr lang="en-US" dirty="0"/>
          </a:p>
        </p:txBody>
      </p:sp>
      <p:sp>
        <p:nvSpPr>
          <p:cNvPr id="23" name="TextBox 22"/>
          <p:cNvSpPr txBox="1"/>
          <p:nvPr/>
        </p:nvSpPr>
        <p:spPr>
          <a:xfrm>
            <a:off x="533400" y="3124200"/>
            <a:ext cx="2362200" cy="823686"/>
          </a:xfrm>
          <a:prstGeom prst="rect">
            <a:avLst/>
          </a:prstGeom>
          <a:solidFill>
            <a:schemeClr val="accent1"/>
          </a:solidFill>
        </p:spPr>
        <p:txBody>
          <a:bodyPr wrap="square" rtlCol="0">
            <a:spAutoFit/>
          </a:bodyPr>
          <a:lstStyle/>
          <a:p>
            <a:endParaRPr lang="en-US" dirty="0"/>
          </a:p>
        </p:txBody>
      </p:sp>
      <p:graphicFrame>
        <p:nvGraphicFramePr>
          <p:cNvPr id="323589" name="Object 5"/>
          <p:cNvGraphicFramePr>
            <a:graphicFrameLocks noChangeAspect="1"/>
          </p:cNvGraphicFramePr>
          <p:nvPr/>
        </p:nvGraphicFramePr>
        <p:xfrm>
          <a:off x="0" y="3352800"/>
          <a:ext cx="7710488" cy="2997340"/>
        </p:xfrm>
        <a:graphic>
          <a:graphicData uri="http://schemas.openxmlformats.org/presentationml/2006/ole">
            <mc:AlternateContent xmlns:mc="http://schemas.openxmlformats.org/markup-compatibility/2006">
              <mc:Choice xmlns:v="urn:schemas-microsoft-com:vml" Requires="v">
                <p:oleObj spid="_x0000_s323590" name="Document" r:id="rId5" imgW="6096000" imgH="2095500" progId="Word.Document.12">
                  <p:embed/>
                </p:oleObj>
              </mc:Choice>
              <mc:Fallback>
                <p:oleObj name="Document" r:id="rId5" imgW="6096000" imgH="2095500" progId="Word.Document.12">
                  <p:embed/>
                  <p:pic>
                    <p:nvPicPr>
                      <p:cNvPr id="0" name="AutoShape 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352800"/>
                        <a:ext cx="7710488" cy="299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useBgFill="1">
        <p:nvSpPr>
          <p:cNvPr id="9" name="TextBox 8"/>
          <p:cNvSpPr txBox="1"/>
          <p:nvPr/>
        </p:nvSpPr>
        <p:spPr>
          <a:xfrm>
            <a:off x="228600" y="5867400"/>
            <a:ext cx="7772401" cy="685800"/>
          </a:xfrm>
          <a:prstGeom prst="rect">
            <a:avLst/>
          </a:prstGeom>
        </p:spPr>
        <p:txBody>
          <a:bodyPr wrap="square" rtlCol="0">
            <a:spAutoFit/>
          </a:bodyPr>
          <a:lstStyle/>
          <a:p>
            <a:endParaRPr lang="en-US" dirty="0"/>
          </a:p>
        </p:txBody>
      </p:sp>
      <p:sp useBgFill="1">
        <p:nvSpPr>
          <p:cNvPr id="10" name="TextBox 9"/>
          <p:cNvSpPr txBox="1"/>
          <p:nvPr/>
        </p:nvSpPr>
        <p:spPr>
          <a:xfrm>
            <a:off x="0" y="0"/>
            <a:ext cx="304800" cy="6553200"/>
          </a:xfrm>
          <a:prstGeom prst="rect">
            <a:avLst/>
          </a:prstGeom>
        </p:spPr>
        <p:txBody>
          <a:bodyPr wrap="square" rtlCol="0">
            <a:spAutoFit/>
          </a:bodyPr>
          <a:lstStyle/>
          <a:p>
            <a:endParaRPr lang="en-US" dirty="0"/>
          </a:p>
        </p:txBody>
      </p:sp>
    </p:spTree>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743200" y="228600"/>
            <a:ext cx="9144000" cy="838200"/>
          </a:xfrm>
        </p:spPr>
        <p:txBody>
          <a:bodyPr/>
          <a:lstStyle/>
          <a:p>
            <a:pPr algn="ctr"/>
            <a:r>
              <a:rPr lang="en-US" dirty="0" smtClean="0">
                <a:effectLst>
                  <a:outerShdw blurRad="38100" dist="38100" dir="2700000" algn="tl">
                    <a:srgbClr val="000000">
                      <a:alpha val="43137"/>
                    </a:srgbClr>
                  </a:outerShdw>
                </a:effectLst>
              </a:rPr>
              <a:t>Benchmarks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533400" y="1219200"/>
            <a:ext cx="7924800" cy="3048000"/>
          </a:xfrm>
          <a:ln w="57150" cmpd="thinThick">
            <a:solidFill>
              <a:schemeClr val="accent1"/>
            </a:solidFill>
          </a:ln>
        </p:spPr>
        <p:txBody>
          <a:bodyPr>
            <a:noAutofit/>
          </a:bodyPr>
          <a:lstStyle/>
          <a:p>
            <a:pPr>
              <a:buNone/>
            </a:pPr>
            <a:r>
              <a:rPr lang="en-US" sz="1800" dirty="0" smtClean="0"/>
              <a:t>For example, consider this high-level language statement:</a:t>
            </a:r>
          </a:p>
          <a:p>
            <a:pPr>
              <a:buNone/>
            </a:pPr>
            <a:r>
              <a:rPr lang="en-US" sz="1800" dirty="0" smtClean="0"/>
              <a:t>A = B + C /* assume all quantities in main memory */</a:t>
            </a:r>
            <a:endParaRPr lang="en-US" sz="1000" dirty="0" smtClean="0"/>
          </a:p>
          <a:p>
            <a:pPr>
              <a:buNone/>
            </a:pPr>
            <a:endParaRPr lang="en-US" sz="800" dirty="0" smtClean="0"/>
          </a:p>
          <a:p>
            <a:pPr>
              <a:lnSpc>
                <a:spcPct val="120000"/>
              </a:lnSpc>
              <a:spcBef>
                <a:spcPts val="0"/>
              </a:spcBef>
              <a:buNone/>
            </a:pPr>
            <a:r>
              <a:rPr lang="en-US" sz="1800" dirty="0" smtClean="0"/>
              <a:t>With a traditional instruction set architecture, referred to as a complex instruction set computer (CISC), this instruction can be compiled into one processor instruction:</a:t>
            </a:r>
          </a:p>
          <a:p>
            <a:pPr algn="ctr">
              <a:lnSpc>
                <a:spcPct val="120000"/>
              </a:lnSpc>
              <a:spcBef>
                <a:spcPts val="0"/>
              </a:spcBef>
              <a:buNone/>
            </a:pPr>
            <a:endParaRPr lang="en-US" sz="800" dirty="0" smtClean="0"/>
          </a:p>
          <a:p>
            <a:pPr algn="ctr">
              <a:lnSpc>
                <a:spcPct val="120000"/>
              </a:lnSpc>
              <a:spcBef>
                <a:spcPts val="0"/>
              </a:spcBef>
              <a:buNone/>
            </a:pPr>
            <a:r>
              <a:rPr lang="en-US" sz="1800" dirty="0" smtClean="0"/>
              <a:t>add mem(B), mem(C), mem (A)</a:t>
            </a:r>
            <a:endParaRPr lang="en-US" sz="1800" dirty="0"/>
          </a:p>
        </p:txBody>
      </p:sp>
      <p:sp>
        <p:nvSpPr>
          <p:cNvPr id="6" name="Content Placeholder 5"/>
          <p:cNvSpPr>
            <a:spLocks noGrp="1"/>
          </p:cNvSpPr>
          <p:nvPr>
            <p:ph sz="half" idx="4294967295"/>
          </p:nvPr>
        </p:nvSpPr>
        <p:spPr>
          <a:xfrm>
            <a:off x="685800" y="4267200"/>
            <a:ext cx="7620000" cy="2286000"/>
          </a:xfrm>
          <a:ln w="73025" cmpd="thickThin">
            <a:solidFill>
              <a:schemeClr val="accent1"/>
            </a:solidFill>
          </a:ln>
        </p:spPr>
        <p:txBody>
          <a:bodyPr>
            <a:normAutofit/>
          </a:bodyPr>
          <a:lstStyle/>
          <a:p>
            <a:pPr>
              <a:lnSpc>
                <a:spcPct val="110000"/>
              </a:lnSpc>
              <a:spcBef>
                <a:spcPts val="0"/>
              </a:spcBef>
              <a:buNone/>
            </a:pPr>
            <a:r>
              <a:rPr lang="en-US" dirty="0" smtClean="0"/>
              <a:t>On a typical RISC machine, the compilation would look something like this:</a:t>
            </a:r>
          </a:p>
          <a:p>
            <a:pPr algn="ctr">
              <a:lnSpc>
                <a:spcPct val="110000"/>
              </a:lnSpc>
              <a:spcBef>
                <a:spcPts val="0"/>
              </a:spcBef>
              <a:buNone/>
            </a:pPr>
            <a:r>
              <a:rPr lang="en-US" dirty="0" smtClean="0"/>
              <a:t>load mem(B), reg(1);</a:t>
            </a:r>
          </a:p>
          <a:p>
            <a:pPr algn="ctr">
              <a:lnSpc>
                <a:spcPct val="110000"/>
              </a:lnSpc>
              <a:spcBef>
                <a:spcPts val="0"/>
              </a:spcBef>
              <a:buNone/>
            </a:pPr>
            <a:r>
              <a:rPr lang="en-US" dirty="0" smtClean="0"/>
              <a:t>load mem(C), reg(2);</a:t>
            </a:r>
          </a:p>
          <a:p>
            <a:pPr algn="ctr">
              <a:lnSpc>
                <a:spcPct val="110000"/>
              </a:lnSpc>
              <a:spcBef>
                <a:spcPts val="0"/>
              </a:spcBef>
              <a:buNone/>
            </a:pPr>
            <a:r>
              <a:rPr lang="en-US" dirty="0" smtClean="0"/>
              <a:t>add reg(1), reg(2), reg(3);</a:t>
            </a:r>
          </a:p>
          <a:p>
            <a:pPr algn="ctr">
              <a:lnSpc>
                <a:spcPct val="110000"/>
              </a:lnSpc>
              <a:spcBef>
                <a:spcPts val="0"/>
              </a:spcBef>
              <a:buNone/>
            </a:pPr>
            <a:r>
              <a:rPr lang="en-US" dirty="0" smtClean="0"/>
              <a:t>store reg(3), mem (A)</a:t>
            </a:r>
            <a:endParaRPr lang="en-US" dirty="0"/>
          </a:p>
        </p:txBody>
      </p:sp>
      <p:pic>
        <p:nvPicPr>
          <p:cNvPr id="7" name="Picture 6"/>
          <p:cNvPicPr>
            <a:picLocks noChangeAspect="1"/>
          </p:cNvPicPr>
          <p:nvPr/>
        </p:nvPicPr>
        <p:blipFill>
          <a:blip r:embed="rId3"/>
          <a:stretch>
            <a:fillRect/>
          </a:stretch>
        </p:blipFill>
        <p:spPr>
          <a:xfrm rot="1420986">
            <a:off x="7357165" y="594008"/>
            <a:ext cx="1321596" cy="124485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81000"/>
            <a:ext cx="7556313" cy="1116106"/>
          </a:xfrm>
        </p:spPr>
        <p:txBody>
          <a:bodyPr/>
          <a:lstStyle/>
          <a:p>
            <a:r>
              <a:rPr lang="en-GB" dirty="0" smtClean="0"/>
              <a:t>Desirable Benchmark Characteristics</a:t>
            </a:r>
            <a:endParaRPr lang="en-GB" dirty="0"/>
          </a:p>
        </p:txBody>
      </p:sp>
      <p:graphicFrame>
        <p:nvGraphicFramePr>
          <p:cNvPr id="4" name="Content Placeholder 3"/>
          <p:cNvGraphicFramePr>
            <a:graphicFrameLocks noGrp="1"/>
          </p:cNvGraphicFramePr>
          <p:nvPr>
            <p:ph idx="1"/>
          </p:nvPr>
        </p:nvGraphicFramePr>
        <p:xfrm>
          <a:off x="457200" y="19050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98474" y="484094"/>
            <a:ext cx="7556313" cy="1268506"/>
          </a:xfrm>
        </p:spPr>
        <p:txBody>
          <a:bodyPr/>
          <a:lstStyle/>
          <a:p>
            <a:r>
              <a:rPr lang="en-GB" dirty="0" smtClean="0"/>
              <a:t>System Performance Evaluation Corporation (SPEC)</a:t>
            </a:r>
            <a:endParaRPr lang="en-GB" dirty="0"/>
          </a:p>
        </p:txBody>
      </p:sp>
      <p:sp>
        <p:nvSpPr>
          <p:cNvPr id="7" name="Content Placeholder 6"/>
          <p:cNvSpPr>
            <a:spLocks noGrp="1"/>
          </p:cNvSpPr>
          <p:nvPr>
            <p:ph idx="1"/>
          </p:nvPr>
        </p:nvSpPr>
        <p:spPr/>
        <p:txBody>
          <a:bodyPr/>
          <a:lstStyle/>
          <a:p>
            <a:r>
              <a:rPr lang="en-US" dirty="0" smtClean="0"/>
              <a:t>Benchmark suite</a:t>
            </a:r>
          </a:p>
          <a:p>
            <a:pPr lvl="1"/>
            <a:r>
              <a:rPr lang="en-US" dirty="0" smtClean="0"/>
              <a:t>A collection of programs, defined in a high-level language</a:t>
            </a:r>
          </a:p>
          <a:p>
            <a:pPr lvl="1"/>
            <a:r>
              <a:rPr lang="en-US" dirty="0" smtClean="0"/>
              <a:t>Attempts to provide a representative test of a computer in a particular application or system programming area</a:t>
            </a:r>
          </a:p>
          <a:p>
            <a:pPr marL="228600" lvl="1">
              <a:spcBef>
                <a:spcPts val="2000"/>
              </a:spcBef>
              <a:buClr>
                <a:schemeClr val="accent1"/>
              </a:buClr>
            </a:pPr>
            <a:r>
              <a:rPr lang="en-US" sz="2000" dirty="0" smtClean="0"/>
              <a:t>SPEC</a:t>
            </a:r>
          </a:p>
          <a:p>
            <a:pPr lvl="1"/>
            <a:r>
              <a:rPr lang="en-US" dirty="0" smtClean="0"/>
              <a:t>An industry consortium</a:t>
            </a:r>
          </a:p>
          <a:p>
            <a:pPr lvl="1"/>
            <a:r>
              <a:rPr lang="en-US" dirty="0" smtClean="0"/>
              <a:t>Defines and maintains the best known collection of benchmark suites</a:t>
            </a:r>
          </a:p>
          <a:p>
            <a:pPr lvl="1"/>
            <a:r>
              <a:rPr lang="en-US" dirty="0" smtClean="0"/>
              <a:t>Performance measurements are widely used for comparison and research purposes</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81000" y="2362200"/>
            <a:ext cx="3255264" cy="1162050"/>
          </a:xfrm>
        </p:spPr>
        <p:txBody>
          <a:bodyPr>
            <a:noAutofit/>
          </a:bodyPr>
          <a:lstStyle/>
          <a:p>
            <a:pPr algn="ctr"/>
            <a:r>
              <a:rPr lang="en-US" sz="4400" dirty="0" smtClean="0">
                <a:effectLst>
                  <a:outerShdw blurRad="38100" dist="38100" dir="2700000" algn="tl">
                    <a:srgbClr val="000000">
                      <a:alpha val="43137"/>
                    </a:srgbClr>
                  </a:outerShdw>
                </a:effectLst>
              </a:rPr>
              <a:t>SPEC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CPU2006</a:t>
            </a:r>
            <a:endParaRPr lang="en-US" sz="4400" dirty="0">
              <a:effectLst>
                <a:outerShdw blurRad="38100" dist="38100" dir="2700000" algn="tl">
                  <a:srgbClr val="000000">
                    <a:alpha val="43137"/>
                  </a:srgbClr>
                </a:outerShdw>
              </a:effectLst>
            </a:endParaRPr>
          </a:p>
        </p:txBody>
      </p:sp>
      <p:sp>
        <p:nvSpPr>
          <p:cNvPr id="66" name="Content Placeholder 65"/>
          <p:cNvSpPr>
            <a:spLocks noGrp="1"/>
          </p:cNvSpPr>
          <p:nvPr>
            <p:ph idx="1"/>
          </p:nvPr>
        </p:nvSpPr>
        <p:spPr>
          <a:xfrm>
            <a:off x="4114800" y="533400"/>
            <a:ext cx="4597399" cy="5853113"/>
          </a:xfrm>
        </p:spPr>
        <p:txBody>
          <a:bodyPr/>
          <a:lstStyle/>
          <a:p>
            <a:r>
              <a:rPr lang="en-US" dirty="0" smtClean="0"/>
              <a:t>Best known SPEC benchmark suite</a:t>
            </a:r>
          </a:p>
          <a:p>
            <a:r>
              <a:rPr lang="en-US" dirty="0" smtClean="0"/>
              <a:t>Industry standard suite for processor intensive applications</a:t>
            </a:r>
          </a:p>
          <a:p>
            <a:r>
              <a:rPr lang="en-US" dirty="0" smtClean="0"/>
              <a:t>Appropriate for measuring performance for applications that spend most of their time doing computation rather than I/O</a:t>
            </a:r>
          </a:p>
          <a:p>
            <a:r>
              <a:rPr lang="en-US" dirty="0" smtClean="0"/>
              <a:t>Consists of 17 floating point programs written in C, C++, and Fortran and 12 integer programs written in C and C++</a:t>
            </a:r>
          </a:p>
          <a:p>
            <a:r>
              <a:rPr lang="en-US" dirty="0" smtClean="0"/>
              <a:t>Suite contains over 3 million lines of code</a:t>
            </a:r>
          </a:p>
          <a:p>
            <a:r>
              <a:rPr lang="en-US" dirty="0" smtClean="0"/>
              <a:t>Fifth generation of processor intensive suites from SPEC</a:t>
            </a:r>
            <a:endParaRPr lang="en-US" dirty="0"/>
          </a:p>
        </p:txBody>
      </p:sp>
      <p:pic>
        <p:nvPicPr>
          <p:cNvPr id="72" name="Picture 71"/>
          <p:cNvPicPr>
            <a:picLocks noChangeAspect="1"/>
          </p:cNvPicPr>
          <p:nvPr/>
        </p:nvPicPr>
        <p:blipFill>
          <a:blip r:embed="rId3"/>
          <a:stretch>
            <a:fillRect/>
          </a:stretch>
        </p:blipFill>
        <p:spPr>
          <a:xfrm>
            <a:off x="1066800" y="4191000"/>
            <a:ext cx="2082800" cy="2044700"/>
          </a:xfrm>
          <a:prstGeom prst="rect">
            <a:avLst/>
          </a:prstGeom>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1905000"/>
            <a:ext cx="3255264" cy="1162050"/>
          </a:xfrm>
        </p:spPr>
        <p:txBody>
          <a:bodyPr>
            <a:noAutofit/>
          </a:bodyPr>
          <a:lstStyle/>
          <a:p>
            <a:pPr algn="ctr"/>
            <a:r>
              <a:rPr lang="en-GB" sz="4400" dirty="0">
                <a:effectLst>
                  <a:outerShdw blurRad="38100" dist="38100" dir="2700000" algn="tl">
                    <a:srgbClr val="000000">
                      <a:alpha val="43137"/>
                    </a:srgbClr>
                  </a:outerShdw>
                </a:effectLst>
              </a:rPr>
              <a:t>Amdahl’s Law</a:t>
            </a:r>
          </a:p>
        </p:txBody>
      </p:sp>
      <p:sp>
        <p:nvSpPr>
          <p:cNvPr id="120835" name="Rectangle 3"/>
          <p:cNvSpPr>
            <a:spLocks noGrp="1" noChangeArrowheads="1"/>
          </p:cNvSpPr>
          <p:nvPr>
            <p:ph idx="1"/>
          </p:nvPr>
        </p:nvSpPr>
        <p:spPr>
          <a:xfrm>
            <a:off x="4168775" y="457200"/>
            <a:ext cx="4597399" cy="6096000"/>
          </a:xfrm>
        </p:spPr>
        <p:txBody>
          <a:bodyPr>
            <a:normAutofit/>
          </a:bodyPr>
          <a:lstStyle/>
          <a:p>
            <a:r>
              <a:rPr lang="en-GB" dirty="0"/>
              <a:t>Gene Amdahl [AMDA67]</a:t>
            </a:r>
            <a:endParaRPr lang="en-GB" dirty="0" smtClean="0"/>
          </a:p>
          <a:p>
            <a:r>
              <a:rPr lang="en-GB" dirty="0" smtClean="0"/>
              <a:t>Deals with the potential speedup of a program using multiple processors compared to a single processor</a:t>
            </a:r>
          </a:p>
          <a:p>
            <a:r>
              <a:rPr lang="en-GB" dirty="0" smtClean="0"/>
              <a:t>Illustrates the problems facing industry in the development of multi-core machines</a:t>
            </a:r>
          </a:p>
          <a:p>
            <a:pPr lvl="1"/>
            <a:r>
              <a:rPr lang="en-GB" dirty="0" smtClean="0"/>
              <a:t>Software must be adapted to a highly parallel execution environment to exploit the power of parallel processing</a:t>
            </a:r>
          </a:p>
          <a:p>
            <a:r>
              <a:rPr lang="en-GB" dirty="0" smtClean="0"/>
              <a:t>Can be generalized to evaluate and design technical improvement in a computer system</a:t>
            </a:r>
          </a:p>
          <a:p>
            <a:endParaRPr lang="en-GB" dirty="0" smtClean="0"/>
          </a:p>
          <a:p>
            <a:endParaRPr lang="en-GB" dirty="0" smtClean="0"/>
          </a:p>
          <a:p>
            <a:endParaRPr lang="en-GB" dirty="0" smtClean="0"/>
          </a:p>
          <a:p>
            <a:endParaRPr lang="en-GB" dirty="0" smtClean="0"/>
          </a:p>
          <a:p>
            <a:endParaRPr lang="en-GB" dirty="0" smtClean="0"/>
          </a:p>
        </p:txBody>
      </p:sp>
      <p:pic>
        <p:nvPicPr>
          <p:cNvPr id="4" name="Picture 3"/>
          <p:cNvPicPr>
            <a:picLocks noChangeAspect="1"/>
          </p:cNvPicPr>
          <p:nvPr/>
        </p:nvPicPr>
        <p:blipFill>
          <a:blip r:embed="rId3"/>
          <a:stretch>
            <a:fillRect/>
          </a:stretch>
        </p:blipFill>
        <p:spPr>
          <a:xfrm>
            <a:off x="914400" y="4267200"/>
            <a:ext cx="2010551" cy="1981200"/>
          </a:xfrm>
          <a:prstGeom prst="rect">
            <a:avLst/>
          </a:prstGeom>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62000" y="457200"/>
            <a:ext cx="7556313" cy="1116106"/>
          </a:xfrm>
        </p:spPr>
        <p:txBody>
          <a:bodyPr/>
          <a:lstStyle/>
          <a:p>
            <a:r>
              <a:rPr lang="en-GB" dirty="0">
                <a:effectLst>
                  <a:outerShdw blurRad="38100" dist="38100" dir="2700000" algn="tl">
                    <a:srgbClr val="000000">
                      <a:alpha val="43137"/>
                    </a:srgbClr>
                  </a:outerShdw>
                </a:effectLst>
              </a:rPr>
              <a:t>Amdahl’s </a:t>
            </a:r>
            <a:r>
              <a:rPr lang="en-GB" dirty="0" smtClean="0">
                <a:effectLst>
                  <a:outerShdw blurRad="38100" dist="38100" dir="2700000" algn="tl">
                    <a:srgbClr val="000000">
                      <a:alpha val="43137"/>
                    </a:srgbClr>
                  </a:outerShdw>
                </a:effectLst>
              </a:rPr>
              <a:t>Law</a:t>
            </a:r>
            <a:endParaRPr lang="en-GB" dirty="0">
              <a:effectLst>
                <a:outerShdw blurRad="38100" dist="38100" dir="2700000" algn="tl">
                  <a:srgbClr val="000000">
                    <a:alpha val="43137"/>
                  </a:srgbClr>
                </a:outerShdw>
              </a:effectLst>
            </a:endParaRPr>
          </a:p>
        </p:txBody>
      </p:sp>
      <p:pic>
        <p:nvPicPr>
          <p:cNvPr id="9" name="Picture 8" descr="f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1818" b="15455"/>
              <a:stretch>
                <a:fillRect/>
              </a:stretch>
            </p:blipFill>
          </mc:Choice>
          <mc:Fallback>
            <p:blipFill>
              <a:blip r:embed="rId4"/>
              <a:srcRect l="-4706" t="21818" b="15455"/>
              <a:stretch>
                <a:fillRect/>
              </a:stretch>
            </p:blipFill>
          </mc:Fallback>
        </mc:AlternateContent>
        <p:spPr>
          <a:xfrm>
            <a:off x="762000" y="1057378"/>
            <a:ext cx="7088913" cy="5495822"/>
          </a:xfrm>
          <a:prstGeom prst="rect">
            <a:avLst/>
          </a:prstGeom>
        </p:spPr>
      </p:pic>
    </p:spTree>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idx="4294967295"/>
          </p:nvPr>
        </p:nvSpPr>
        <p:spPr>
          <a:xfrm>
            <a:off x="457200" y="381000"/>
            <a:ext cx="7556500" cy="1116012"/>
          </a:xfrm>
        </p:spPr>
        <p:txBody>
          <a:bodyPr>
            <a:normAutofit/>
          </a:bodyPr>
          <a:lstStyle/>
          <a:p>
            <a:r>
              <a:rPr lang="en-GB" dirty="0" smtClean="0">
                <a:effectLst>
                  <a:outerShdw blurRad="38100" dist="38100" dir="2700000" algn="tl">
                    <a:srgbClr val="000000">
                      <a:alpha val="43137"/>
                    </a:srgbClr>
                  </a:outerShdw>
                </a:effectLst>
              </a:rPr>
              <a:t>Structure of von Neumann Machine</a:t>
            </a:r>
            <a:endParaRPr lang="en-GB" dirty="0">
              <a:effectLst>
                <a:outerShdw blurRad="38100" dist="38100" dir="2700000" algn="tl">
                  <a:srgbClr val="000000">
                    <a:alpha val="43137"/>
                  </a:srgbClr>
                </a:outerShdw>
              </a:effectLst>
            </a:endParaRPr>
          </a:p>
        </p:txBody>
      </p:sp>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0909" r="15294" b="24545"/>
              <a:stretch>
                <a:fillRect/>
              </a:stretch>
            </p:blipFill>
          </mc:Choice>
          <mc:Fallback>
            <p:blipFill>
              <a:blip r:embed="rId4"/>
              <a:srcRect l="4706" t="20909" r="15294" b="24545"/>
              <a:stretch>
                <a:fillRect/>
              </a:stretch>
            </p:blipFill>
          </mc:Fallback>
        </mc:AlternateContent>
        <p:spPr>
          <a:xfrm>
            <a:off x="762000" y="762000"/>
            <a:ext cx="7238949" cy="638735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r"/>
      </mp:transition>
    </mc:Choice>
    <mc:Fallback>
      <p:transition spd="med">
        <p:cover dir="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56313" cy="1116106"/>
          </a:xfrm>
        </p:spPr>
        <p:txBody>
          <a:bodyPr/>
          <a:lstStyle/>
          <a:p>
            <a:r>
              <a:rPr lang="en-US" dirty="0" smtClean="0">
                <a:effectLst>
                  <a:outerShdw blurRad="38100" dist="38100" dir="2700000" algn="tl">
                    <a:srgbClr val="000000">
                      <a:alpha val="43137"/>
                    </a:srgbClr>
                  </a:outerShdw>
                </a:effectLst>
              </a:rPr>
              <a:t>Little’s Law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447800"/>
            <a:ext cx="7556313" cy="5105400"/>
          </a:xfrm>
        </p:spPr>
        <p:txBody>
          <a:bodyPr>
            <a:normAutofit lnSpcReduction="10000"/>
          </a:bodyPr>
          <a:lstStyle/>
          <a:p>
            <a:r>
              <a:rPr lang="en-US" dirty="0" smtClean="0"/>
              <a:t>Fundamental and simple relation with broad applications</a:t>
            </a:r>
          </a:p>
          <a:p>
            <a:r>
              <a:rPr lang="en-US" dirty="0" smtClean="0"/>
              <a:t>Can be applied to almost any system that is statistically in steady state, and in which there is no leakage</a:t>
            </a:r>
          </a:p>
          <a:p>
            <a:r>
              <a:rPr lang="en-US" dirty="0" smtClean="0"/>
              <a:t>Queuing system</a:t>
            </a:r>
          </a:p>
          <a:p>
            <a:pPr lvl="1"/>
            <a:r>
              <a:rPr lang="en-US" dirty="0" smtClean="0"/>
              <a:t>If server is idle an item is served immediately, otherwise an arriving item joins a queue</a:t>
            </a:r>
          </a:p>
          <a:p>
            <a:pPr lvl="1"/>
            <a:r>
              <a:rPr lang="en-US" dirty="0" smtClean="0"/>
              <a:t>There can be a single queue for a single server or for multiple servers, or multiples queues with one being for each of multiple servers</a:t>
            </a:r>
          </a:p>
          <a:p>
            <a:r>
              <a:rPr lang="en-US" sz="2054" dirty="0" smtClean="0"/>
              <a:t>Average number of items in a queuing system equals the average rate at which items arrive multiplied by the  time that an item spends in the system</a:t>
            </a:r>
          </a:p>
          <a:p>
            <a:pPr lvl="1"/>
            <a:r>
              <a:rPr lang="en-US" dirty="0" smtClean="0"/>
              <a:t>Relationship requires very few assumptions</a:t>
            </a:r>
          </a:p>
          <a:p>
            <a:pPr lvl="1"/>
            <a:r>
              <a:rPr lang="en-US" dirty="0" smtClean="0"/>
              <a:t>Because of its simplicity and generality it is extremely useful</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smtClean="0"/>
              <a:t>First generation computers</a:t>
            </a:r>
          </a:p>
          <a:p>
            <a:pPr lvl="1"/>
            <a:r>
              <a:rPr lang="en-US" dirty="0" smtClean="0"/>
              <a:t>Vacuum tubes</a:t>
            </a:r>
          </a:p>
          <a:p>
            <a:pPr marL="228600" lvl="1">
              <a:buClr>
                <a:schemeClr val="accent1"/>
              </a:buClr>
            </a:pPr>
            <a:r>
              <a:rPr lang="en-US" dirty="0" smtClean="0"/>
              <a:t>Second generation computers</a:t>
            </a:r>
          </a:p>
          <a:p>
            <a:pPr lvl="1"/>
            <a:r>
              <a:rPr lang="en-US" dirty="0" smtClean="0"/>
              <a:t>Transistors</a:t>
            </a:r>
          </a:p>
          <a:p>
            <a:pPr marL="228600" lvl="1">
              <a:buClr>
                <a:schemeClr val="accent1"/>
              </a:buClr>
            </a:pPr>
            <a:r>
              <a:rPr lang="en-US" dirty="0" smtClean="0"/>
              <a:t>Third generation computers</a:t>
            </a:r>
          </a:p>
          <a:p>
            <a:pPr lvl="1"/>
            <a:r>
              <a:rPr lang="en-US" dirty="0" smtClean="0"/>
              <a:t>Integrated circuits</a:t>
            </a:r>
          </a:p>
          <a:p>
            <a:pPr marL="228600" lvl="1">
              <a:spcBef>
                <a:spcPts val="1800"/>
              </a:spcBef>
              <a:buClr>
                <a:schemeClr val="accent1"/>
              </a:buClr>
            </a:pPr>
            <a:r>
              <a:rPr lang="en-US" dirty="0" smtClean="0"/>
              <a:t>Performance designs</a:t>
            </a:r>
          </a:p>
          <a:p>
            <a:pPr lvl="1"/>
            <a:r>
              <a:rPr lang="en-US" dirty="0" smtClean="0"/>
              <a:t>Microprocessor speed</a:t>
            </a:r>
          </a:p>
          <a:p>
            <a:pPr lvl="1"/>
            <a:r>
              <a:rPr lang="en-US" dirty="0" smtClean="0"/>
              <a:t>Performance balance</a:t>
            </a:r>
          </a:p>
          <a:p>
            <a:pPr lvl="1"/>
            <a:r>
              <a:rPr lang="en-US" dirty="0" smtClean="0"/>
              <a:t>Chip organization and architecture</a:t>
            </a:r>
          </a:p>
        </p:txBody>
      </p:sp>
      <p:sp>
        <p:nvSpPr>
          <p:cNvPr id="32" name="Content Placeholder 31"/>
          <p:cNvSpPr>
            <a:spLocks noGrp="1"/>
          </p:cNvSpPr>
          <p:nvPr>
            <p:ph sz="quarter" idx="4"/>
          </p:nvPr>
        </p:nvSpPr>
        <p:spPr>
          <a:xfrm>
            <a:off x="4495800" y="2133600"/>
            <a:ext cx="3810000" cy="4724400"/>
          </a:xfrm>
        </p:spPr>
        <p:txBody>
          <a:bodyPr>
            <a:normAutofit fontScale="92500" lnSpcReduction="10000"/>
          </a:bodyPr>
          <a:lstStyle/>
          <a:p>
            <a:pPr marL="228600" lvl="1">
              <a:spcBef>
                <a:spcPts val="1800"/>
              </a:spcBef>
              <a:buClr>
                <a:schemeClr val="accent1"/>
              </a:buClr>
            </a:pPr>
            <a:r>
              <a:rPr lang="en-US" dirty="0" smtClean="0"/>
              <a:t>Multi-core</a:t>
            </a:r>
          </a:p>
          <a:p>
            <a:pPr marL="228600" lvl="1">
              <a:spcBef>
                <a:spcPts val="1800"/>
              </a:spcBef>
              <a:buClr>
                <a:schemeClr val="accent1"/>
              </a:buClr>
            </a:pPr>
            <a:r>
              <a:rPr lang="en-US" dirty="0" smtClean="0"/>
              <a:t>MICs</a:t>
            </a:r>
          </a:p>
          <a:p>
            <a:pPr marL="228600" lvl="1">
              <a:spcBef>
                <a:spcPts val="1800"/>
              </a:spcBef>
              <a:buClr>
                <a:schemeClr val="accent1"/>
              </a:buClr>
            </a:pPr>
            <a:r>
              <a:rPr lang="en-US" dirty="0" smtClean="0"/>
              <a:t>GPGPUs</a:t>
            </a:r>
          </a:p>
          <a:p>
            <a:pPr marL="228600" lvl="1">
              <a:spcBef>
                <a:spcPts val="1800"/>
              </a:spcBef>
              <a:buClr>
                <a:schemeClr val="accent1"/>
              </a:buClr>
            </a:pPr>
            <a:r>
              <a:rPr lang="en-US" dirty="0" smtClean="0"/>
              <a:t>Evolution of the Intel x86</a:t>
            </a:r>
          </a:p>
          <a:p>
            <a:pPr marL="228600" lvl="1">
              <a:spcBef>
                <a:spcPts val="1800"/>
              </a:spcBef>
              <a:buClr>
                <a:schemeClr val="accent1"/>
              </a:buClr>
            </a:pPr>
            <a:r>
              <a:rPr lang="en-US" dirty="0" smtClean="0"/>
              <a:t>Embedded systems</a:t>
            </a:r>
          </a:p>
          <a:p>
            <a:pPr marL="228600" lvl="1">
              <a:spcBef>
                <a:spcPts val="1800"/>
              </a:spcBef>
              <a:buClr>
                <a:schemeClr val="accent1"/>
              </a:buClr>
            </a:pPr>
            <a:r>
              <a:rPr lang="en-US" dirty="0" smtClean="0"/>
              <a:t>ARM evolution</a:t>
            </a:r>
          </a:p>
          <a:p>
            <a:pPr marL="228600" lvl="1">
              <a:spcBef>
                <a:spcPts val="1800"/>
              </a:spcBef>
              <a:buClr>
                <a:schemeClr val="accent1"/>
              </a:buClr>
            </a:pPr>
            <a:r>
              <a:rPr lang="en-US" dirty="0" smtClean="0"/>
              <a:t>Performance assessment</a:t>
            </a:r>
          </a:p>
          <a:p>
            <a:pPr lvl="1"/>
            <a:r>
              <a:rPr lang="en-US" dirty="0" smtClean="0"/>
              <a:t>Clock speed and instructions per second</a:t>
            </a:r>
          </a:p>
          <a:p>
            <a:pPr lvl="1"/>
            <a:r>
              <a:rPr lang="en-US" dirty="0" smtClean="0"/>
              <a:t>Benchmarks</a:t>
            </a:r>
          </a:p>
          <a:p>
            <a:pPr lvl="1"/>
            <a:r>
              <a:rPr lang="en-US" dirty="0" smtClean="0"/>
              <a:t>Amdahl’s Law</a:t>
            </a:r>
          </a:p>
          <a:p>
            <a:pPr lvl="1"/>
            <a:r>
              <a:rPr lang="en-US" dirty="0" smtClean="0"/>
              <a:t>Little’s Law</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Computer Evolution and Performance</a:t>
            </a:r>
            <a:r>
              <a:rPr lang="en-US" sz="2800" dirty="0" smtClean="0">
                <a:solidFill>
                  <a:schemeClr val="tx2"/>
                </a:solidFill>
              </a:rPr>
              <a:t> </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IAS Memory Formats</a:t>
            </a:r>
            <a:endParaRPr lang="en-GB" dirty="0">
              <a:effectLst>
                <a:outerShdw blurRad="38100" dist="38100" dir="2700000" algn="tl">
                  <a:srgbClr val="000000">
                    <a:alpha val="43137"/>
                  </a:srgbClr>
                </a:outerShdw>
              </a:effectLst>
            </a:endParaRPr>
          </a:p>
        </p:txBody>
      </p:sp>
      <p:sp>
        <p:nvSpPr>
          <p:cNvPr id="22531" name="Rectangle 3"/>
          <p:cNvSpPr>
            <a:spLocks noGrp="1" noChangeArrowheads="1"/>
          </p:cNvSpPr>
          <p:nvPr>
            <p:ph idx="1"/>
          </p:nvPr>
        </p:nvSpPr>
        <p:spPr>
          <a:xfrm>
            <a:off x="4038600" y="1219200"/>
            <a:ext cx="3962400" cy="1600200"/>
          </a:xfrm>
        </p:spPr>
        <p:txBody>
          <a:bodyPr>
            <a:noAutofit/>
          </a:bodyPr>
          <a:lstStyle/>
          <a:p>
            <a:pPr marL="228600" lvl="1">
              <a:lnSpc>
                <a:spcPct val="90000"/>
              </a:lnSpc>
              <a:spcBef>
                <a:spcPts val="2000"/>
              </a:spcBef>
              <a:buClr>
                <a:schemeClr val="accent1"/>
              </a:buClr>
            </a:pPr>
            <a:r>
              <a:rPr lang="en-US" dirty="0" smtClean="0"/>
              <a:t>Both data and instructions are stored there </a:t>
            </a:r>
          </a:p>
          <a:p>
            <a:pPr marL="228600" lvl="1">
              <a:lnSpc>
                <a:spcPct val="90000"/>
              </a:lnSpc>
              <a:spcBef>
                <a:spcPts val="2000"/>
              </a:spcBef>
              <a:buClr>
                <a:schemeClr val="accent1"/>
              </a:buClr>
            </a:pPr>
            <a:r>
              <a:rPr lang="en-US" dirty="0" smtClean="0"/>
              <a:t>Numbers are represented in binary form and each instruction is a binary code</a:t>
            </a:r>
          </a:p>
          <a:p>
            <a:pPr>
              <a:lnSpc>
                <a:spcPct val="90000"/>
              </a:lnSpc>
            </a:pPr>
            <a:endParaRPr lang="en-GB" dirty="0" smtClean="0"/>
          </a:p>
        </p:txBody>
      </p:sp>
      <p:sp>
        <p:nvSpPr>
          <p:cNvPr id="29" name="Content Placeholder 28"/>
          <p:cNvSpPr>
            <a:spLocks noGrp="1"/>
          </p:cNvSpPr>
          <p:nvPr>
            <p:ph sz="half" idx="4294967295"/>
          </p:nvPr>
        </p:nvSpPr>
        <p:spPr>
          <a:xfrm>
            <a:off x="304800" y="1371600"/>
            <a:ext cx="3779838" cy="1965325"/>
          </a:xfrm>
        </p:spPr>
        <p:txBody>
          <a:bodyPr>
            <a:normAutofit/>
          </a:bodyPr>
          <a:lstStyle/>
          <a:p>
            <a:r>
              <a:rPr lang="en-US" dirty="0" smtClean="0"/>
              <a:t>The memory of the IAS consists of 1000 storage locations (called </a:t>
            </a:r>
            <a:r>
              <a:rPr lang="en-US" b="1" i="1" dirty="0" smtClean="0"/>
              <a:t>words</a:t>
            </a:r>
            <a:r>
              <a:rPr lang="en-US" dirty="0" smtClean="0"/>
              <a:t>) of 40 bits each</a:t>
            </a:r>
          </a:p>
        </p:txBody>
      </p:sp>
      <p:pic>
        <p:nvPicPr>
          <p:cNvPr id="32" name="Picture 31"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28182"/>
              <a:stretch>
                <a:fillRect/>
              </a:stretch>
            </p:blipFill>
          </mc:Choice>
          <mc:Fallback>
            <p:blipFill>
              <a:blip r:embed="rId4"/>
              <a:srcRect t="22727" b="28182"/>
              <a:stretch>
                <a:fillRect/>
              </a:stretch>
            </p:blipFill>
          </mc:Fallback>
        </mc:AlternateContent>
        <p:spPr>
          <a:xfrm>
            <a:off x="1371600" y="2819400"/>
            <a:ext cx="6357032" cy="4038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143000"/>
            <a:ext cx="3255264" cy="3048000"/>
          </a:xfrm>
        </p:spPr>
        <p:txBody>
          <a:bodyPr>
            <a:noAutofit/>
          </a:bodyPr>
          <a:lstStyle/>
          <a:p>
            <a:pPr algn="ctr"/>
            <a:r>
              <a:rPr lang="en-GB" sz="4000" dirty="0" smtClean="0">
                <a:effectLst>
                  <a:outerShdw blurRad="38100" dist="38100" dir="2700000" algn="tl">
                    <a:srgbClr val="000000">
                      <a:alpha val="43137"/>
                    </a:srgbClr>
                  </a:outerShdw>
                </a:effectLst>
              </a:rPr>
              <a:t>Structure </a:t>
            </a:r>
            <a:br>
              <a:rPr lang="en-GB" sz="4000" dirty="0" smtClean="0">
                <a:effectLst>
                  <a:outerShdw blurRad="38100" dist="38100" dir="2700000" algn="tl">
                    <a:srgbClr val="000000">
                      <a:alpha val="43137"/>
                    </a:srgbClr>
                  </a:outerShdw>
                </a:effectLst>
              </a:rPr>
            </a:br>
            <a:r>
              <a:rPr lang="en-GB" sz="4000" dirty="0" smtClean="0">
                <a:effectLst>
                  <a:outerShdw blurRad="38100" dist="38100" dir="2700000" algn="tl">
                    <a:srgbClr val="000000">
                      <a:alpha val="43137"/>
                    </a:srgbClr>
                  </a:outerShdw>
                </a:effectLst>
              </a:rPr>
              <a:t>of </a:t>
            </a:r>
            <a:br>
              <a:rPr lang="en-GB" sz="4000" dirty="0" smtClean="0">
                <a:effectLst>
                  <a:outerShdw blurRad="38100" dist="38100" dir="2700000" algn="tl">
                    <a:srgbClr val="000000">
                      <a:alpha val="43137"/>
                    </a:srgbClr>
                  </a:outerShdw>
                </a:effectLst>
              </a:rPr>
            </a:br>
            <a:r>
              <a:rPr lang="en-GB" sz="4000" dirty="0" smtClean="0">
                <a:effectLst>
                  <a:outerShdw blurRad="38100" dist="38100" dir="2700000" algn="tl">
                    <a:srgbClr val="000000">
                      <a:alpha val="43137"/>
                    </a:srgbClr>
                  </a:outerShdw>
                </a:effectLst>
              </a:rPr>
              <a:t>IAS</a:t>
            </a:r>
            <a:br>
              <a:rPr lang="en-GB" sz="4000" dirty="0" smtClean="0">
                <a:effectLst>
                  <a:outerShdw blurRad="38100" dist="38100" dir="2700000" algn="tl">
                    <a:srgbClr val="000000">
                      <a:alpha val="43137"/>
                    </a:srgbClr>
                  </a:outerShdw>
                </a:effectLst>
              </a:rPr>
            </a:br>
            <a:r>
              <a:rPr lang="en-GB" sz="4000" dirty="0" smtClean="0">
                <a:effectLst>
                  <a:outerShdw blurRad="38100" dist="38100" dir="2700000" algn="tl">
                    <a:srgbClr val="000000">
                      <a:alpha val="43137"/>
                    </a:srgbClr>
                  </a:outerShdw>
                </a:effectLst>
              </a:rPr>
              <a:t>Computer</a:t>
            </a:r>
            <a:endParaRPr lang="en-GB" sz="4000" dirty="0">
              <a:effectLst>
                <a:outerShdw blurRad="38100" dist="38100" dir="2700000" algn="tl">
                  <a:srgbClr val="000000">
                    <a:alpha val="43137"/>
                  </a:srgbClr>
                </a:outerShdw>
              </a:effectLst>
            </a:endParaRPr>
          </a:p>
        </p:txBody>
      </p:sp>
      <p:pic>
        <p:nvPicPr>
          <p:cNvPr id="4" name="Picture 3"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4118" t="8182" r="5882" b="3636"/>
              <a:stretch>
                <a:fillRect/>
              </a:stretch>
            </p:blipFill>
          </mc:Choice>
          <mc:Fallback>
            <p:blipFill>
              <a:blip r:embed="rId4"/>
              <a:srcRect l="14118" t="8182" r="5882" b="3636"/>
              <a:stretch>
                <a:fillRect/>
              </a:stretch>
            </p:blipFill>
          </mc:Fallback>
        </mc:AlternateContent>
        <p:spPr>
          <a:xfrm>
            <a:off x="4114800" y="0"/>
            <a:ext cx="4864992" cy="6939675"/>
          </a:xfrm>
          <a:prstGeom prst="rect">
            <a:avLst/>
          </a:prstGeom>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749925" cy="1116106"/>
          </a:xfrm>
        </p:spPr>
        <p:txBody>
          <a:bodyPr vert="horz"/>
          <a:lstStyle/>
          <a:p>
            <a:pPr algn="r"/>
            <a:r>
              <a:rPr lang="en-US" sz="4400" kern="2200" dirty="0" smtClean="0">
                <a:solidFill>
                  <a:schemeClr val="accent3"/>
                </a:solidFill>
              </a:rPr>
              <a:t>Registers</a:t>
            </a:r>
            <a:endParaRPr lang="en-US" sz="4400" kern="2200" dirty="0">
              <a:solidFill>
                <a:schemeClr val="accent3"/>
              </a:solidFill>
            </a:endParaRPr>
          </a:p>
        </p:txBody>
      </p:sp>
      <p:graphicFrame>
        <p:nvGraphicFramePr>
          <p:cNvPr id="8" name="Content Placeholder 7"/>
          <p:cNvGraphicFramePr>
            <a:graphicFrameLocks noGrp="1"/>
          </p:cNvGraphicFramePr>
          <p:nvPr>
            <p:ph idx="1"/>
          </p:nvPr>
        </p:nvGraphicFramePr>
        <p:xfrm>
          <a:off x="381000" y="1219200"/>
          <a:ext cx="746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34272</TotalTime>
  <Words>15395</Words>
  <Application>Microsoft Office PowerPoint</Application>
  <PresentationFormat>On-screen Show (4:3)</PresentationFormat>
  <Paragraphs>1652</Paragraphs>
  <Slides>61</Slides>
  <Notes>61</Notes>
  <HiddenSlides>0</HiddenSlides>
  <MMClips>0</MMClips>
  <ScaleCrop>false</ScaleCrop>
  <HeadingPairs>
    <vt:vector size="10" baseType="variant">
      <vt:variant>
        <vt:lpstr>Fonts Used</vt:lpstr>
      </vt:variant>
      <vt:variant>
        <vt:i4>7</vt:i4>
      </vt:variant>
      <vt:variant>
        <vt:lpstr>Theme</vt:lpstr>
      </vt:variant>
      <vt:variant>
        <vt:i4>1</vt:i4>
      </vt:variant>
      <vt:variant>
        <vt:lpstr>Links</vt:lpstr>
      </vt:variant>
      <vt:variant>
        <vt:i4>5</vt:i4>
      </vt:variant>
      <vt:variant>
        <vt:lpstr>Embedded OLE Servers</vt:lpstr>
      </vt:variant>
      <vt:variant>
        <vt:i4>2</vt:i4>
      </vt:variant>
      <vt:variant>
        <vt:lpstr>Slide Titles</vt:lpstr>
      </vt:variant>
      <vt:variant>
        <vt:i4>61</vt:i4>
      </vt:variant>
    </vt:vector>
  </HeadingPairs>
  <TitlesOfParts>
    <vt:vector size="76" baseType="lpstr">
      <vt:lpstr>ＭＳ Ｐゴシック</vt:lpstr>
      <vt:lpstr>Arial</vt:lpstr>
      <vt:lpstr>Rockwell</vt:lpstr>
      <vt:lpstr>Rockwell (Headings)</vt:lpstr>
      <vt:lpstr>Times New Roman</vt:lpstr>
      <vt:lpstr>TimesTen-Roman</vt:lpstr>
      <vt:lpstr>Wingdings</vt:lpstr>
      <vt:lpstr>Advantage</vt:lpstr>
      <vt:lpstr>Macintosh HD:Users:kevinmclaughlin:Desktop:COA9e PPT+TestBank:COA9e Tables:T02-Evolution.doc!OLE_LINK2</vt:lpstr>
      <vt:lpstr>!OLE_LINK3</vt:lpstr>
      <vt:lpstr>Macintosh HD:Users:kevinmclaughlin:Desktop:COA9e PPT+TestBank:COA9e Tables:T02-Evolution-Horizontal.doc!OLE_LINK4</vt:lpstr>
      <vt:lpstr>Macintosh HD:Users:kevinmclaughlin:Desktop:COA9e PPT+TestBank:COA9e Tables:T02-Evolution-Horizontal.doc!OLE_LINK5</vt:lpstr>
      <vt:lpstr>Macintosh HD:Users:kevinmclaughlin:Desktop:COA9e PPT+TestBank:COA9e Tables:T02-Evolution-Horizontal.doc!OLE_LINK6</vt:lpstr>
      <vt:lpstr>Document</vt:lpstr>
      <vt:lpstr>Microsoft Word 97 - 2003 Document</vt:lpstr>
      <vt:lpstr>William Stallings  Computer Organization  and Architecture 9th Edition</vt:lpstr>
      <vt:lpstr>Chapter 2</vt:lpstr>
      <vt:lpstr>History of Computers</vt:lpstr>
      <vt:lpstr>ENIAC</vt:lpstr>
      <vt:lpstr>John von Neumann</vt:lpstr>
      <vt:lpstr>Structure of von Neumann Machine</vt:lpstr>
      <vt:lpstr>IAS Memory Formats</vt:lpstr>
      <vt:lpstr>Structure  of  IAS Computer</vt:lpstr>
      <vt:lpstr>Registers</vt:lpstr>
      <vt:lpstr>IAS Operations</vt:lpstr>
      <vt:lpstr>The IAS Instruction  Set</vt:lpstr>
      <vt:lpstr>Commercial Computers</vt:lpstr>
      <vt:lpstr>IBM</vt:lpstr>
      <vt:lpstr>History of Computers</vt:lpstr>
      <vt:lpstr>Computer Generations</vt:lpstr>
      <vt:lpstr>Second Generation Computers</vt:lpstr>
      <vt:lpstr>Table 2.3   Example  Members of the  IBM 700/7000 Series   </vt:lpstr>
      <vt:lpstr>IBM 7094 Configuration</vt:lpstr>
      <vt:lpstr>History of Computers</vt:lpstr>
      <vt:lpstr>Microelectronics</vt:lpstr>
      <vt:lpstr>Integrated  Circuits</vt:lpstr>
      <vt:lpstr>Wafer,  Chip, and  Gate Relationship</vt:lpstr>
      <vt:lpstr>Chip Growth</vt:lpstr>
      <vt:lpstr>Moore’s Law</vt:lpstr>
      <vt:lpstr>Table 2.4 Characteristics of the  System/360 Family</vt:lpstr>
      <vt:lpstr> Table 2.5   Evolution of the PDP-8</vt:lpstr>
      <vt:lpstr>DEC - PDP-8 Bus Structure</vt:lpstr>
      <vt:lpstr>Semiconductor Memory Microprocessors</vt:lpstr>
      <vt:lpstr>Semiconductor Memory</vt:lpstr>
      <vt:lpstr>Microprocessors</vt:lpstr>
      <vt:lpstr>Evolution of Intel Microprocessors</vt:lpstr>
      <vt:lpstr>Evolution of Intel Microprocessors</vt:lpstr>
      <vt:lpstr>Microprocessor Speed</vt:lpstr>
      <vt:lpstr>Performance  Balance</vt:lpstr>
      <vt:lpstr>Typical I/O Device Data Rates</vt:lpstr>
      <vt:lpstr>Improvements in Chip Organization and Architecture</vt:lpstr>
      <vt:lpstr>Problems with Clock Speed and Login Density</vt:lpstr>
      <vt:lpstr> Processor Trends</vt:lpstr>
      <vt:lpstr>Multicore</vt:lpstr>
      <vt:lpstr>Many Integrated Core (MIC)       Graphics Processing Unit (GPU) </vt:lpstr>
      <vt:lpstr>x86 Architecture</vt:lpstr>
      <vt:lpstr>x86 Evolution</vt:lpstr>
      <vt:lpstr>x86 Evolution - Pentium</vt:lpstr>
      <vt:lpstr>x86 Evolution (continued)</vt:lpstr>
      <vt:lpstr>PowerPoint Presentation</vt:lpstr>
      <vt:lpstr>Table 2.7 Examples of Embedded Systems and Their Markets</vt:lpstr>
      <vt:lpstr>Embedded Systems </vt:lpstr>
      <vt:lpstr>Figure 2.12 Possible Organization of an Embedded System</vt:lpstr>
      <vt:lpstr>Acorn RISC Machine (ARM)  </vt:lpstr>
      <vt:lpstr>ARM Evolution</vt:lpstr>
      <vt:lpstr>ARM Design Categories</vt:lpstr>
      <vt:lpstr>System Clock</vt:lpstr>
      <vt:lpstr>Performance Factors  and  System Attributes</vt:lpstr>
      <vt:lpstr>Benchmarks</vt:lpstr>
      <vt:lpstr>Desirable Benchmark Characteristics</vt:lpstr>
      <vt:lpstr>System Performance Evaluation Corporation (SPEC)</vt:lpstr>
      <vt:lpstr>SPEC   CPU2006</vt:lpstr>
      <vt:lpstr>Amdahl’s Law</vt:lpstr>
      <vt:lpstr>Amdahl’s Law</vt:lpstr>
      <vt:lpstr>Little’s Law</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Computer Evolution and Performance</dc:title>
  <dc:creator>Adrian J Pullin</dc:creator>
  <cp:lastModifiedBy>samir I</cp:lastModifiedBy>
  <cp:revision>241</cp:revision>
  <dcterms:created xsi:type="dcterms:W3CDTF">2012-06-10T04:05:19Z</dcterms:created>
  <dcterms:modified xsi:type="dcterms:W3CDTF">2014-09-08T04:03:07Z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