
<file path=[Content_Types].xml><?xml version="1.0" encoding="utf-8"?>
<Types xmlns="http://schemas.openxmlformats.org/package/2006/content-types">
  <Default Extension="png" ContentType="image/png"/>
  <Default Extension="pdf" ContentType="application/pdf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83" r:id="rId1"/>
  </p:sldMasterIdLst>
  <p:notesMasterIdLst>
    <p:notesMasterId r:id="rId17"/>
  </p:notesMasterIdLst>
  <p:handoutMasterIdLst>
    <p:handoutMasterId r:id="rId18"/>
  </p:handoutMasterIdLst>
  <p:sldIdLst>
    <p:sldId id="275" r:id="rId2"/>
    <p:sldId id="257" r:id="rId3"/>
    <p:sldId id="276" r:id="rId4"/>
    <p:sldId id="259" r:id="rId5"/>
    <p:sldId id="261" r:id="rId6"/>
    <p:sldId id="262" r:id="rId7"/>
    <p:sldId id="263" r:id="rId8"/>
    <p:sldId id="264" r:id="rId9"/>
    <p:sldId id="265" r:id="rId10"/>
    <p:sldId id="277" r:id="rId11"/>
    <p:sldId id="278" r:id="rId12"/>
    <p:sldId id="279" r:id="rId13"/>
    <p:sldId id="280" r:id="rId14"/>
    <p:sldId id="270" r:id="rId15"/>
    <p:sldId id="272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09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09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09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09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09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-109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-109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-109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-109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2" autoAdjust="0"/>
    <p:restoredTop sz="85741" autoAdjust="0"/>
  </p:normalViewPr>
  <p:slideViewPr>
    <p:cSldViewPr>
      <p:cViewPr varScale="1">
        <p:scale>
          <a:sx n="64" d="100"/>
          <a:sy n="64" d="100"/>
        </p:scale>
        <p:origin x="156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4.xml"/><Relationship Id="rId2" Type="http://schemas.openxmlformats.org/officeDocument/2006/relationships/slide" Target="slides/slide3.xml"/><Relationship Id="rId1" Type="http://schemas.openxmlformats.org/officeDocument/2006/relationships/slide" Target="slides/slide2.xml"/><Relationship Id="rId5" Type="http://schemas.openxmlformats.org/officeDocument/2006/relationships/slide" Target="slides/slide15.xml"/><Relationship Id="rId4" Type="http://schemas.openxmlformats.org/officeDocument/2006/relationships/slide" Target="slides/slide1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18CF26C-3B9E-EC4D-B017-A6EDD2D78F18}" type="doc">
      <dgm:prSet loTypeId="urn:microsoft.com/office/officeart/2005/8/layout/cycle4#3" loCatId="relationship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B0CAEE6A-D8FA-1A4E-8E6A-4450A6DD048D}">
      <dgm:prSet/>
      <dgm:spPr/>
      <dgm:t>
        <a:bodyPr/>
        <a:lstStyle/>
        <a:p>
          <a:pPr rtl="0"/>
          <a:r>
            <a: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Computer Architecture</a:t>
          </a:r>
          <a:endParaRPr lang="en-US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88287C0-0BBB-B04A-B8B2-AB36598391AC}" type="parTrans" cxnId="{D3324486-6DB6-E64B-B1A8-C30BAEA50D60}">
      <dgm:prSet/>
      <dgm:spPr/>
      <dgm:t>
        <a:bodyPr/>
        <a:lstStyle/>
        <a:p>
          <a:endParaRPr lang="en-US"/>
        </a:p>
      </dgm:t>
    </dgm:pt>
    <dgm:pt modelId="{06346C9A-108C-B141-813D-843AF3CECB9B}" type="sibTrans" cxnId="{D3324486-6DB6-E64B-B1A8-C30BAEA50D60}">
      <dgm:prSet/>
      <dgm:spPr/>
      <dgm:t>
        <a:bodyPr/>
        <a:lstStyle/>
        <a:p>
          <a:endParaRPr lang="en-US"/>
        </a:p>
      </dgm:t>
    </dgm:pt>
    <dgm:pt modelId="{28315CB9-8304-2142-842C-3463531B3569}">
      <dgm:prSet/>
      <dgm:spPr/>
      <dgm:t>
        <a:bodyPr/>
        <a:lstStyle/>
        <a:p>
          <a:pPr rtl="0"/>
          <a:r>
            <a:rPr lang="en-US" dirty="0" smtClean="0"/>
            <a:t>Attributes of a system visible to the programmer</a:t>
          </a:r>
          <a:endParaRPr lang="en-US" dirty="0"/>
        </a:p>
      </dgm:t>
    </dgm:pt>
    <dgm:pt modelId="{A7B6E241-54E6-4343-8A9E-03120641D454}" type="parTrans" cxnId="{0982BD52-6017-0E45-866D-E6B00540A5AF}">
      <dgm:prSet/>
      <dgm:spPr/>
      <dgm:t>
        <a:bodyPr/>
        <a:lstStyle/>
        <a:p>
          <a:endParaRPr lang="en-US"/>
        </a:p>
      </dgm:t>
    </dgm:pt>
    <dgm:pt modelId="{8805F3BF-5747-FA44-B2D6-8E46921DD5F2}" type="sibTrans" cxnId="{0982BD52-6017-0E45-866D-E6B00540A5AF}">
      <dgm:prSet/>
      <dgm:spPr/>
      <dgm:t>
        <a:bodyPr/>
        <a:lstStyle/>
        <a:p>
          <a:endParaRPr lang="en-US"/>
        </a:p>
      </dgm:t>
    </dgm:pt>
    <dgm:pt modelId="{21A469AC-73E4-2148-8557-29B0050DEDC0}">
      <dgm:prSet/>
      <dgm:spPr/>
      <dgm:t>
        <a:bodyPr/>
        <a:lstStyle/>
        <a:p>
          <a:pPr rtl="0"/>
          <a:r>
            <a:rPr lang="en-US" dirty="0" smtClean="0"/>
            <a:t>Have a direct impact on the logical execution of a program</a:t>
          </a:r>
          <a:endParaRPr lang="en-US" dirty="0"/>
        </a:p>
      </dgm:t>
    </dgm:pt>
    <dgm:pt modelId="{94BC96F5-293D-3C4D-A2F1-79679BBF38E8}" type="parTrans" cxnId="{174D5ABD-454D-0D4F-8354-0209701BD34D}">
      <dgm:prSet/>
      <dgm:spPr/>
      <dgm:t>
        <a:bodyPr/>
        <a:lstStyle/>
        <a:p>
          <a:endParaRPr lang="en-US"/>
        </a:p>
      </dgm:t>
    </dgm:pt>
    <dgm:pt modelId="{C5D2949D-BDAD-0542-A3C2-B076CCD0AE72}" type="sibTrans" cxnId="{174D5ABD-454D-0D4F-8354-0209701BD34D}">
      <dgm:prSet/>
      <dgm:spPr/>
      <dgm:t>
        <a:bodyPr/>
        <a:lstStyle/>
        <a:p>
          <a:endParaRPr lang="en-US"/>
        </a:p>
      </dgm:t>
    </dgm:pt>
    <dgm:pt modelId="{308789E6-82F7-DB43-B928-143FCBCCB864}">
      <dgm:prSet/>
      <dgm:spPr/>
      <dgm:t>
        <a:bodyPr/>
        <a:lstStyle/>
        <a:p>
          <a:pPr rtl="0"/>
          <a:r>
            <a: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Architectural attributes include:</a:t>
          </a:r>
          <a:endParaRPr lang="en-US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B24C361-90FF-A246-9A34-69E4A6A8AF57}" type="parTrans" cxnId="{30023AC5-9093-4448-B688-57B5C6556549}">
      <dgm:prSet/>
      <dgm:spPr/>
      <dgm:t>
        <a:bodyPr/>
        <a:lstStyle/>
        <a:p>
          <a:endParaRPr lang="en-US"/>
        </a:p>
      </dgm:t>
    </dgm:pt>
    <dgm:pt modelId="{616A0DCE-F636-194D-9DA8-C39FF48D7209}" type="sibTrans" cxnId="{30023AC5-9093-4448-B688-57B5C6556549}">
      <dgm:prSet/>
      <dgm:spPr/>
      <dgm:t>
        <a:bodyPr/>
        <a:lstStyle/>
        <a:p>
          <a:endParaRPr lang="en-US"/>
        </a:p>
      </dgm:t>
    </dgm:pt>
    <dgm:pt modelId="{CE5F8666-70FC-564C-8B7D-337BE33E4106}">
      <dgm:prSet/>
      <dgm:spPr/>
      <dgm:t>
        <a:bodyPr/>
        <a:lstStyle/>
        <a:p>
          <a:pPr rtl="0"/>
          <a:r>
            <a:rPr lang="en-US" dirty="0" smtClean="0"/>
            <a:t>Instruction set, number of bits used to represent various data types,   I/O mechanisms, techniques for addressing memory</a:t>
          </a:r>
          <a:endParaRPr lang="en-US" dirty="0"/>
        </a:p>
      </dgm:t>
    </dgm:pt>
    <dgm:pt modelId="{76348B6E-B52D-394F-A7D3-0CFAABB89617}" type="parTrans" cxnId="{1387E257-C914-334F-A738-A616B99E545F}">
      <dgm:prSet/>
      <dgm:spPr/>
      <dgm:t>
        <a:bodyPr/>
        <a:lstStyle/>
        <a:p>
          <a:endParaRPr lang="en-US"/>
        </a:p>
      </dgm:t>
    </dgm:pt>
    <dgm:pt modelId="{AC6E989A-20AA-194C-A7C6-0BE634EC1713}" type="sibTrans" cxnId="{1387E257-C914-334F-A738-A616B99E545F}">
      <dgm:prSet/>
      <dgm:spPr/>
      <dgm:t>
        <a:bodyPr/>
        <a:lstStyle/>
        <a:p>
          <a:endParaRPr lang="en-US"/>
        </a:p>
      </dgm:t>
    </dgm:pt>
    <dgm:pt modelId="{74536227-6FB9-EA42-B0D1-89175BB10E79}">
      <dgm:prSet/>
      <dgm:spPr/>
      <dgm:t>
        <a:bodyPr/>
        <a:lstStyle/>
        <a:p>
          <a:pPr rtl="0"/>
          <a:r>
            <a: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Computer Organization </a:t>
          </a:r>
          <a:endParaRPr lang="en-US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F4E1031-08A1-144E-B04B-64D102B658EE}" type="parTrans" cxnId="{8E989642-BD8C-7744-8EF6-FBB60B8A00FD}">
      <dgm:prSet/>
      <dgm:spPr/>
      <dgm:t>
        <a:bodyPr/>
        <a:lstStyle/>
        <a:p>
          <a:endParaRPr lang="en-US"/>
        </a:p>
      </dgm:t>
    </dgm:pt>
    <dgm:pt modelId="{134FF832-CB26-164C-83F8-265482D291A9}" type="sibTrans" cxnId="{8E989642-BD8C-7744-8EF6-FBB60B8A00FD}">
      <dgm:prSet/>
      <dgm:spPr/>
      <dgm:t>
        <a:bodyPr/>
        <a:lstStyle/>
        <a:p>
          <a:endParaRPr lang="en-US"/>
        </a:p>
      </dgm:t>
    </dgm:pt>
    <dgm:pt modelId="{4ABB395C-A2BC-EB46-8166-8924AE293271}">
      <dgm:prSet/>
      <dgm:spPr/>
      <dgm:t>
        <a:bodyPr/>
        <a:lstStyle/>
        <a:p>
          <a:pPr rtl="0"/>
          <a:r>
            <a:rPr lang="en-US" dirty="0" smtClean="0"/>
            <a:t>The operational units and their interconnections that realize the architectural specifications</a:t>
          </a:r>
          <a:endParaRPr lang="en-US" dirty="0"/>
        </a:p>
      </dgm:t>
    </dgm:pt>
    <dgm:pt modelId="{39F91221-9930-CA4C-BDE4-128319DAD71D}" type="parTrans" cxnId="{B9F257A1-A141-2245-873F-A8263CDB5102}">
      <dgm:prSet/>
      <dgm:spPr/>
      <dgm:t>
        <a:bodyPr/>
        <a:lstStyle/>
        <a:p>
          <a:endParaRPr lang="en-US"/>
        </a:p>
      </dgm:t>
    </dgm:pt>
    <dgm:pt modelId="{FAA95E30-E469-594E-8C2C-8129BB965E39}" type="sibTrans" cxnId="{B9F257A1-A141-2245-873F-A8263CDB5102}">
      <dgm:prSet/>
      <dgm:spPr/>
      <dgm:t>
        <a:bodyPr/>
        <a:lstStyle/>
        <a:p>
          <a:endParaRPr lang="en-US"/>
        </a:p>
      </dgm:t>
    </dgm:pt>
    <dgm:pt modelId="{54AC2B3A-9757-C341-B161-89A6E0CA9575}">
      <dgm:prSet/>
      <dgm:spPr/>
      <dgm:t>
        <a:bodyPr/>
        <a:lstStyle/>
        <a:p>
          <a:pPr rtl="0"/>
          <a:r>
            <a: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Organizational attributes include:</a:t>
          </a:r>
          <a:endParaRPr lang="en-US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3493404-DFEF-9E42-ABB4-FBBE426B3AF9}" type="parTrans" cxnId="{734FF944-1D40-0F41-B4EE-7FBCB36088CC}">
      <dgm:prSet/>
      <dgm:spPr/>
      <dgm:t>
        <a:bodyPr/>
        <a:lstStyle/>
        <a:p>
          <a:endParaRPr lang="en-US"/>
        </a:p>
      </dgm:t>
    </dgm:pt>
    <dgm:pt modelId="{D8E9FC16-4D96-4648-AE70-EC41FE4D60A6}" type="sibTrans" cxnId="{734FF944-1D40-0F41-B4EE-7FBCB36088CC}">
      <dgm:prSet/>
      <dgm:spPr/>
      <dgm:t>
        <a:bodyPr/>
        <a:lstStyle/>
        <a:p>
          <a:endParaRPr lang="en-US"/>
        </a:p>
      </dgm:t>
    </dgm:pt>
    <dgm:pt modelId="{601FD3FE-0540-834F-BCAB-697B63FDDAF5}">
      <dgm:prSet/>
      <dgm:spPr/>
      <dgm:t>
        <a:bodyPr/>
        <a:lstStyle/>
        <a:p>
          <a:pPr rtl="0"/>
          <a:r>
            <a:rPr lang="en-US" dirty="0" smtClean="0"/>
            <a:t>Hardware details transparent to the programmer, control signals, interfaces between the computer and peripherals, memory technology used</a:t>
          </a:r>
          <a:endParaRPr lang="en-US" dirty="0"/>
        </a:p>
      </dgm:t>
    </dgm:pt>
    <dgm:pt modelId="{7AC73AAD-48BD-0141-801C-7F03F555A865}" type="parTrans" cxnId="{1014AC31-BFCA-4C40-9E55-38A36284F8BC}">
      <dgm:prSet/>
      <dgm:spPr/>
      <dgm:t>
        <a:bodyPr/>
        <a:lstStyle/>
        <a:p>
          <a:endParaRPr lang="en-US"/>
        </a:p>
      </dgm:t>
    </dgm:pt>
    <dgm:pt modelId="{2B5FD2A9-EFF7-224B-968B-602AA09A0E4E}" type="sibTrans" cxnId="{1014AC31-BFCA-4C40-9E55-38A36284F8BC}">
      <dgm:prSet/>
      <dgm:spPr/>
      <dgm:t>
        <a:bodyPr/>
        <a:lstStyle/>
        <a:p>
          <a:endParaRPr lang="en-US"/>
        </a:p>
      </dgm:t>
    </dgm:pt>
    <dgm:pt modelId="{CDA0A06D-0FB6-1E45-90C3-5F07AC6489BF}" type="pres">
      <dgm:prSet presAssocID="{218CF26C-3B9E-EC4D-B017-A6EDD2D78F18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E230A46-0396-8548-BFE6-7DE77B7F5698}" type="pres">
      <dgm:prSet presAssocID="{218CF26C-3B9E-EC4D-B017-A6EDD2D78F18}" presName="children" presStyleCnt="0"/>
      <dgm:spPr/>
    </dgm:pt>
    <dgm:pt modelId="{9355E2DA-ED4B-FF45-A420-CEC2FAD4F47F}" type="pres">
      <dgm:prSet presAssocID="{218CF26C-3B9E-EC4D-B017-A6EDD2D78F18}" presName="child1group" presStyleCnt="0"/>
      <dgm:spPr/>
    </dgm:pt>
    <dgm:pt modelId="{EAF475D4-71BA-AC4A-A978-8E1A58675943}" type="pres">
      <dgm:prSet presAssocID="{218CF26C-3B9E-EC4D-B017-A6EDD2D78F18}" presName="child1" presStyleLbl="bgAcc1" presStyleIdx="0" presStyleCnt="4"/>
      <dgm:spPr/>
      <dgm:t>
        <a:bodyPr/>
        <a:lstStyle/>
        <a:p>
          <a:endParaRPr lang="en-US"/>
        </a:p>
      </dgm:t>
    </dgm:pt>
    <dgm:pt modelId="{8DC48612-CC3B-434C-BDCA-2D368136FE30}" type="pres">
      <dgm:prSet presAssocID="{218CF26C-3B9E-EC4D-B017-A6EDD2D78F18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650470-D0B6-4E4B-B2CF-C9FC9D98A3AF}" type="pres">
      <dgm:prSet presAssocID="{218CF26C-3B9E-EC4D-B017-A6EDD2D78F18}" presName="child2group" presStyleCnt="0"/>
      <dgm:spPr/>
    </dgm:pt>
    <dgm:pt modelId="{D6EE7FF3-03D5-1248-B164-AC203683EA31}" type="pres">
      <dgm:prSet presAssocID="{218CF26C-3B9E-EC4D-B017-A6EDD2D78F18}" presName="child2" presStyleLbl="bgAcc1" presStyleIdx="1" presStyleCnt="4"/>
      <dgm:spPr/>
      <dgm:t>
        <a:bodyPr/>
        <a:lstStyle/>
        <a:p>
          <a:endParaRPr lang="en-US"/>
        </a:p>
      </dgm:t>
    </dgm:pt>
    <dgm:pt modelId="{7378E5CD-5D97-4946-88A6-1649F23BF4FB}" type="pres">
      <dgm:prSet presAssocID="{218CF26C-3B9E-EC4D-B017-A6EDD2D78F18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9BE95B-2F90-7845-93AC-93020A91204D}" type="pres">
      <dgm:prSet presAssocID="{218CF26C-3B9E-EC4D-B017-A6EDD2D78F18}" presName="child3group" presStyleCnt="0"/>
      <dgm:spPr/>
    </dgm:pt>
    <dgm:pt modelId="{F4B243E3-6A78-9746-BEE9-84ACAEA02E36}" type="pres">
      <dgm:prSet presAssocID="{218CF26C-3B9E-EC4D-B017-A6EDD2D78F18}" presName="child3" presStyleLbl="bgAcc1" presStyleIdx="2" presStyleCnt="4" custLinFactNeighborX="11105" custLinFactNeighborY="568"/>
      <dgm:spPr/>
      <dgm:t>
        <a:bodyPr/>
        <a:lstStyle/>
        <a:p>
          <a:endParaRPr lang="en-US"/>
        </a:p>
      </dgm:t>
    </dgm:pt>
    <dgm:pt modelId="{28FF47C2-252F-AD4F-9FFC-C7380D031906}" type="pres">
      <dgm:prSet presAssocID="{218CF26C-3B9E-EC4D-B017-A6EDD2D78F18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7D66DE-4C1F-C044-A0CF-897ECE7AFBB6}" type="pres">
      <dgm:prSet presAssocID="{218CF26C-3B9E-EC4D-B017-A6EDD2D78F18}" presName="child4group" presStyleCnt="0"/>
      <dgm:spPr/>
    </dgm:pt>
    <dgm:pt modelId="{82886FAE-83A2-704D-92D1-F4CC571A92A1}" type="pres">
      <dgm:prSet presAssocID="{218CF26C-3B9E-EC4D-B017-A6EDD2D78F18}" presName="child4" presStyleLbl="bgAcc1" presStyleIdx="3" presStyleCnt="4"/>
      <dgm:spPr/>
      <dgm:t>
        <a:bodyPr/>
        <a:lstStyle/>
        <a:p>
          <a:endParaRPr lang="en-US"/>
        </a:p>
      </dgm:t>
    </dgm:pt>
    <dgm:pt modelId="{946504B0-6F32-CA4D-B160-51F1CA3B2486}" type="pres">
      <dgm:prSet presAssocID="{218CF26C-3B9E-EC4D-B017-A6EDD2D78F18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6011C0-D512-5B43-AFFF-B5EF3477E6BC}" type="pres">
      <dgm:prSet presAssocID="{218CF26C-3B9E-EC4D-B017-A6EDD2D78F18}" presName="childPlaceholder" presStyleCnt="0"/>
      <dgm:spPr/>
    </dgm:pt>
    <dgm:pt modelId="{0176A4A2-93EB-3B4F-8E44-E15DD76601A9}" type="pres">
      <dgm:prSet presAssocID="{218CF26C-3B9E-EC4D-B017-A6EDD2D78F18}" presName="circle" presStyleCnt="0"/>
      <dgm:spPr/>
    </dgm:pt>
    <dgm:pt modelId="{0995DE62-81B9-0E4E-9982-90865C30B506}" type="pres">
      <dgm:prSet presAssocID="{218CF26C-3B9E-EC4D-B017-A6EDD2D78F18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6301CE-27B0-6744-BFE7-3637DF690F07}" type="pres">
      <dgm:prSet presAssocID="{218CF26C-3B9E-EC4D-B017-A6EDD2D78F18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FC8C78-AEC8-1E4B-9265-AE1BCBD2AB12}" type="pres">
      <dgm:prSet presAssocID="{218CF26C-3B9E-EC4D-B017-A6EDD2D78F18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C6FD03-EE72-914E-B7C9-68870374A795}" type="pres">
      <dgm:prSet presAssocID="{218CF26C-3B9E-EC4D-B017-A6EDD2D78F18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826F6B-04DC-E742-8F5F-D9B2D824E236}" type="pres">
      <dgm:prSet presAssocID="{218CF26C-3B9E-EC4D-B017-A6EDD2D78F18}" presName="quadrantPlaceholder" presStyleCnt="0"/>
      <dgm:spPr/>
    </dgm:pt>
    <dgm:pt modelId="{1A971C7A-02BC-2144-9C44-48A4E03337B1}" type="pres">
      <dgm:prSet presAssocID="{218CF26C-3B9E-EC4D-B017-A6EDD2D78F18}" presName="center1" presStyleLbl="fgShp" presStyleIdx="0" presStyleCnt="2"/>
      <dgm:spPr/>
    </dgm:pt>
    <dgm:pt modelId="{290E4CF8-E8EE-584A-BC6F-814759FDAB7A}" type="pres">
      <dgm:prSet presAssocID="{218CF26C-3B9E-EC4D-B017-A6EDD2D78F18}" presName="center2" presStyleLbl="fgShp" presStyleIdx="1" presStyleCnt="2"/>
      <dgm:spPr/>
    </dgm:pt>
  </dgm:ptLst>
  <dgm:cxnLst>
    <dgm:cxn modelId="{B9F257A1-A141-2245-873F-A8263CDB5102}" srcId="{74536227-6FB9-EA42-B0D1-89175BB10E79}" destId="{4ABB395C-A2BC-EB46-8166-8924AE293271}" srcOrd="0" destOrd="0" parTransId="{39F91221-9930-CA4C-BDE4-128319DAD71D}" sibTransId="{FAA95E30-E469-594E-8C2C-8129BB965E39}"/>
    <dgm:cxn modelId="{28A35006-6EB0-C244-B998-FFFD23D91384}" type="presOf" srcId="{21A469AC-73E4-2148-8557-29B0050DEDC0}" destId="{8DC48612-CC3B-434C-BDCA-2D368136FE30}" srcOrd="1" destOrd="1" presId="urn:microsoft.com/office/officeart/2005/8/layout/cycle4#3"/>
    <dgm:cxn modelId="{30023AC5-9093-4448-B688-57B5C6556549}" srcId="{218CF26C-3B9E-EC4D-B017-A6EDD2D78F18}" destId="{308789E6-82F7-DB43-B928-143FCBCCB864}" srcOrd="1" destOrd="0" parTransId="{FB24C361-90FF-A246-9A34-69E4A6A8AF57}" sibTransId="{616A0DCE-F636-194D-9DA8-C39FF48D7209}"/>
    <dgm:cxn modelId="{578AC43C-622E-8A4D-8989-0B9965ECC139}" type="presOf" srcId="{218CF26C-3B9E-EC4D-B017-A6EDD2D78F18}" destId="{CDA0A06D-0FB6-1E45-90C3-5F07AC6489BF}" srcOrd="0" destOrd="0" presId="urn:microsoft.com/office/officeart/2005/8/layout/cycle4#3"/>
    <dgm:cxn modelId="{D3324486-6DB6-E64B-B1A8-C30BAEA50D60}" srcId="{218CF26C-3B9E-EC4D-B017-A6EDD2D78F18}" destId="{B0CAEE6A-D8FA-1A4E-8E6A-4450A6DD048D}" srcOrd="0" destOrd="0" parTransId="{688287C0-0BBB-B04A-B8B2-AB36598391AC}" sibTransId="{06346C9A-108C-B141-813D-843AF3CECB9B}"/>
    <dgm:cxn modelId="{E7A4ADFA-B474-C14B-8A27-965FB71E5D8D}" type="presOf" srcId="{28315CB9-8304-2142-842C-3463531B3569}" destId="{8DC48612-CC3B-434C-BDCA-2D368136FE30}" srcOrd="1" destOrd="0" presId="urn:microsoft.com/office/officeart/2005/8/layout/cycle4#3"/>
    <dgm:cxn modelId="{644EB4B2-C2D8-7446-B13E-0BDB42040D15}" type="presOf" srcId="{601FD3FE-0540-834F-BCAB-697B63FDDAF5}" destId="{82886FAE-83A2-704D-92D1-F4CC571A92A1}" srcOrd="0" destOrd="0" presId="urn:microsoft.com/office/officeart/2005/8/layout/cycle4#3"/>
    <dgm:cxn modelId="{2FF7D623-05EC-C341-AE4E-3E9FCAB5123F}" type="presOf" srcId="{54AC2B3A-9757-C341-B161-89A6E0CA9575}" destId="{84C6FD03-EE72-914E-B7C9-68870374A795}" srcOrd="0" destOrd="0" presId="urn:microsoft.com/office/officeart/2005/8/layout/cycle4#3"/>
    <dgm:cxn modelId="{8E989642-BD8C-7744-8EF6-FBB60B8A00FD}" srcId="{218CF26C-3B9E-EC4D-B017-A6EDD2D78F18}" destId="{74536227-6FB9-EA42-B0D1-89175BB10E79}" srcOrd="2" destOrd="0" parTransId="{0F4E1031-08A1-144E-B04B-64D102B658EE}" sibTransId="{134FF832-CB26-164C-83F8-265482D291A9}"/>
    <dgm:cxn modelId="{734FF944-1D40-0F41-B4EE-7FBCB36088CC}" srcId="{218CF26C-3B9E-EC4D-B017-A6EDD2D78F18}" destId="{54AC2B3A-9757-C341-B161-89A6E0CA9575}" srcOrd="3" destOrd="0" parTransId="{83493404-DFEF-9E42-ABB4-FBBE426B3AF9}" sibTransId="{D8E9FC16-4D96-4648-AE70-EC41FE4D60A6}"/>
    <dgm:cxn modelId="{6CB4A252-48D8-A94C-B5E1-F54449DF1DFD}" type="presOf" srcId="{B0CAEE6A-D8FA-1A4E-8E6A-4450A6DD048D}" destId="{0995DE62-81B9-0E4E-9982-90865C30B506}" srcOrd="0" destOrd="0" presId="urn:microsoft.com/office/officeart/2005/8/layout/cycle4#3"/>
    <dgm:cxn modelId="{E1272249-4E69-894D-8DDC-98388B0A56AB}" type="presOf" srcId="{4ABB395C-A2BC-EB46-8166-8924AE293271}" destId="{F4B243E3-6A78-9746-BEE9-84ACAEA02E36}" srcOrd="0" destOrd="0" presId="urn:microsoft.com/office/officeart/2005/8/layout/cycle4#3"/>
    <dgm:cxn modelId="{1014AC31-BFCA-4C40-9E55-38A36284F8BC}" srcId="{54AC2B3A-9757-C341-B161-89A6E0CA9575}" destId="{601FD3FE-0540-834F-BCAB-697B63FDDAF5}" srcOrd="0" destOrd="0" parTransId="{7AC73AAD-48BD-0141-801C-7F03F555A865}" sibTransId="{2B5FD2A9-EFF7-224B-968B-602AA09A0E4E}"/>
    <dgm:cxn modelId="{FD56FF05-D7A2-584A-8ABF-2D3821A1E937}" type="presOf" srcId="{601FD3FE-0540-834F-BCAB-697B63FDDAF5}" destId="{946504B0-6F32-CA4D-B160-51F1CA3B2486}" srcOrd="1" destOrd="0" presId="urn:microsoft.com/office/officeart/2005/8/layout/cycle4#3"/>
    <dgm:cxn modelId="{369DE2B8-1C60-D342-8E38-EC0EB138C6CF}" type="presOf" srcId="{74536227-6FB9-EA42-B0D1-89175BB10E79}" destId="{48FC8C78-AEC8-1E4B-9265-AE1BCBD2AB12}" srcOrd="0" destOrd="0" presId="urn:microsoft.com/office/officeart/2005/8/layout/cycle4#3"/>
    <dgm:cxn modelId="{4B6F0975-8F18-3744-BB40-DFA5A827FB65}" type="presOf" srcId="{4ABB395C-A2BC-EB46-8166-8924AE293271}" destId="{28FF47C2-252F-AD4F-9FFC-C7380D031906}" srcOrd="1" destOrd="0" presId="urn:microsoft.com/office/officeart/2005/8/layout/cycle4#3"/>
    <dgm:cxn modelId="{1C7F9834-53D8-D447-AFDE-406FAFE9AA01}" type="presOf" srcId="{CE5F8666-70FC-564C-8B7D-337BE33E4106}" destId="{7378E5CD-5D97-4946-88A6-1649F23BF4FB}" srcOrd="1" destOrd="0" presId="urn:microsoft.com/office/officeart/2005/8/layout/cycle4#3"/>
    <dgm:cxn modelId="{65823B6C-C9F6-D147-988F-D9D117570779}" type="presOf" srcId="{21A469AC-73E4-2148-8557-29B0050DEDC0}" destId="{EAF475D4-71BA-AC4A-A978-8E1A58675943}" srcOrd="0" destOrd="1" presId="urn:microsoft.com/office/officeart/2005/8/layout/cycle4#3"/>
    <dgm:cxn modelId="{50C3899A-CA77-A647-B562-3E414DB1DB38}" type="presOf" srcId="{308789E6-82F7-DB43-B928-143FCBCCB864}" destId="{E56301CE-27B0-6744-BFE7-3637DF690F07}" srcOrd="0" destOrd="0" presId="urn:microsoft.com/office/officeart/2005/8/layout/cycle4#3"/>
    <dgm:cxn modelId="{174D5ABD-454D-0D4F-8354-0209701BD34D}" srcId="{B0CAEE6A-D8FA-1A4E-8E6A-4450A6DD048D}" destId="{21A469AC-73E4-2148-8557-29B0050DEDC0}" srcOrd="1" destOrd="0" parTransId="{94BC96F5-293D-3C4D-A2F1-79679BBF38E8}" sibTransId="{C5D2949D-BDAD-0542-A3C2-B076CCD0AE72}"/>
    <dgm:cxn modelId="{0982BD52-6017-0E45-866D-E6B00540A5AF}" srcId="{B0CAEE6A-D8FA-1A4E-8E6A-4450A6DD048D}" destId="{28315CB9-8304-2142-842C-3463531B3569}" srcOrd="0" destOrd="0" parTransId="{A7B6E241-54E6-4343-8A9E-03120641D454}" sibTransId="{8805F3BF-5747-FA44-B2D6-8E46921DD5F2}"/>
    <dgm:cxn modelId="{936663A7-F3F1-544C-BB00-A6B8712F5F75}" type="presOf" srcId="{28315CB9-8304-2142-842C-3463531B3569}" destId="{EAF475D4-71BA-AC4A-A978-8E1A58675943}" srcOrd="0" destOrd="0" presId="urn:microsoft.com/office/officeart/2005/8/layout/cycle4#3"/>
    <dgm:cxn modelId="{1387E257-C914-334F-A738-A616B99E545F}" srcId="{308789E6-82F7-DB43-B928-143FCBCCB864}" destId="{CE5F8666-70FC-564C-8B7D-337BE33E4106}" srcOrd="0" destOrd="0" parTransId="{76348B6E-B52D-394F-A7D3-0CFAABB89617}" sibTransId="{AC6E989A-20AA-194C-A7C6-0BE634EC1713}"/>
    <dgm:cxn modelId="{DEC79734-5731-0947-807E-E0BA6FB7738D}" type="presOf" srcId="{CE5F8666-70FC-564C-8B7D-337BE33E4106}" destId="{D6EE7FF3-03D5-1248-B164-AC203683EA31}" srcOrd="0" destOrd="0" presId="urn:microsoft.com/office/officeart/2005/8/layout/cycle4#3"/>
    <dgm:cxn modelId="{699078D6-31A2-0B41-B5B3-4D3C3092B897}" type="presParOf" srcId="{CDA0A06D-0FB6-1E45-90C3-5F07AC6489BF}" destId="{AE230A46-0396-8548-BFE6-7DE77B7F5698}" srcOrd="0" destOrd="0" presId="urn:microsoft.com/office/officeart/2005/8/layout/cycle4#3"/>
    <dgm:cxn modelId="{51036B94-27D6-6442-B7E8-4BD19D5092C3}" type="presParOf" srcId="{AE230A46-0396-8548-BFE6-7DE77B7F5698}" destId="{9355E2DA-ED4B-FF45-A420-CEC2FAD4F47F}" srcOrd="0" destOrd="0" presId="urn:microsoft.com/office/officeart/2005/8/layout/cycle4#3"/>
    <dgm:cxn modelId="{5CEFC4B6-D27A-F64A-9614-3E4A00A63D41}" type="presParOf" srcId="{9355E2DA-ED4B-FF45-A420-CEC2FAD4F47F}" destId="{EAF475D4-71BA-AC4A-A978-8E1A58675943}" srcOrd="0" destOrd="0" presId="urn:microsoft.com/office/officeart/2005/8/layout/cycle4#3"/>
    <dgm:cxn modelId="{F695AE92-91AF-1640-8C0C-BF1FD554B2BE}" type="presParOf" srcId="{9355E2DA-ED4B-FF45-A420-CEC2FAD4F47F}" destId="{8DC48612-CC3B-434C-BDCA-2D368136FE30}" srcOrd="1" destOrd="0" presId="urn:microsoft.com/office/officeart/2005/8/layout/cycle4#3"/>
    <dgm:cxn modelId="{FECF91CB-3E6A-F14A-93BB-0814B430D767}" type="presParOf" srcId="{AE230A46-0396-8548-BFE6-7DE77B7F5698}" destId="{36650470-D0B6-4E4B-B2CF-C9FC9D98A3AF}" srcOrd="1" destOrd="0" presId="urn:microsoft.com/office/officeart/2005/8/layout/cycle4#3"/>
    <dgm:cxn modelId="{2033105B-7235-A441-BCD4-1C23395F17D1}" type="presParOf" srcId="{36650470-D0B6-4E4B-B2CF-C9FC9D98A3AF}" destId="{D6EE7FF3-03D5-1248-B164-AC203683EA31}" srcOrd="0" destOrd="0" presId="urn:microsoft.com/office/officeart/2005/8/layout/cycle4#3"/>
    <dgm:cxn modelId="{53B6DDD3-7071-314D-8F65-2945B82F0920}" type="presParOf" srcId="{36650470-D0B6-4E4B-B2CF-C9FC9D98A3AF}" destId="{7378E5CD-5D97-4946-88A6-1649F23BF4FB}" srcOrd="1" destOrd="0" presId="urn:microsoft.com/office/officeart/2005/8/layout/cycle4#3"/>
    <dgm:cxn modelId="{0A0EA159-BE72-504D-AF89-D51A7FA317C4}" type="presParOf" srcId="{AE230A46-0396-8548-BFE6-7DE77B7F5698}" destId="{079BE95B-2F90-7845-93AC-93020A91204D}" srcOrd="2" destOrd="0" presId="urn:microsoft.com/office/officeart/2005/8/layout/cycle4#3"/>
    <dgm:cxn modelId="{6FBAA814-9EDF-874C-B162-98D6DFEA4453}" type="presParOf" srcId="{079BE95B-2F90-7845-93AC-93020A91204D}" destId="{F4B243E3-6A78-9746-BEE9-84ACAEA02E36}" srcOrd="0" destOrd="0" presId="urn:microsoft.com/office/officeart/2005/8/layout/cycle4#3"/>
    <dgm:cxn modelId="{3B12EC53-267E-804F-9CA2-2CFD8BBE1C98}" type="presParOf" srcId="{079BE95B-2F90-7845-93AC-93020A91204D}" destId="{28FF47C2-252F-AD4F-9FFC-C7380D031906}" srcOrd="1" destOrd="0" presId="urn:microsoft.com/office/officeart/2005/8/layout/cycle4#3"/>
    <dgm:cxn modelId="{8E16598D-E657-2440-8FF9-F797A1DC2AB2}" type="presParOf" srcId="{AE230A46-0396-8548-BFE6-7DE77B7F5698}" destId="{857D66DE-4C1F-C044-A0CF-897ECE7AFBB6}" srcOrd="3" destOrd="0" presId="urn:microsoft.com/office/officeart/2005/8/layout/cycle4#3"/>
    <dgm:cxn modelId="{2F4564CF-B1C8-474E-A73E-211CD6C602FF}" type="presParOf" srcId="{857D66DE-4C1F-C044-A0CF-897ECE7AFBB6}" destId="{82886FAE-83A2-704D-92D1-F4CC571A92A1}" srcOrd="0" destOrd="0" presId="urn:microsoft.com/office/officeart/2005/8/layout/cycle4#3"/>
    <dgm:cxn modelId="{361FFEEA-B37D-DD4B-90FD-8019974C51CE}" type="presParOf" srcId="{857D66DE-4C1F-C044-A0CF-897ECE7AFBB6}" destId="{946504B0-6F32-CA4D-B160-51F1CA3B2486}" srcOrd="1" destOrd="0" presId="urn:microsoft.com/office/officeart/2005/8/layout/cycle4#3"/>
    <dgm:cxn modelId="{39AC28DA-B93C-FF4B-938E-E2902348EF70}" type="presParOf" srcId="{AE230A46-0396-8548-BFE6-7DE77B7F5698}" destId="{B36011C0-D512-5B43-AFFF-B5EF3477E6BC}" srcOrd="4" destOrd="0" presId="urn:microsoft.com/office/officeart/2005/8/layout/cycle4#3"/>
    <dgm:cxn modelId="{A20B9968-9E67-7142-A408-85D07AD8F89D}" type="presParOf" srcId="{CDA0A06D-0FB6-1E45-90C3-5F07AC6489BF}" destId="{0176A4A2-93EB-3B4F-8E44-E15DD76601A9}" srcOrd="1" destOrd="0" presId="urn:microsoft.com/office/officeart/2005/8/layout/cycle4#3"/>
    <dgm:cxn modelId="{68023DFC-2968-F643-9CE0-8363C792C624}" type="presParOf" srcId="{0176A4A2-93EB-3B4F-8E44-E15DD76601A9}" destId="{0995DE62-81B9-0E4E-9982-90865C30B506}" srcOrd="0" destOrd="0" presId="urn:microsoft.com/office/officeart/2005/8/layout/cycle4#3"/>
    <dgm:cxn modelId="{232F2B00-0E40-5244-AE96-43E53DC4C21B}" type="presParOf" srcId="{0176A4A2-93EB-3B4F-8E44-E15DD76601A9}" destId="{E56301CE-27B0-6744-BFE7-3637DF690F07}" srcOrd="1" destOrd="0" presId="urn:microsoft.com/office/officeart/2005/8/layout/cycle4#3"/>
    <dgm:cxn modelId="{64C1EE4B-7E4E-7F40-88F6-574C1472E73D}" type="presParOf" srcId="{0176A4A2-93EB-3B4F-8E44-E15DD76601A9}" destId="{48FC8C78-AEC8-1E4B-9265-AE1BCBD2AB12}" srcOrd="2" destOrd="0" presId="urn:microsoft.com/office/officeart/2005/8/layout/cycle4#3"/>
    <dgm:cxn modelId="{B9555833-A8E3-984C-A0CD-48531905E914}" type="presParOf" srcId="{0176A4A2-93EB-3B4F-8E44-E15DD76601A9}" destId="{84C6FD03-EE72-914E-B7C9-68870374A795}" srcOrd="3" destOrd="0" presId="urn:microsoft.com/office/officeart/2005/8/layout/cycle4#3"/>
    <dgm:cxn modelId="{C8E47CC9-F756-8D48-907D-F6D6F2C5F303}" type="presParOf" srcId="{0176A4A2-93EB-3B4F-8E44-E15DD76601A9}" destId="{D6826F6B-04DC-E742-8F5F-D9B2D824E236}" srcOrd="4" destOrd="0" presId="urn:microsoft.com/office/officeart/2005/8/layout/cycle4#3"/>
    <dgm:cxn modelId="{565B3FCF-A28D-E347-8015-2F2DE1DBE44D}" type="presParOf" srcId="{CDA0A06D-0FB6-1E45-90C3-5F07AC6489BF}" destId="{1A971C7A-02BC-2144-9C44-48A4E03337B1}" srcOrd="2" destOrd="0" presId="urn:microsoft.com/office/officeart/2005/8/layout/cycle4#3"/>
    <dgm:cxn modelId="{5BBB7B46-0562-E844-809D-68B34867AC01}" type="presParOf" srcId="{CDA0A06D-0FB6-1E45-90C3-5F07AC6489BF}" destId="{290E4CF8-E8EE-584A-BC6F-814759FDAB7A}" srcOrd="3" destOrd="0" presId="urn:microsoft.com/office/officeart/2005/8/layout/cycle4#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#3">
  <dgm:title val=""/>
  <dgm:desc val=""/>
  <dgm:catLst>
    <dgm:cat type="relationship" pri="26000"/>
    <dgm:cat type="cycle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9" charset="0"/>
              </a:defRPr>
            </a:lvl1pPr>
          </a:lstStyle>
          <a:p>
            <a:endParaRPr lang="en-US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9" charset="0"/>
              </a:defRPr>
            </a:lvl1pPr>
          </a:lstStyle>
          <a:p>
            <a:endParaRPr lang="en-US" dirty="0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9" charset="0"/>
              </a:defRPr>
            </a:lvl1pPr>
          </a:lstStyle>
          <a:p>
            <a:endParaRPr lang="en-US" dirty="0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9" charset="0"/>
              </a:defRPr>
            </a:lvl1pPr>
          </a:lstStyle>
          <a:p>
            <a:fld id="{632BFCA1-7074-BE49-9C26-1E5CA6845EA1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4000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9" charset="0"/>
              </a:defRPr>
            </a:lvl1pPr>
          </a:lstStyle>
          <a:p>
            <a:endParaRPr lang="en-US" dirty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9" charset="0"/>
              </a:defRPr>
            </a:lvl1pPr>
          </a:lstStyle>
          <a:p>
            <a:endParaRPr lang="en-US" dirty="0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0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9" charset="0"/>
              </a:defRPr>
            </a:lvl1pPr>
          </a:lstStyle>
          <a:p>
            <a:endParaRPr lang="en-US" dirty="0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9" charset="0"/>
              </a:defRPr>
            </a:lvl1pPr>
          </a:lstStyle>
          <a:p>
            <a:fld id="{426AC9EA-110C-D44B-81A3-E5165EEE361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471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09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09" charset="0"/>
        <a:ea typeface="ＭＳ Ｐゴシック" pitchFamily="-109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09" charset="0"/>
        <a:ea typeface="ＭＳ Ｐゴシック" pitchFamily="-109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09" charset="0"/>
        <a:ea typeface="ＭＳ Ｐゴシック" pitchFamily="-109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09" charset="0"/>
        <a:ea typeface="ＭＳ Ｐゴシック" pitchFamily="-109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This book is about the structure and function of computers. Its purpose is to present,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as clearly and completely as possible, the nature and characteristics of modern-day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computers. This task is a challenging one for two reasons.</a:t>
            </a:r>
          </a:p>
          <a:p>
            <a:endParaRPr kumimoji="1" lang="en-US" sz="1200" kern="1200" baseline="0" dirty="0" smtClean="0">
              <a:solidFill>
                <a:schemeClr val="tx1"/>
              </a:solidFill>
              <a:latin typeface="Times New Roman" pitchFamily="-109" charset="0"/>
              <a:ea typeface="+mn-ea"/>
              <a:cs typeface="+mn-cs"/>
            </a:endParaRP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First, there is a tremendous variety of products, from single-chip microcomputers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costing a few dollars to supercomputers costing tens of millions of dollars, that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can rightly claim the name </a:t>
            </a:r>
            <a:r>
              <a:rPr kumimoji="1" lang="en-US" sz="1200" i="1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computer. </a:t>
            </a:r>
            <a:r>
              <a:rPr kumimoji="1" lang="en-US" sz="1200" i="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Variety is exhibited not only in cost, but also in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size, performance, and application. Second, the rapid pace of change that has always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characterized computer technology continues with no letup. These changes cover all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aspects of computer technology, from the underlying integrated circuit technology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used to construct computer components to the increasing use of parallel organization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concepts in combining those components.</a:t>
            </a:r>
          </a:p>
          <a:p>
            <a:endParaRPr kumimoji="1" lang="en-US" sz="1200" kern="1200" baseline="0" dirty="0" smtClean="0">
              <a:solidFill>
                <a:schemeClr val="tx1"/>
              </a:solidFill>
              <a:latin typeface="Times New Roman" pitchFamily="-109" charset="0"/>
              <a:ea typeface="+mn-ea"/>
              <a:cs typeface="+mn-cs"/>
            </a:endParaRP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In spite of the variety and pace of change in the computer field, certain fundamental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concepts apply consistently throughout. To be sure, the application of these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concepts depends on the current state of technology and the price/performance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objectives of the designer. The intent of this book is to provide a thorough discussion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of the fundamentals of computer organization and architecture and to relate these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to contemporary computer design issues. This chapter introduces the descriptive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approach to be taken.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6AC9EA-110C-D44B-81A3-E5165EEE361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23945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Figure 1.3 is the simplest possible depiction of a computer. The computer interacts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in some fashion with its external environment. In general, all of its linkages to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the external environment can be classified as peripheral devices or communication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lines. We will have something to say about both types of linkages.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6AC9EA-110C-D44B-81A3-E5165EEE361B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61181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But of greater concern in this book is the internal structure of the computer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itself, which is shown in Figure 1.4. There are four main structural components:</a:t>
            </a:r>
          </a:p>
          <a:p>
            <a:endParaRPr kumimoji="1" lang="en-US" sz="1200" kern="1200" baseline="0" dirty="0" smtClean="0">
              <a:solidFill>
                <a:schemeClr val="tx1"/>
              </a:solidFill>
              <a:latin typeface="Times New Roman" pitchFamily="-109" charset="0"/>
              <a:ea typeface="+mn-ea"/>
              <a:cs typeface="+mn-cs"/>
            </a:endParaRP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Central Processing Unit (CPU)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Main Memory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I/O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System Interconnection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6AC9EA-110C-D44B-81A3-E5165EEE361B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480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There are four main structural components:</a:t>
            </a:r>
          </a:p>
          <a:p>
            <a:endParaRPr kumimoji="1" lang="en-US" sz="1200" kern="1200" baseline="0" dirty="0" smtClean="0">
              <a:solidFill>
                <a:schemeClr val="tx1"/>
              </a:solidFill>
              <a:latin typeface="Times New Roman" pitchFamily="-109" charset="0"/>
              <a:ea typeface="+mn-ea"/>
              <a:cs typeface="+mn-cs"/>
            </a:endParaRP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• </a:t>
            </a:r>
            <a:r>
              <a:rPr kumimoji="1" lang="en-US" sz="1200" b="1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Central processing unit (CPU): </a:t>
            </a:r>
            <a:r>
              <a:rPr kumimoji="1" lang="en-US" sz="1200" b="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Controls the operation of the computer and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performs its data processing functions; often simply referred to as </a:t>
            </a:r>
            <a:r>
              <a:rPr kumimoji="1" lang="en-US" sz="1200" b="1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processor.</a:t>
            </a:r>
          </a:p>
          <a:p>
            <a:endParaRPr kumimoji="1" lang="en-US" sz="1200" kern="1200" baseline="0" dirty="0" smtClean="0">
              <a:solidFill>
                <a:schemeClr val="tx1"/>
              </a:solidFill>
              <a:latin typeface="Times New Roman" pitchFamily="-109" charset="0"/>
              <a:ea typeface="+mn-ea"/>
              <a:cs typeface="+mn-cs"/>
            </a:endParaRP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• </a:t>
            </a:r>
            <a:r>
              <a:rPr kumimoji="1" lang="en-US" sz="1200" b="1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Main memory: </a:t>
            </a:r>
            <a:r>
              <a:rPr kumimoji="1" lang="en-US" sz="1200" b="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Stores data.</a:t>
            </a:r>
          </a:p>
          <a:p>
            <a:endParaRPr kumimoji="1" lang="en-US" sz="1200" kern="1200" baseline="0" dirty="0" smtClean="0">
              <a:solidFill>
                <a:schemeClr val="tx1"/>
              </a:solidFill>
              <a:latin typeface="Times New Roman" pitchFamily="-109" charset="0"/>
              <a:ea typeface="+mn-ea"/>
              <a:cs typeface="+mn-cs"/>
            </a:endParaRP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• </a:t>
            </a:r>
            <a:r>
              <a:rPr kumimoji="1" lang="en-US" sz="1200" b="1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I/O: </a:t>
            </a:r>
            <a:r>
              <a:rPr kumimoji="1" lang="en-US" sz="1200" b="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Moves data between the computer and its external environment.</a:t>
            </a:r>
          </a:p>
          <a:p>
            <a:endParaRPr kumimoji="1" lang="en-US" sz="1200" kern="1200" baseline="0" dirty="0" smtClean="0">
              <a:solidFill>
                <a:schemeClr val="tx1"/>
              </a:solidFill>
              <a:latin typeface="Times New Roman" pitchFamily="-109" charset="0"/>
              <a:ea typeface="+mn-ea"/>
              <a:cs typeface="+mn-cs"/>
            </a:endParaRP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• </a:t>
            </a:r>
            <a:r>
              <a:rPr kumimoji="1" lang="en-US" sz="1200" b="1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System interconnection: </a:t>
            </a:r>
            <a:r>
              <a:rPr kumimoji="1" lang="en-US" sz="1200" b="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Some mechanism that provides for communication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among CPU, main memory, and I/O. A common example of system interconnection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is by means of a </a:t>
            </a:r>
            <a:r>
              <a:rPr kumimoji="1" lang="en-US" sz="1200" b="1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system bus, </a:t>
            </a:r>
            <a:r>
              <a:rPr kumimoji="1" lang="en-US" sz="1200" b="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consisting of a number of conducting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wires to which all the other components attach.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6AC9EA-110C-D44B-81A3-E5165EEE361B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2637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There may be one or more of each of the aforementioned components.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Traditionally, there has been just a single processor. In recent years, there has been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increasing use of multiple processors in a single computer. Some design issues relating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to multiple processors crop up and are discussed as the text proceeds; Part Five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focuses on such computers.</a:t>
            </a:r>
          </a:p>
          <a:p>
            <a:endParaRPr kumimoji="1" lang="en-US" sz="1200" kern="1200" baseline="0" dirty="0" smtClean="0">
              <a:solidFill>
                <a:schemeClr val="tx1"/>
              </a:solidFill>
              <a:latin typeface="Times New Roman" pitchFamily="-109" charset="0"/>
              <a:ea typeface="+mn-ea"/>
              <a:cs typeface="+mn-cs"/>
            </a:endParaRP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Each of these components will be examined in some detail in Part Two.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However, for our purposes, the most interesting and in some ways the most complex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component is the CPU. Its major structural components are as follows:</a:t>
            </a:r>
          </a:p>
          <a:p>
            <a:endParaRPr kumimoji="1" lang="en-US" sz="1200" kern="1200" baseline="0" dirty="0" smtClean="0">
              <a:solidFill>
                <a:schemeClr val="tx1"/>
              </a:solidFill>
              <a:latin typeface="Times New Roman" pitchFamily="-109" charset="0"/>
              <a:ea typeface="+mn-ea"/>
              <a:cs typeface="+mn-cs"/>
            </a:endParaRP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• </a:t>
            </a:r>
            <a:r>
              <a:rPr kumimoji="1" lang="en-US" sz="1200" b="1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Control unit: </a:t>
            </a:r>
            <a:r>
              <a:rPr kumimoji="1" lang="en-US" sz="1200" b="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Controls the operation of the CPU and hence the computer.</a:t>
            </a:r>
          </a:p>
          <a:p>
            <a:endParaRPr kumimoji="1" lang="en-US" sz="1200" kern="1200" baseline="0" dirty="0" smtClean="0">
              <a:solidFill>
                <a:schemeClr val="tx1"/>
              </a:solidFill>
              <a:latin typeface="Times New Roman" pitchFamily="-109" charset="0"/>
              <a:ea typeface="+mn-ea"/>
              <a:cs typeface="+mn-cs"/>
            </a:endParaRP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• </a:t>
            </a:r>
            <a:r>
              <a:rPr kumimoji="1" lang="en-US" sz="1200" b="1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Arithmetic and logic unit (ALU): </a:t>
            </a:r>
            <a:r>
              <a:rPr kumimoji="1" lang="en-US" sz="1200" b="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Performs the computer’s data processing</a:t>
            </a:r>
          </a:p>
          <a:p>
            <a:r>
              <a:rPr kumimoji="1" lang="en-US" sz="1200" b="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functions.</a:t>
            </a:r>
          </a:p>
          <a:p>
            <a:endParaRPr kumimoji="1" lang="en-US" sz="1200" kern="1200" baseline="0" dirty="0" smtClean="0">
              <a:solidFill>
                <a:schemeClr val="tx1"/>
              </a:solidFill>
              <a:latin typeface="Times New Roman" pitchFamily="-109" charset="0"/>
              <a:ea typeface="+mn-ea"/>
              <a:cs typeface="+mn-cs"/>
            </a:endParaRP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• </a:t>
            </a:r>
            <a:r>
              <a:rPr kumimoji="1" lang="en-US" sz="1200" b="1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Registers: </a:t>
            </a:r>
            <a:r>
              <a:rPr kumimoji="1" lang="en-US" sz="1200" b="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Provides storage internal to the CPU.</a:t>
            </a:r>
          </a:p>
          <a:p>
            <a:endParaRPr kumimoji="1" lang="en-US" sz="1200" kern="1200" baseline="0" dirty="0" smtClean="0">
              <a:solidFill>
                <a:schemeClr val="tx1"/>
              </a:solidFill>
              <a:latin typeface="Times New Roman" pitchFamily="-109" charset="0"/>
              <a:ea typeface="+mn-ea"/>
              <a:cs typeface="+mn-cs"/>
            </a:endParaRP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• </a:t>
            </a:r>
            <a:r>
              <a:rPr kumimoji="1" lang="en-US" sz="1200" b="1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CPU interconnection: </a:t>
            </a:r>
            <a:r>
              <a:rPr kumimoji="1" lang="en-US" sz="1200" b="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Some mechanism that provides for communication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among the control unit, ALU, and registers.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6AC9EA-110C-D44B-81A3-E5165EEE361B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2940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2598D2-2ED8-8547-B4B7-C382E9B8AC9E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Chapter 1 summary.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79729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249D53-8D1A-6345-BCE7-0271789DC3C2}" type="slidenum">
              <a:rPr lang="en-US"/>
              <a:pPr/>
              <a:t>15</a:t>
            </a:fld>
            <a:endParaRPr lang="en-US" dirty="0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Internet resources.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68857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674719-171D-B949-8C83-D2F8F6712CF4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In describing computers, a distinction is often made between </a:t>
            </a:r>
            <a:r>
              <a:rPr kumimoji="1" lang="en-US" sz="1200" i="1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computer architecture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and </a:t>
            </a:r>
            <a:r>
              <a:rPr kumimoji="1" lang="en-US" sz="1200" i="1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computer organization. </a:t>
            </a:r>
            <a:r>
              <a:rPr kumimoji="1" lang="en-US" sz="1200" i="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Although it is difficult to give precise definitions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for these terms, a consensus exists about the general areas covered by each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(e.g., see [VRAN80], [SIEW82], and [BELL78a]); an interesting alternative view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is presented in [REDD76].</a:t>
            </a:r>
          </a:p>
          <a:p>
            <a:endParaRPr kumimoji="1" lang="en-US" sz="1200" kern="1200" baseline="0" dirty="0" smtClean="0">
              <a:solidFill>
                <a:schemeClr val="tx1"/>
              </a:solidFill>
              <a:latin typeface="Times New Roman" pitchFamily="-109" charset="0"/>
              <a:ea typeface="+mn-ea"/>
              <a:cs typeface="+mn-cs"/>
            </a:endParaRPr>
          </a:p>
          <a:p>
            <a:r>
              <a:rPr kumimoji="1" lang="en-US" sz="1200" b="1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Computer architecture </a:t>
            </a:r>
            <a:r>
              <a:rPr kumimoji="1" lang="en-US" sz="1200" b="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refers to those attributes of a system visible to a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programmer or, put another way, those attributes that have a direct impact on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the logical execution of a program. </a:t>
            </a:r>
            <a:r>
              <a:rPr kumimoji="1" lang="en-US" sz="1200" b="1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Computer organization </a:t>
            </a:r>
            <a:r>
              <a:rPr kumimoji="1" lang="en-US" sz="1200" b="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refers to the operational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units and their interconnections that realize the architectural specifications.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Examples of architectural attributes include the instruction set, the number of bits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used to represent various data types (e.g., numbers, characters), I/O mechanisms,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and techniques for addressing memory. Organizational attributes include those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hardware details transparent to the programmer, such as control signals; interfaces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between the computer and peripherals; and the memory technology used.</a:t>
            </a:r>
            <a:endParaRPr kumimoji="1" lang="en-GB" sz="1200" kern="1200" baseline="0" dirty="0" smtClean="0">
              <a:solidFill>
                <a:schemeClr val="tx1"/>
              </a:solidFill>
              <a:latin typeface="Times New Roman" pitchFamily="-109" charset="0"/>
              <a:ea typeface="+mn-ea"/>
              <a:cs typeface="+mn-cs"/>
            </a:endParaRPr>
          </a:p>
          <a:p>
            <a:endParaRPr kumimoji="1" lang="en-GB" sz="1200" kern="1200" baseline="0" dirty="0" smtClean="0">
              <a:solidFill>
                <a:schemeClr val="tx1"/>
              </a:solidFill>
              <a:latin typeface="Times New Roman" pitchFamily="-109" charset="0"/>
              <a:ea typeface="+mn-ea"/>
              <a:cs typeface="+mn-cs"/>
            </a:endParaRP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For example, it is an architectural design issue whether a computer will have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a multiply instruction. It is an organizational issue whether that instruction will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be implemented by a special multiply unit or by a mechanism that makes repeated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use of the add unit of the system. The organizational decision may be based on the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anticipated frequency of use of the multiply instruction, the relative speed of the two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approaches, and the cost and physical size of a special multiply unit.</a:t>
            </a:r>
          </a:p>
          <a:p>
            <a:endParaRPr kumimoji="1" lang="en-US" sz="1200" kern="1200" baseline="0" dirty="0" smtClean="0">
              <a:solidFill>
                <a:schemeClr val="tx1"/>
              </a:solidFill>
              <a:latin typeface="Times New Roman" pitchFamily="-109" charset="0"/>
              <a:ea typeface="+mn-ea"/>
              <a:cs typeface="+mn-cs"/>
            </a:endParaRP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Historically, and still today, the distinction between architecture and organization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has been an important one. Many computer manufacturers offer a family of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computer models, all with the same architecture but with differences in organization.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Consequently, the different models in the family have different price and performance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characteristics. Furthermore, a particular architecture may span many years and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encompass a number of different computer models, its organization changing with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changing technology.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42851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674719-171D-B949-8C83-D2F8F6712CF4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A prominent example of both these phenomena is the IBM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System/370 architecture. This architecture was first introduced in 1970 and included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a number of models. The customer with modest requirements could buy a cheaper,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slower model and, if demand increased, later upgrade to a more expensive, faster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model without having to abandon software that had already been developed. Over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the years, IBM has introduced many new models with improved technology to replace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older models, offering the customer greater speed, lower cost, or both. These newer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models retained the same architecture so that the customer’s software investment was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protected. Remarkably, the System/370 architecture, with a few enhancements, has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survived to this day as the architecture of IBM’s mainframe product line.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87400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6B1C33-4E34-3D4C-B143-0332C5DBB7DE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A computer is a complex system; contemporary computers contain millions of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Elementary electronic components. How, then, can one clearly describe them?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The key is to recognize the hierarchical nature of most complex systems, including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the computer [SIMO96]. A hierarchical system is a set of interrelated subsystems,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each of the latter, in turn, hierarchical in structure until we reach some lowest level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of elementary subsystem.</a:t>
            </a:r>
          </a:p>
          <a:p>
            <a:endParaRPr kumimoji="1" lang="en-US" sz="1200" kern="1200" baseline="0" dirty="0" smtClean="0">
              <a:solidFill>
                <a:schemeClr val="tx1"/>
              </a:solidFill>
              <a:latin typeface="Times New Roman" pitchFamily="-109" charset="0"/>
              <a:ea typeface="+mn-ea"/>
              <a:cs typeface="+mn-cs"/>
            </a:endParaRP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The hierarchical nature of complex systems is essential to both their design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and their description. The designer need only deal with a particular level of the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system at a time. At each level, the system consists of a set of components and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their interrelationships. The behavior at each level depends only on a simplified,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abstracted characterization of the system at the next lower level. At each level, the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designer is concerned with structure and function:</a:t>
            </a:r>
          </a:p>
          <a:p>
            <a:endParaRPr lang="en-US" sz="4400" b="0" kern="1200" dirty="0" smtClean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• </a:t>
            </a:r>
            <a:r>
              <a:rPr kumimoji="1" lang="en-US" sz="1200" b="1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Structure: </a:t>
            </a:r>
            <a:r>
              <a:rPr kumimoji="1" lang="en-US" sz="1200" b="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The way in which the components are interrelated.</a:t>
            </a:r>
          </a:p>
          <a:p>
            <a:endParaRPr kumimoji="1" lang="en-US" sz="1200" kern="1200" baseline="0" dirty="0" smtClean="0">
              <a:solidFill>
                <a:schemeClr val="tx1"/>
              </a:solidFill>
              <a:latin typeface="Times New Roman" pitchFamily="-109" charset="0"/>
              <a:ea typeface="+mn-ea"/>
              <a:cs typeface="+mn-cs"/>
            </a:endParaRP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• </a:t>
            </a:r>
            <a:r>
              <a:rPr kumimoji="1" lang="en-US" sz="1200" b="1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Function: </a:t>
            </a:r>
            <a:r>
              <a:rPr kumimoji="1" lang="en-US" sz="1200" b="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The operation of each individual component as part of the structure.</a:t>
            </a:r>
          </a:p>
          <a:p>
            <a:endParaRPr kumimoji="1" lang="en-US" sz="1200" kern="1200" baseline="0" dirty="0" smtClean="0">
              <a:solidFill>
                <a:schemeClr val="tx1"/>
              </a:solidFill>
              <a:latin typeface="Times New Roman" pitchFamily="-109" charset="0"/>
              <a:ea typeface="+mn-ea"/>
              <a:cs typeface="+mn-cs"/>
            </a:endParaRP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In terms of description, we have two choices: starting at the bottom and building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up to a complete description, or beginning with a top view and decomposing the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system into its subparts. Evidence from a number of fields suggests that the top-down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approach is the clearest and most effective [WEIN75].</a:t>
            </a:r>
          </a:p>
          <a:p>
            <a:endParaRPr kumimoji="1" lang="en-US" sz="1200" kern="1200" baseline="0" dirty="0" smtClean="0">
              <a:solidFill>
                <a:schemeClr val="tx1"/>
              </a:solidFill>
              <a:latin typeface="Times New Roman" pitchFamily="-109" charset="0"/>
              <a:ea typeface="+mn-ea"/>
              <a:cs typeface="+mn-cs"/>
            </a:endParaRP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The approach taken in this book follows from this viewpoint. The computer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system will be described from the top down. We begin with the major components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of a computer, describing their structure and function, and proceed to successively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lower layers of the hierarchy. The remainder of this section provides a very brief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overview of this plan of attack.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37802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19CD7E-4F7A-9B44-863C-1B45C56F48EF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Both the structure and functioning of a computer are, in essence, simple. Figure 1.1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depicts the basic functions that a computer can perform. In general terms, there are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only four:</a:t>
            </a:r>
          </a:p>
          <a:p>
            <a:endParaRPr kumimoji="1" lang="en-US" sz="1200" kern="1200" baseline="0" dirty="0" smtClean="0">
              <a:solidFill>
                <a:schemeClr val="tx1"/>
              </a:solidFill>
              <a:latin typeface="Times New Roman" pitchFamily="-109" charset="0"/>
              <a:ea typeface="+mn-ea"/>
              <a:cs typeface="+mn-cs"/>
            </a:endParaRP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• Data processing</a:t>
            </a:r>
          </a:p>
          <a:p>
            <a:endParaRPr kumimoji="1" lang="en-US" sz="1200" kern="1200" baseline="0" dirty="0" smtClean="0">
              <a:solidFill>
                <a:schemeClr val="tx1"/>
              </a:solidFill>
              <a:latin typeface="Times New Roman" pitchFamily="-109" charset="0"/>
              <a:ea typeface="+mn-ea"/>
              <a:cs typeface="+mn-cs"/>
            </a:endParaRP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• Data storage</a:t>
            </a:r>
          </a:p>
          <a:p>
            <a:endParaRPr kumimoji="1" lang="en-US" sz="1200" kern="1200" baseline="0" dirty="0" smtClean="0">
              <a:solidFill>
                <a:schemeClr val="tx1"/>
              </a:solidFill>
              <a:latin typeface="Times New Roman" pitchFamily="-109" charset="0"/>
              <a:ea typeface="+mn-ea"/>
              <a:cs typeface="+mn-cs"/>
            </a:endParaRP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• Data movement</a:t>
            </a:r>
          </a:p>
          <a:p>
            <a:endParaRPr kumimoji="1" lang="en-US" sz="1200" kern="1200" baseline="0" dirty="0" smtClean="0">
              <a:solidFill>
                <a:schemeClr val="tx1"/>
              </a:solidFill>
              <a:latin typeface="Times New Roman" pitchFamily="-109" charset="0"/>
              <a:ea typeface="+mn-ea"/>
              <a:cs typeface="+mn-cs"/>
            </a:endParaRP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• Control</a:t>
            </a:r>
          </a:p>
          <a:p>
            <a:endParaRPr kumimoji="1" lang="en-US" sz="1200" kern="1200" baseline="0" dirty="0" smtClean="0">
              <a:solidFill>
                <a:schemeClr val="tx1"/>
              </a:solidFill>
              <a:latin typeface="Times New Roman" pitchFamily="-109" charset="0"/>
              <a:ea typeface="+mn-ea"/>
              <a:cs typeface="+mn-cs"/>
            </a:endParaRP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The computer, of course, must be able to </a:t>
            </a:r>
            <a:r>
              <a:rPr kumimoji="1" lang="en-US" sz="1200" b="1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process data. </a:t>
            </a:r>
            <a:r>
              <a:rPr kumimoji="1" lang="en-US" sz="1200" b="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The data may take a wide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variety of forms, and the range of processing requirements is broad. However, we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shall see that there are only a few fundamental methods or types of data processing.</a:t>
            </a:r>
          </a:p>
          <a:p>
            <a:endParaRPr kumimoji="1" lang="en-US" sz="1200" kern="1200" baseline="0" dirty="0" smtClean="0">
              <a:solidFill>
                <a:schemeClr val="tx1"/>
              </a:solidFill>
              <a:latin typeface="Times New Roman" pitchFamily="-109" charset="0"/>
              <a:ea typeface="+mn-ea"/>
              <a:cs typeface="+mn-cs"/>
            </a:endParaRP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It is also essential that a computer </a:t>
            </a:r>
            <a:r>
              <a:rPr kumimoji="1" lang="en-US" sz="1200" b="1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store data. </a:t>
            </a:r>
            <a:r>
              <a:rPr kumimoji="1" lang="en-US" sz="1200" b="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Even if the computer is processing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data on the fly (i.e., data come in and get processed, and the results go out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immediately), the computer must temporarily store at least those pieces of data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that are being worked on at any given moment. Thus, there is at least a short-term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data storage function. Equally important, the computer performs a long-term data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storage function. Files of data are stored on the computer for subsequent retrieval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and update.</a:t>
            </a:r>
          </a:p>
          <a:p>
            <a:endParaRPr kumimoji="1" lang="en-US" sz="1200" kern="1200" baseline="0" dirty="0" smtClean="0">
              <a:solidFill>
                <a:schemeClr val="tx1"/>
              </a:solidFill>
              <a:latin typeface="Times New Roman" pitchFamily="-109" charset="0"/>
              <a:ea typeface="+mn-ea"/>
              <a:cs typeface="+mn-cs"/>
            </a:endParaRP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The computer must be able to </a:t>
            </a:r>
            <a:r>
              <a:rPr kumimoji="1" lang="en-US" sz="1200" b="1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move data </a:t>
            </a:r>
            <a:r>
              <a:rPr kumimoji="1" lang="en-US" sz="1200" b="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between itself and the outside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world. The computer’s operating environment consists of devices that serve as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either sources or destinations of data. When data are received from or delivered to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a device that is directly connected to the computer, the process is known as </a:t>
            </a:r>
            <a:r>
              <a:rPr kumimoji="1" lang="en-US" sz="1200" i="1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input–</a:t>
            </a:r>
          </a:p>
          <a:p>
            <a:r>
              <a:rPr kumimoji="1" lang="en-US" sz="1200" i="1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output (I/O), and the device is referred to as a peripheral. When data are moved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over longer distances, to or from a remote device, the process is known as </a:t>
            </a:r>
            <a:r>
              <a:rPr kumimoji="1" lang="en-US" sz="1200" i="1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data</a:t>
            </a:r>
          </a:p>
          <a:p>
            <a:r>
              <a:rPr kumimoji="1" lang="en-US" sz="1200" i="1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communications.</a:t>
            </a:r>
          </a:p>
          <a:p>
            <a:endParaRPr kumimoji="1" lang="en-US" sz="1200" kern="1200" baseline="0" dirty="0" smtClean="0">
              <a:solidFill>
                <a:schemeClr val="tx1"/>
              </a:solidFill>
              <a:latin typeface="Times New Roman" pitchFamily="-109" charset="0"/>
              <a:ea typeface="+mn-ea"/>
              <a:cs typeface="+mn-cs"/>
            </a:endParaRP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Finally, there must be </a:t>
            </a:r>
            <a:r>
              <a:rPr kumimoji="1" lang="en-US" sz="1200" b="1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control </a:t>
            </a:r>
            <a:r>
              <a:rPr kumimoji="1" lang="en-US" sz="1200" b="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of these three functions. Ultimately, this control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is exercised by the individual(s) who provides the computer with instructions. Within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the computer, a control unit manages the computer’s resources and orchestrates the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performance of its functional parts in response to those instructions.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56233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2FBD03-0222-8746-BCBE-67129A3E06F8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At this general level of discussion, the number of possible operations that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can be performed is few. Figure 1.2 depicts the four possible types of operations.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The computer can function as a data movement device (Figure 1.2a), simply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transferring data from one peripheral or communication line to another.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13773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E66782-DEDC-6847-8EDB-7E7544C9FF31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It can also function as a data storage device (Figure 1.2b), with data transferred from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the external environment to computer storage (read) and vice versa (write).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62162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2B9D78-68F1-4C43-B83A-08A018756796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The final two diagrams show operations involving data processing, on data either in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storage (Figure 1.2c)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9412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414A67-FF13-4145-A414-02A1CAE6B9C7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En route between storage and the external environment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imes New Roman" pitchFamily="-109" charset="0"/>
                <a:ea typeface="+mn-ea"/>
                <a:cs typeface="+mn-cs"/>
              </a:rPr>
              <a:t>(Figure 1.2d).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4371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4C4D9-B721-416B-8577-D7DEE36F49A6}" type="datetime1">
              <a:rPr lang="en-US"/>
              <a:pPr/>
              <a:t>9/7/2014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/>
              <a:pPr/>
              <a:t>‹#›</a:t>
            </a:fld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0C791-6992-4CCF-A244-B250C8BB22F1}" type="datetime1">
              <a:rPr lang="en-US"/>
              <a:pPr/>
              <a:t>9/7/2014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20578-B892-4967-98F8-D0B4A045ADFD}" type="datetime1">
              <a:rPr lang="en-US"/>
              <a:pPr/>
              <a:t>9/7/2014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CBDCDF1B-54EC-4432-8649-0FE40DD46F86}" type="datetime1">
              <a:rPr lang="en-US"/>
              <a:pPr/>
              <a:t>9/7/2014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305" y="6423585"/>
            <a:ext cx="3316941" cy="365125"/>
          </a:xfrm>
        </p:spPr>
        <p:txBody>
          <a:bodyPr/>
          <a:lstStyle/>
          <a:p>
            <a:r>
              <a:rPr/>
              <a:t>
             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4CDA6A0B-D499-425D-9760-7E378B1D24E7}" type="datetime1">
              <a:rPr lang="en-US"/>
              <a:pPr/>
              <a:t>9/7/2014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r>
              <a:rPr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/>
              <a:pPr/>
              <a:t>‹#›</a:t>
            </a:fld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990110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1B2FE-6867-4DAE-B4E4-C2A1A38F9C0D}" type="datetime1">
              <a:rPr lang="en-US"/>
              <a:pPr/>
              <a:t>9/7/2014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/>
              <a:pPr/>
              <a:t>‹#›</a:t>
            </a:fld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27212" y="4632792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4" y="228600"/>
            <a:ext cx="63871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CBBBDE9-5D16-425E-B13A-2B2E02B8AFC8}" type="datetime1">
              <a:rPr lang="en-US"/>
              <a:pPr/>
              <a:t>9/7/2014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46481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/>
              <a:pPr/>
              <a:t>‹#›</a:t>
            </a:fld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72344D9-246E-4D78-97F7-CDDE15C7C47A}" type="datetime1">
              <a:rPr lang="en-US"/>
              <a:pPr/>
              <a:t>9/7/2014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25907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/>
              <a:pPr/>
              <a:t>‹#›</a:t>
            </a:fld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546CB8D4-A311-4DB1-9E65-F6E7BA49F613}" type="datetime1">
              <a:rPr lang="en-US"/>
              <a:pPr/>
              <a:t>9/7/2014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r>
              <a:rPr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/>
              <a:pPr/>
              <a:t>‹#›</a:t>
            </a:fld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4750361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B973-48D0-47D2-BD1A-81DAC74A0928}" type="datetime1">
              <a:rPr lang="en-US"/>
              <a:pPr/>
              <a:t>9/7/2014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870FB-149D-4255-9221-CF258F891615}" type="datetime1">
              <a:rPr lang="en-US"/>
              <a:pPr/>
              <a:t>9/7/2014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/>
              <a:pPr/>
              <a:t>‹#›</a:t>
            </a:fld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14E26-7EC0-4FCC-8AD8-71E9EC27DEDB}" type="datetime1">
              <a:rPr lang="en-US"/>
              <a:pPr/>
              <a:t>9/7/2014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/>
              <a:pPr/>
              <a:t>‹#›</a:t>
            </a:fld>
            <a:endParaRPr/>
          </a:p>
        </p:txBody>
      </p:sp>
      <p:sp>
        <p:nvSpPr>
          <p:cNvPr id="9" name="TextBox 8"/>
          <p:cNvSpPr txBox="1"/>
          <p:nvPr/>
        </p:nvSpPr>
        <p:spPr>
          <a:xfrm rot="16200000">
            <a:off x="8593111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D331-B61B-42C1-B285-1046175C3B63}" type="datetime1">
              <a:rPr lang="en-US"/>
              <a:pPr/>
              <a:t>9/7/2014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/>
              <a:pPr/>
              <a:t>‹#›</a:t>
            </a:fld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642DA821-B647-4F8C-84A0-7D19D85CB385}" type="datetime1">
              <a:rPr lang="en-US"/>
              <a:pPr/>
              <a:t>9/7/2014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r>
              <a:rPr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906" y="6248774"/>
            <a:ext cx="1474694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B77F108C-2518-4D60-9FAF-6346FD9D7826}" type="datetime1">
              <a:rPr lang="en-US"/>
              <a:pPr/>
              <a:t>9/7/2014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774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774"/>
            <a:ext cx="554038" cy="365125"/>
          </a:xfrm>
        </p:spPr>
        <p:txBody>
          <a:bodyPr/>
          <a:lstStyle/>
          <a:p>
            <a:fld id="{8AF02B71-8991-4516-A01E-F1A9ACD28BDC}" type="slidenum">
              <a:rPr/>
              <a:pPr/>
              <a:t>‹#›</a:t>
            </a:fld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003612" y="3110754"/>
            <a:ext cx="26090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52B54-BC1D-466E-98B4-B0082340936C}" type="datetime1">
              <a:rPr lang="en-US"/>
              <a:pPr/>
              <a:t>9/7/2014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TextBox 1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08C9F-E380-43A3-ADC1-0217F1EB7573}" type="datetime1">
              <a:rPr lang="en-US"/>
              <a:pPr/>
              <a:t>9/7/2014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/>
              <a:pPr/>
              <a:t>‹#›</a:t>
            </a:fld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868E7-101B-4C6B-9C4C-A85A7CD6FD99}" type="datetime1">
              <a:rPr lang="en-US"/>
              <a:pPr/>
              <a:t>9/7/2014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/>
              <a:t>
              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4" name="Rectangle 1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8AF02B71-8991-4516-A01E-F1A9ACD28BDC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83FD2-B255-4F2A-ACF3-B969FC717B42}" type="datetime1">
              <a:rPr lang="en-US"/>
              <a:pPr/>
              <a:t>9/7/2014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/>
              <a:pPr/>
              <a:t>‹#›</a:t>
            </a:fld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2">
            <a:alphaModFix amt="70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E6C1EDB-CE87-4BA6-95D9-AD3AE9C734F7}" type="datetime1">
              <a:rPr lang="en-US"/>
              <a:pPr/>
              <a:t>9/7/2014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8AF02B71-8991-4516-A01E-F1A9ACD28BDC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  <p:sldLayoutId id="2147483696" r:id="rId13"/>
    <p:sldLayoutId id="2147483697" r:id="rId14"/>
    <p:sldLayoutId id="2147483698" r:id="rId15"/>
    <p:sldLayoutId id="2147483699" r:id="rId16"/>
    <p:sldLayoutId id="2147483700" r:id="rId17"/>
    <p:sldLayoutId id="2147483701" r:id="rId18"/>
    <p:sldLayoutId id="2147483702" r:id="rId19"/>
    <p:sldLayoutId id="2147483703" r:id="rId20"/>
  </p:sldLayoutIdLst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d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d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illiamStallings.com/COA/COA9e.html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illiamstallings.com/StudentSupport.htm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d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d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9.pdf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d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9.pdf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d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9.pdf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d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9.pdf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1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Introduction</a:t>
            </a:r>
            <a:endParaRPr lang="en-US" sz="4400" dirty="0"/>
          </a:p>
        </p:txBody>
      </p:sp>
      <p:sp>
        <p:nvSpPr>
          <p:cNvPr id="5" name="TextBox 4"/>
          <p:cNvSpPr txBox="1"/>
          <p:nvPr/>
        </p:nvSpPr>
        <p:spPr>
          <a:xfrm>
            <a:off x="5486400" y="1371600"/>
            <a:ext cx="2286000" cy="1938992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629400" y="2895600"/>
            <a:ext cx="2514600" cy="1524000"/>
          </a:xfrm>
        </p:spPr>
        <p:txBody>
          <a:bodyPr>
            <a:noAutofit/>
          </a:bodyPr>
          <a:lstStyle/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Computer</a:t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 descr="f3.pdf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3"/>
              <a:srcRect l="11765" t="21818" b="14545"/>
              <a:stretch>
                <a:fillRect/>
              </a:stretch>
            </p:blipFill>
          </mc:Choice>
          <mc:Fallback>
            <p:blipFill>
              <a:blip r:embed="rId4"/>
              <a:srcRect l="11765" t="21818" b="14545"/>
              <a:stretch>
                <a:fillRect/>
              </a:stretch>
            </p:blipFill>
          </mc:Fallback>
        </mc:AlternateContent>
        <p:spPr>
          <a:xfrm>
            <a:off x="0" y="0"/>
            <a:ext cx="7347921" cy="6857999"/>
          </a:xfrm>
          <a:prstGeom prst="rect">
            <a:avLst/>
          </a:prstGeom>
        </p:spPr>
      </p:pic>
    </p:spTree>
  </p:cSld>
  <p:clrMapOvr>
    <a:masterClrMapping/>
  </p:clrMapOvr>
  <p:transition spd="med">
    <p:plus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81000" y="2438400"/>
            <a:ext cx="7556500" cy="1116012"/>
          </a:xfrm>
        </p:spPr>
        <p:txBody>
          <a:bodyPr/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Structure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 descr="f4.pdf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3"/>
              <a:srcRect l="7059" t="4545" r="3529" b="5455"/>
              <a:stretch>
                <a:fillRect/>
              </a:stretch>
            </p:blipFill>
          </mc:Choice>
          <mc:Fallback>
            <p:blipFill>
              <a:blip r:embed="rId4"/>
              <a:srcRect l="7059" t="4545" r="3529" b="5455"/>
              <a:stretch>
                <a:fillRect/>
              </a:stretch>
            </p:blipFill>
          </mc:Fallback>
        </mc:AlternateContent>
        <p:spPr>
          <a:xfrm>
            <a:off x="3048000" y="0"/>
            <a:ext cx="5340911" cy="6957178"/>
          </a:xfrm>
          <a:prstGeom prst="rect">
            <a:avLst/>
          </a:prstGeom>
        </p:spPr>
      </p:pic>
    </p:spTree>
  </p:cSld>
  <p:clrMapOvr>
    <a:masterClrMapping/>
  </p:clrMapOvr>
  <p:transition spd="med">
    <p:plus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 Placeholder 24"/>
          <p:cNvSpPr>
            <a:spLocks noGrp="1"/>
          </p:cNvSpPr>
          <p:nvPr>
            <p:ph idx="1"/>
          </p:nvPr>
        </p:nvSpPr>
        <p:spPr>
          <a:xfrm>
            <a:off x="3962400" y="990600"/>
            <a:ext cx="4876800" cy="6477000"/>
          </a:xfrm>
        </p:spPr>
        <p:txBody>
          <a:bodyPr>
            <a:no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28000"/>
              <a:buFont typeface="Wingdings" charset="2"/>
              <a:buChar char=""/>
            </a:pPr>
            <a:r>
              <a:rPr lang="en-US" sz="2100" dirty="0" smtClean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CPU – controls the operation of the computer and performs its data processing functions </a:t>
            </a:r>
          </a:p>
          <a:p>
            <a:pPr>
              <a:buClr>
                <a:schemeClr val="accent1">
                  <a:lumMod val="75000"/>
                </a:schemeClr>
              </a:buClr>
              <a:buSzPct val="128000"/>
              <a:buFont typeface="Wingdings" charset="2"/>
              <a:buChar char=""/>
            </a:pPr>
            <a:r>
              <a:rPr lang="en-US" sz="2400" dirty="0" smtClean="0">
                <a:solidFill>
                  <a:schemeClr val="tx1"/>
                </a:solidFill>
              </a:rPr>
              <a:t> Main Memory – stores data</a:t>
            </a:r>
          </a:p>
          <a:p>
            <a:pPr>
              <a:buClr>
                <a:schemeClr val="accent1">
                  <a:lumMod val="75000"/>
                </a:schemeClr>
              </a:buClr>
              <a:buSzPct val="128000"/>
              <a:buFont typeface="Wingdings" charset="2"/>
              <a:buChar char=""/>
            </a:pPr>
            <a:r>
              <a:rPr lang="en-US" sz="2400" dirty="0" smtClean="0">
                <a:solidFill>
                  <a:schemeClr val="tx1"/>
                </a:solidFill>
              </a:rPr>
              <a:t> I/O – moves data between the computer and its external environment</a:t>
            </a:r>
          </a:p>
          <a:p>
            <a:pPr>
              <a:buClr>
                <a:schemeClr val="accent1">
                  <a:lumMod val="75000"/>
                </a:schemeClr>
              </a:buClr>
              <a:buSzPct val="128000"/>
              <a:buFont typeface="Wingdings" charset="2"/>
              <a:buChar char=""/>
            </a:pPr>
            <a:r>
              <a:rPr lang="en-US" sz="2400" dirty="0" smtClean="0">
                <a:solidFill>
                  <a:schemeClr val="tx1"/>
                </a:solidFill>
              </a:rPr>
              <a:t> System Interconnection – some mechanism that provides for communication among CPU, main memory, and I/O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533400" y="1524000"/>
            <a:ext cx="291122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FFFF"/>
                </a:solidFill>
              </a:rPr>
              <a:t>There are four main structural components</a:t>
            </a:r>
          </a:p>
          <a:p>
            <a:r>
              <a:rPr lang="en-US" sz="2800" dirty="0" smtClean="0">
                <a:solidFill>
                  <a:srgbClr val="FFFFFF"/>
                </a:solidFill>
              </a:rPr>
              <a:t>of the computer:</a:t>
            </a:r>
            <a:endParaRPr lang="en-US" sz="2800" dirty="0">
              <a:solidFill>
                <a:srgbClr val="FFFFFF"/>
              </a:solidFill>
            </a:endParaRPr>
          </a:p>
        </p:txBody>
      </p:sp>
      <p:pic>
        <p:nvPicPr>
          <p:cNvPr id="62" name="Picture 6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3962400"/>
            <a:ext cx="2146980" cy="21300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3255264" cy="1162050"/>
          </a:xfrm>
        </p:spPr>
        <p:txBody>
          <a:bodyPr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838200"/>
            <a:ext cx="4597399" cy="5791200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Control Unit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Controls the operation of the CPU and hence the computer</a:t>
            </a:r>
          </a:p>
          <a:p>
            <a:pPr marL="228600" lvl="1">
              <a:spcBef>
                <a:spcPts val="2000"/>
              </a:spcBef>
              <a:buClr>
                <a:schemeClr val="accent1"/>
              </a:buClr>
            </a:pPr>
            <a:r>
              <a:rPr lang="en-US" dirty="0" smtClean="0">
                <a:solidFill>
                  <a:srgbClr val="000000"/>
                </a:solidFill>
              </a:rPr>
              <a:t>Arithmetic and </a:t>
            </a:r>
            <a:r>
              <a:rPr lang="en-US" smtClean="0">
                <a:solidFill>
                  <a:srgbClr val="000000"/>
                </a:solidFill>
              </a:rPr>
              <a:t>Logic Unit </a:t>
            </a:r>
            <a:r>
              <a:rPr lang="en-US" dirty="0" smtClean="0">
                <a:solidFill>
                  <a:srgbClr val="000000"/>
                </a:solidFill>
              </a:rPr>
              <a:t>(ALU)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Performs the computer’s data processing function</a:t>
            </a:r>
          </a:p>
          <a:p>
            <a:pPr marL="228600" lvl="1">
              <a:spcBef>
                <a:spcPts val="2000"/>
              </a:spcBef>
              <a:buClr>
                <a:schemeClr val="accent1"/>
              </a:buClr>
            </a:pPr>
            <a:r>
              <a:rPr lang="en-US" dirty="0" smtClean="0">
                <a:solidFill>
                  <a:srgbClr val="000000"/>
                </a:solidFill>
              </a:rPr>
              <a:t>Registers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Provide storage internal to the CPU</a:t>
            </a:r>
          </a:p>
          <a:p>
            <a:pPr marL="228600" lvl="1">
              <a:spcBef>
                <a:spcPts val="2000"/>
              </a:spcBef>
              <a:buClr>
                <a:schemeClr val="accent1"/>
              </a:buClr>
            </a:pPr>
            <a:r>
              <a:rPr lang="en-US" dirty="0" smtClean="0">
                <a:solidFill>
                  <a:srgbClr val="000000"/>
                </a:solidFill>
              </a:rPr>
              <a:t>CPU Interconnection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Some mechanism that provides for communication among the control unit, ALU, and registers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1676400"/>
            <a:ext cx="3255264" cy="239236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</a:pPr>
            <a:r>
              <a:rPr lang="en-US" sz="2600" dirty="0" smtClean="0">
                <a:latin typeface="+mj-lt"/>
                <a:ea typeface="+mj-ea"/>
                <a:cs typeface="+mj-cs"/>
              </a:rPr>
              <a:t>Major structural components: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844596">
            <a:off x="1752600" y="4724400"/>
            <a:ext cx="1599971" cy="15999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77974">
            <a:off x="588811" y="2951012"/>
            <a:ext cx="1612900" cy="1612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4073526" cy="1116106"/>
          </a:xfrm>
        </p:spPr>
        <p:txBody>
          <a:bodyPr>
            <a:normAutofit/>
          </a:bodyPr>
          <a:lstStyle/>
          <a:p>
            <a:r>
              <a:rPr lang="en-US" sz="4400" dirty="0" smtClean="0"/>
              <a:t>Summary</a:t>
            </a:r>
            <a:endParaRPr lang="en-US" sz="4400" dirty="0"/>
          </a:p>
        </p:txBody>
      </p:sp>
      <p:sp>
        <p:nvSpPr>
          <p:cNvPr id="30" name="Content Placeholder 2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Computer Organization</a:t>
            </a:r>
          </a:p>
          <a:p>
            <a:r>
              <a:rPr lang="en-US" dirty="0" smtClean="0"/>
              <a:t>Computer Architecture</a:t>
            </a:r>
          </a:p>
          <a:p>
            <a:r>
              <a:rPr lang="en-US" dirty="0" smtClean="0"/>
              <a:t>Function</a:t>
            </a:r>
          </a:p>
          <a:p>
            <a:pPr lvl="1"/>
            <a:r>
              <a:rPr lang="en-US" dirty="0" smtClean="0"/>
              <a:t>Data processing</a:t>
            </a:r>
          </a:p>
          <a:p>
            <a:pPr lvl="1"/>
            <a:r>
              <a:rPr lang="en-US" dirty="0" smtClean="0"/>
              <a:t>Data storage</a:t>
            </a:r>
          </a:p>
          <a:p>
            <a:pPr lvl="1"/>
            <a:r>
              <a:rPr lang="en-US" dirty="0" smtClean="0"/>
              <a:t>Data movement</a:t>
            </a:r>
          </a:p>
          <a:p>
            <a:pPr lvl="1"/>
            <a:r>
              <a:rPr lang="en-US" dirty="0" smtClean="0"/>
              <a:t>Control</a:t>
            </a:r>
          </a:p>
          <a:p>
            <a:endParaRPr lang="en-US" dirty="0"/>
          </a:p>
        </p:txBody>
      </p:sp>
      <p:sp>
        <p:nvSpPr>
          <p:cNvPr id="32" name="Content Placeholder 31"/>
          <p:cNvSpPr>
            <a:spLocks noGrp="1"/>
          </p:cNvSpPr>
          <p:nvPr>
            <p:ph sz="quarter" idx="4"/>
          </p:nvPr>
        </p:nvSpPr>
        <p:spPr>
          <a:xfrm>
            <a:off x="4495800" y="2362200"/>
            <a:ext cx="3657600" cy="3962400"/>
          </a:xfrm>
        </p:spPr>
        <p:txBody>
          <a:bodyPr>
            <a:normAutofit/>
          </a:bodyPr>
          <a:lstStyle/>
          <a:p>
            <a:r>
              <a:rPr lang="en-US" dirty="0" smtClean="0"/>
              <a:t>Structure</a:t>
            </a:r>
          </a:p>
          <a:p>
            <a:pPr lvl="1"/>
            <a:r>
              <a:rPr lang="en-US" dirty="0" smtClean="0"/>
              <a:t>CPU</a:t>
            </a:r>
          </a:p>
          <a:p>
            <a:pPr lvl="1"/>
            <a:r>
              <a:rPr lang="en-US" dirty="0" smtClean="0"/>
              <a:t>Main memory</a:t>
            </a:r>
          </a:p>
          <a:p>
            <a:pPr lvl="1"/>
            <a:r>
              <a:rPr lang="en-US" dirty="0" smtClean="0"/>
              <a:t>I/O</a:t>
            </a:r>
          </a:p>
          <a:p>
            <a:pPr lvl="1"/>
            <a:r>
              <a:rPr lang="en-US" dirty="0" smtClean="0"/>
              <a:t>System interconnection</a:t>
            </a:r>
          </a:p>
          <a:p>
            <a:pPr marL="228600" lvl="1">
              <a:spcBef>
                <a:spcPts val="2000"/>
              </a:spcBef>
              <a:buClr>
                <a:schemeClr val="accent1"/>
              </a:buClr>
            </a:pPr>
            <a:r>
              <a:rPr lang="en-US" dirty="0" smtClean="0"/>
              <a:t>CPU structural components</a:t>
            </a:r>
          </a:p>
          <a:p>
            <a:pPr lvl="1"/>
            <a:r>
              <a:rPr lang="en-US" sz="1765" dirty="0" smtClean="0"/>
              <a:t>Control unit</a:t>
            </a:r>
          </a:p>
          <a:p>
            <a:pPr lvl="1"/>
            <a:r>
              <a:rPr lang="en-US" sz="1765" dirty="0" smtClean="0"/>
              <a:t>ALU</a:t>
            </a:r>
          </a:p>
          <a:p>
            <a:pPr lvl="1"/>
            <a:r>
              <a:rPr lang="en-US" sz="1765" dirty="0" smtClean="0"/>
              <a:t>Registers</a:t>
            </a:r>
          </a:p>
          <a:p>
            <a:pPr lvl="1"/>
            <a:r>
              <a:rPr lang="en-US" sz="1765" dirty="0" smtClean="0"/>
              <a:t>CPU interconnection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7541" y="1295400"/>
            <a:ext cx="3657600" cy="1098177"/>
          </a:xfrm>
        </p:spPr>
        <p:txBody>
          <a:bodyPr>
            <a:normAutofit/>
          </a:bodyPr>
          <a:lstStyle/>
          <a:p>
            <a:r>
              <a:rPr lang="en-US" dirty="0" smtClean="0"/>
              <a:t>    </a:t>
            </a:r>
          </a:p>
          <a:p>
            <a:endParaRPr lang="en-US" sz="800" dirty="0" smtClean="0"/>
          </a:p>
          <a:p>
            <a:endParaRPr lang="en-US" sz="800" dirty="0" smtClean="0"/>
          </a:p>
          <a:p>
            <a:r>
              <a:rPr lang="en-US" sz="3200" dirty="0" smtClean="0"/>
              <a:t>Chapter 1     </a:t>
            </a:r>
          </a:p>
          <a:p>
            <a:endParaRPr lang="en-US" sz="3200" dirty="0"/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3"/>
          </p:nvPr>
        </p:nvSpPr>
        <p:spPr>
          <a:xfrm>
            <a:off x="4419600" y="304800"/>
            <a:ext cx="3657600" cy="1707776"/>
          </a:xfrm>
        </p:spPr>
        <p:txBody>
          <a:bodyPr/>
          <a:lstStyle/>
          <a:p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Introduction 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 </a:t>
            </a:r>
            <a:r>
              <a:rPr lang="en-US" dirty="0" smtClean="0">
                <a:solidFill>
                  <a:srgbClr val="6666CC"/>
                </a:solidFill>
              </a:rPr>
              <a:t>  </a:t>
            </a:r>
            <a:endParaRPr lang="en-US" dirty="0">
              <a:solidFill>
                <a:srgbClr val="6666CC"/>
              </a:solidFill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Internet Resources</a:t>
            </a:r>
            <a:br>
              <a:rPr lang="en-US" dirty="0"/>
            </a:br>
            <a:r>
              <a:rPr lang="en-US" dirty="0"/>
              <a:t>- Web site for book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hlinkClick r:id="rId3"/>
              </a:rPr>
              <a:t>http://WilliamStallings.com/COA/</a:t>
            </a:r>
            <a:r>
              <a:rPr lang="en-US" sz="2400" dirty="0" smtClean="0">
                <a:hlinkClick r:id="rId3"/>
              </a:rPr>
              <a:t>COA9e</a:t>
            </a:r>
            <a:r>
              <a:rPr lang="en-US" sz="2400" dirty="0">
                <a:hlinkClick r:id="rId3"/>
              </a:rPr>
              <a:t>.html</a:t>
            </a:r>
            <a:endParaRPr lang="en-US" sz="2400" dirty="0" smtClean="0"/>
          </a:p>
          <a:p>
            <a:pPr lvl="1"/>
            <a:r>
              <a:rPr lang="en-US" sz="2000" dirty="0"/>
              <a:t>L</a:t>
            </a:r>
            <a:r>
              <a:rPr lang="en-US" sz="2000" dirty="0" smtClean="0"/>
              <a:t>inks </a:t>
            </a:r>
            <a:r>
              <a:rPr lang="en-US" sz="2000" dirty="0"/>
              <a:t>to sites of interest</a:t>
            </a:r>
            <a:endParaRPr lang="en-US" sz="2000" dirty="0" smtClean="0"/>
          </a:p>
          <a:p>
            <a:pPr lvl="1"/>
            <a:r>
              <a:rPr lang="en-US" sz="2000" dirty="0"/>
              <a:t>L</a:t>
            </a:r>
            <a:r>
              <a:rPr lang="en-US" sz="2000" dirty="0" smtClean="0"/>
              <a:t>inks </a:t>
            </a:r>
            <a:r>
              <a:rPr lang="en-US" sz="2000" dirty="0"/>
              <a:t>to sites for courses that use the book</a:t>
            </a:r>
            <a:endParaRPr lang="en-US" sz="2000" dirty="0" smtClean="0"/>
          </a:p>
          <a:p>
            <a:pPr lvl="1"/>
            <a:r>
              <a:rPr lang="en-US" sz="2000" dirty="0"/>
              <a:t>E</a:t>
            </a:r>
            <a:r>
              <a:rPr lang="en-US" sz="2000" dirty="0" smtClean="0"/>
              <a:t>rrata </a:t>
            </a:r>
            <a:r>
              <a:rPr lang="en-US" sz="2000" dirty="0"/>
              <a:t>list for book</a:t>
            </a:r>
            <a:endParaRPr lang="en-US" sz="2000" dirty="0" smtClean="0"/>
          </a:p>
          <a:p>
            <a:pPr lvl="1"/>
            <a:r>
              <a:rPr lang="en-US" sz="2000" dirty="0"/>
              <a:t>I</a:t>
            </a:r>
            <a:r>
              <a:rPr lang="en-US" sz="2000" dirty="0" smtClean="0"/>
              <a:t>nformation </a:t>
            </a:r>
            <a:r>
              <a:rPr lang="en-US" sz="2000" dirty="0"/>
              <a:t>on other books by W. Stallings</a:t>
            </a:r>
          </a:p>
          <a:p>
            <a:r>
              <a:rPr lang="en-US" sz="2400" dirty="0">
                <a:hlinkClick r:id="rId4"/>
              </a:rPr>
              <a:t>http://WilliamStallings.com/StudentSupport.html</a:t>
            </a:r>
            <a:endParaRPr lang="en-US" sz="2400" dirty="0"/>
          </a:p>
          <a:p>
            <a:pPr lvl="1"/>
            <a:r>
              <a:rPr lang="en-US" sz="2000" dirty="0"/>
              <a:t>Math</a:t>
            </a:r>
          </a:p>
          <a:p>
            <a:pPr lvl="1"/>
            <a:r>
              <a:rPr lang="en-US" sz="2000" dirty="0"/>
              <a:t>How-to</a:t>
            </a:r>
          </a:p>
          <a:p>
            <a:pPr lvl="1"/>
            <a:r>
              <a:rPr lang="en-US" sz="2000" dirty="0"/>
              <a:t>Research resources</a:t>
            </a:r>
          </a:p>
          <a:p>
            <a:pPr lvl="1"/>
            <a:r>
              <a:rPr lang="en-US" sz="2000" dirty="0"/>
              <a:t>Misc</a:t>
            </a:r>
          </a:p>
          <a:p>
            <a:pPr lvl="1"/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228600"/>
            <a:ext cx="7556500" cy="995362"/>
          </a:xfrm>
        </p:spPr>
        <p:txBody>
          <a:bodyPr>
            <a:normAutofit/>
          </a:bodyPr>
          <a:lstStyle/>
          <a:p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Computer Architecture</a:t>
            </a: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5" name="Content Placeholder 24"/>
          <p:cNvGraphicFramePr>
            <a:graphicFrameLocks noGrp="1"/>
          </p:cNvGraphicFramePr>
          <p:nvPr>
            <p:ph idx="4294967295"/>
          </p:nvPr>
        </p:nvGraphicFramePr>
        <p:xfrm>
          <a:off x="304800" y="1600200"/>
          <a:ext cx="85471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0" name="Text Placeholder 29"/>
          <p:cNvSpPr>
            <a:spLocks noGrp="1"/>
          </p:cNvSpPr>
          <p:nvPr>
            <p:ph type="body" sz="half" idx="4294967295"/>
          </p:nvPr>
        </p:nvSpPr>
        <p:spPr>
          <a:xfrm>
            <a:off x="1219200" y="838200"/>
            <a:ext cx="7559675" cy="774700"/>
          </a:xfrm>
        </p:spPr>
        <p:txBody>
          <a:bodyPr>
            <a:normAutofit/>
          </a:bodyPr>
          <a:lstStyle/>
          <a:p>
            <a:pPr algn="r">
              <a:spcBef>
                <a:spcPct val="0"/>
              </a:spcBef>
              <a:buNone/>
            </a:pPr>
            <a:r>
              <a:rPr lang="en-US" sz="36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Computer Organization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556313" cy="1116106"/>
          </a:xfrm>
        </p:spPr>
        <p:txBody>
          <a:bodyPr>
            <a:normAutofit/>
          </a:bodyPr>
          <a:lstStyle/>
          <a:p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IBM System</a:t>
            </a: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IBM System/370 architecture</a:t>
            </a:r>
          </a:p>
          <a:p>
            <a:pPr lvl="1"/>
            <a:r>
              <a:rPr lang="en-GB" sz="1638" dirty="0" smtClean="0"/>
              <a:t>Was introduced in 1970</a:t>
            </a:r>
          </a:p>
          <a:p>
            <a:pPr lvl="1"/>
            <a:r>
              <a:rPr lang="en-GB" sz="1638" dirty="0" smtClean="0"/>
              <a:t>Included a number of models</a:t>
            </a:r>
          </a:p>
          <a:p>
            <a:pPr lvl="1"/>
            <a:r>
              <a:rPr lang="en-GB" sz="1638" dirty="0" smtClean="0"/>
              <a:t>Could upgrade to a more expensive, faster model without having to abandon original software</a:t>
            </a:r>
          </a:p>
          <a:p>
            <a:pPr lvl="1"/>
            <a:r>
              <a:rPr lang="en-GB" sz="1638" dirty="0" smtClean="0"/>
              <a:t>New models are introduced with improved technology, but retain the same architecture so that the customer’s software investment is protected</a:t>
            </a:r>
          </a:p>
          <a:p>
            <a:pPr lvl="1"/>
            <a:r>
              <a:rPr lang="en-GB" sz="1638" dirty="0" smtClean="0"/>
              <a:t>Architecture has survived to this day as the architecture of IBM’s mainframe product line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sz="half" idx="4294967295"/>
          </p:nvPr>
        </p:nvSpPr>
        <p:spPr>
          <a:xfrm>
            <a:off x="-1066800" y="914400"/>
            <a:ext cx="7559675" cy="774700"/>
          </a:xfrm>
        </p:spPr>
        <p:txBody>
          <a:bodyPr>
            <a:normAutofit/>
          </a:bodyPr>
          <a:lstStyle/>
          <a:p>
            <a:pPr algn="r">
              <a:spcBef>
                <a:spcPct val="0"/>
              </a:spcBef>
              <a:buNone/>
            </a:pPr>
            <a:r>
              <a:rPr lang="en-US" sz="36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370 Architecture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200" y="5029200"/>
            <a:ext cx="2043775" cy="2057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Structure and Function</a:t>
            </a: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25" name="Text Placeholder 24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657600" cy="44196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Hierarchical system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Set of interrelated subsystems</a:t>
            </a:r>
          </a:p>
          <a:p>
            <a:pPr marL="228600" lvl="1">
              <a:spcBef>
                <a:spcPts val="2000"/>
              </a:spcBef>
              <a:buClr>
                <a:schemeClr val="accent1"/>
              </a:buClr>
            </a:pPr>
            <a:r>
              <a:rPr lang="en-US" dirty="0" smtClean="0">
                <a:solidFill>
                  <a:srgbClr val="000000"/>
                </a:solidFill>
              </a:rPr>
              <a:t>Hierarchical nature of complex systems is essential to both their design and their description</a:t>
            </a:r>
          </a:p>
          <a:p>
            <a:pPr marL="228600" lvl="1">
              <a:spcBef>
                <a:spcPts val="2000"/>
              </a:spcBef>
              <a:buClr>
                <a:schemeClr val="accent1"/>
              </a:buClr>
            </a:pPr>
            <a:r>
              <a:rPr lang="en-US" dirty="0" smtClean="0">
                <a:solidFill>
                  <a:srgbClr val="000000"/>
                </a:solidFill>
              </a:rPr>
              <a:t>Designer need only deal with a particular level of the system at a time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Concerned with structure and function at each level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sz="half" idx="2"/>
          </p:nvPr>
        </p:nvSpPr>
        <p:spPr>
          <a:xfrm>
            <a:off x="4876800" y="2133600"/>
            <a:ext cx="3657600" cy="3352800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rgbClr val="000000"/>
                </a:solidFill>
              </a:rPr>
              <a:t>Structure</a:t>
            </a:r>
          </a:p>
          <a:p>
            <a:pPr lvl="1"/>
            <a:r>
              <a:rPr lang="en-GB" dirty="0" smtClean="0">
                <a:solidFill>
                  <a:srgbClr val="000000"/>
                </a:solidFill>
              </a:rPr>
              <a:t>The </a:t>
            </a:r>
            <a:r>
              <a:rPr lang="en-GB" dirty="0">
                <a:solidFill>
                  <a:srgbClr val="000000"/>
                </a:solidFill>
              </a:rPr>
              <a:t>way in which components relate to each other</a:t>
            </a:r>
          </a:p>
          <a:p>
            <a:r>
              <a:rPr lang="en-GB" dirty="0" smtClean="0">
                <a:solidFill>
                  <a:srgbClr val="000000"/>
                </a:solidFill>
              </a:rPr>
              <a:t>Function</a:t>
            </a:r>
          </a:p>
          <a:p>
            <a:pPr lvl="1"/>
            <a:r>
              <a:rPr lang="en-GB" dirty="0" smtClean="0">
                <a:solidFill>
                  <a:srgbClr val="000000"/>
                </a:solidFill>
              </a:rPr>
              <a:t>The </a:t>
            </a:r>
            <a:r>
              <a:rPr lang="en-GB" dirty="0">
                <a:solidFill>
                  <a:srgbClr val="000000"/>
                </a:solidFill>
              </a:rPr>
              <a:t>operation of individual components as part of the structure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91400" y="5181600"/>
            <a:ext cx="1371600" cy="1450731"/>
          </a:xfrm>
          <a:prstGeom prst="rect">
            <a:avLst/>
          </a:prstGeom>
          <a:solidFill>
            <a:srgbClr val="6666CC"/>
          </a:solidFill>
          <a:scene3d>
            <a:camera prst="orthographicFront">
              <a:rot lat="0" lon="10799999" rev="0"/>
            </a:camera>
            <a:lightRig rig="threePt" dir="t"/>
          </a:scene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0"/>
            <a:ext cx="3255264" cy="914400"/>
          </a:xfrm>
          <a:noFill/>
        </p:spPr>
        <p:txBody>
          <a:bodyPr/>
          <a:lstStyle/>
          <a:p>
            <a:r>
              <a:rPr lang="en-GB" dirty="0" smtClean="0"/>
              <a:t>Function</a:t>
            </a:r>
            <a:endParaRPr lang="en-GB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half" idx="2"/>
          </p:nvPr>
        </p:nvSpPr>
        <p:spPr>
          <a:xfrm>
            <a:off x="381093" y="2057400"/>
            <a:ext cx="3255264" cy="4068763"/>
          </a:xfrm>
        </p:spPr>
        <p:txBody>
          <a:bodyPr/>
          <a:lstStyle/>
          <a:p>
            <a:pPr marL="228600" indent="-228600">
              <a:buFont typeface="Wingdings" pitchFamily="2" charset="2"/>
              <a:buChar char="n"/>
            </a:pPr>
            <a:r>
              <a:rPr lang="en-US" sz="1800" dirty="0" smtClean="0"/>
              <a:t>A computer can perform four basic functions:</a:t>
            </a:r>
            <a:endParaRPr lang="en-US" sz="900" dirty="0" smtClean="0"/>
          </a:p>
          <a:p>
            <a:pPr marL="228600" indent="-228600">
              <a:buFont typeface="Wingdings" pitchFamily="2" charset="2"/>
              <a:buChar char="n"/>
            </a:pPr>
            <a:endParaRPr lang="en-US" sz="600" dirty="0" smtClean="0"/>
          </a:p>
          <a:p>
            <a:pPr lvl="1">
              <a:buClr>
                <a:schemeClr val="accent1">
                  <a:lumMod val="20000"/>
                  <a:lumOff val="80000"/>
                </a:schemeClr>
              </a:buClr>
              <a:buFont typeface="Lucida Grande"/>
              <a:buChar char="●"/>
            </a:pPr>
            <a:r>
              <a:rPr lang="en-US" sz="1600" dirty="0" smtClean="0"/>
              <a:t>  </a:t>
            </a:r>
            <a:r>
              <a:rPr lang="en-US" sz="1600" dirty="0" smtClean="0">
                <a:solidFill>
                  <a:srgbClr val="FFFFFF"/>
                </a:solidFill>
              </a:rPr>
              <a:t>Data processing</a:t>
            </a:r>
          </a:p>
          <a:p>
            <a:pPr lvl="1">
              <a:buClr>
                <a:schemeClr val="accent1">
                  <a:lumMod val="20000"/>
                  <a:lumOff val="80000"/>
                </a:schemeClr>
              </a:buClr>
              <a:buFont typeface="Lucida Grande"/>
              <a:buChar char="●"/>
            </a:pPr>
            <a:r>
              <a:rPr lang="en-US" sz="1600" dirty="0" smtClean="0">
                <a:solidFill>
                  <a:srgbClr val="FFFFFF"/>
                </a:solidFill>
              </a:rPr>
              <a:t>  Data storage</a:t>
            </a:r>
          </a:p>
          <a:p>
            <a:pPr lvl="1">
              <a:buClr>
                <a:schemeClr val="accent1">
                  <a:lumMod val="20000"/>
                  <a:lumOff val="80000"/>
                </a:schemeClr>
              </a:buClr>
              <a:buFont typeface="Lucida Grande"/>
              <a:buChar char="●"/>
            </a:pPr>
            <a:r>
              <a:rPr lang="en-US" sz="1600" dirty="0" smtClean="0">
                <a:solidFill>
                  <a:srgbClr val="FFFFFF"/>
                </a:solidFill>
              </a:rPr>
              <a:t>  Data movement</a:t>
            </a:r>
          </a:p>
          <a:p>
            <a:pPr lvl="1">
              <a:buClr>
                <a:schemeClr val="accent1">
                  <a:lumMod val="20000"/>
                  <a:lumOff val="80000"/>
                </a:schemeClr>
              </a:buClr>
              <a:buFont typeface="Lucida Grande"/>
              <a:buChar char="●"/>
            </a:pPr>
            <a:r>
              <a:rPr lang="en-US" sz="1600" dirty="0" smtClean="0">
                <a:solidFill>
                  <a:srgbClr val="FFFFFF"/>
                </a:solidFill>
              </a:rPr>
              <a:t>  Control</a:t>
            </a:r>
            <a:endParaRPr lang="en-US" sz="1600" dirty="0">
              <a:solidFill>
                <a:srgbClr val="FFFFFF"/>
              </a:solidFill>
            </a:endParaRPr>
          </a:p>
        </p:txBody>
      </p:sp>
      <p:pic>
        <p:nvPicPr>
          <p:cNvPr id="4" name="Picture 3" descr="f1.pdf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3"/>
              <a:srcRect l="18824" t="10000" r="16471" b="2727"/>
              <a:stretch>
                <a:fillRect/>
              </a:stretch>
            </p:blipFill>
          </mc:Choice>
          <mc:Fallback>
            <p:blipFill>
              <a:blip r:embed="rId4"/>
              <a:srcRect l="18824" t="10000" r="16471" b="2727"/>
              <a:stretch>
                <a:fillRect/>
              </a:stretch>
            </p:blipFill>
          </mc:Fallback>
        </mc:AlternateContent>
        <p:spPr>
          <a:xfrm>
            <a:off x="4648200" y="0"/>
            <a:ext cx="3962400" cy="6916225"/>
          </a:xfrm>
          <a:prstGeom prst="rect">
            <a:avLst/>
          </a:prstGeom>
        </p:spPr>
      </p:pic>
      <p:sp>
        <p:nvSpPr>
          <p:cNvPr id="12" name="Minus 11"/>
          <p:cNvSpPr/>
          <p:nvPr/>
        </p:nvSpPr>
        <p:spPr>
          <a:xfrm>
            <a:off x="228600" y="1600200"/>
            <a:ext cx="1828800" cy="137160"/>
          </a:xfrm>
          <a:prstGeom prst="mathMinus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80555" y="1676400"/>
            <a:ext cx="3255264" cy="2133600"/>
          </a:xfrm>
          <a:noFill/>
        </p:spPr>
        <p:txBody>
          <a:bodyPr>
            <a:normAutofit/>
          </a:bodyPr>
          <a:lstStyle/>
          <a:p>
            <a:r>
              <a:rPr lang="en-GB" dirty="0"/>
              <a:t>Operations</a:t>
            </a:r>
            <a:r>
              <a:rPr lang="en-GB" dirty="0" smtClean="0"/>
              <a:t> 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	   (</a:t>
            </a:r>
            <a:r>
              <a:rPr lang="en-GB" dirty="0"/>
              <a:t>a)</a:t>
            </a:r>
            <a:r>
              <a:rPr lang="en-GB" dirty="0" smtClean="0"/>
              <a:t> </a:t>
            </a:r>
            <a:br>
              <a:rPr lang="en-GB" dirty="0" smtClean="0"/>
            </a:br>
            <a:r>
              <a:rPr lang="en-GB" dirty="0" smtClean="0"/>
              <a:t>   Data movement</a:t>
            </a:r>
            <a:endParaRPr lang="en-GB" dirty="0"/>
          </a:p>
        </p:txBody>
      </p:sp>
      <p:pic>
        <p:nvPicPr>
          <p:cNvPr id="6" name="Picture 5" descr="f2.pdf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3"/>
              <a:srcRect l="4706" r="49412" b="50909"/>
              <a:stretch>
                <a:fillRect/>
              </a:stretch>
            </p:blipFill>
          </mc:Choice>
          <mc:Fallback>
            <p:blipFill>
              <a:blip r:embed="rId4"/>
              <a:srcRect l="4706" r="49412" b="50909"/>
              <a:stretch>
                <a:fillRect/>
              </a:stretch>
            </p:blipFill>
          </mc:Fallback>
        </mc:AlternateContent>
        <p:spPr>
          <a:xfrm>
            <a:off x="3733800" y="-609600"/>
            <a:ext cx="5638800" cy="7807869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533400" y="2286000"/>
            <a:ext cx="1600200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f2.pdf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5"/>
              <a:srcRect l="21176" t="88182" r="20000" b="3636"/>
              <a:stretch>
                <a:fillRect/>
              </a:stretch>
            </p:blipFill>
          </mc:Choice>
          <mc:Fallback>
            <p:blipFill>
              <a:blip r:embed="rId4"/>
              <a:srcRect l="21176" t="88182" r="20000" b="3636"/>
              <a:stretch>
                <a:fillRect/>
              </a:stretch>
            </p:blipFill>
          </mc:Fallback>
        </mc:AlternateContent>
        <p:spPr>
          <a:xfrm>
            <a:off x="4876800" y="6296907"/>
            <a:ext cx="3117307" cy="561093"/>
          </a:xfrm>
          <a:prstGeom prst="rect">
            <a:avLst/>
          </a:prstGeom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f2.pdf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3"/>
              <a:srcRect l="49412" t="2727" r="4706" b="52727"/>
              <a:stretch>
                <a:fillRect/>
              </a:stretch>
            </p:blipFill>
          </mc:Choice>
          <mc:Fallback>
            <p:blipFill>
              <a:blip r:embed="rId4"/>
              <a:srcRect l="49412" t="2727" r="4706" b="52727"/>
              <a:stretch>
                <a:fillRect/>
              </a:stretch>
            </p:blipFill>
          </mc:Fallback>
        </mc:AlternateContent>
        <p:spPr>
          <a:xfrm>
            <a:off x="3581401" y="0"/>
            <a:ext cx="5562599" cy="6989102"/>
          </a:xfrm>
          <a:prstGeom prst="rect">
            <a:avLst/>
          </a:prstGeom>
        </p:spPr>
      </p:pic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380555" y="1676400"/>
            <a:ext cx="3255264" cy="2133600"/>
          </a:xfrm>
          <a:noFill/>
        </p:spPr>
        <p:txBody>
          <a:bodyPr>
            <a:normAutofit/>
          </a:bodyPr>
          <a:lstStyle/>
          <a:p>
            <a:r>
              <a:rPr lang="en-GB" dirty="0"/>
              <a:t>Operations</a:t>
            </a:r>
            <a:r>
              <a:rPr lang="en-GB" dirty="0" smtClean="0"/>
              <a:t> 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	   (</a:t>
            </a:r>
            <a:r>
              <a:rPr lang="en-GB" dirty="0"/>
              <a:t>b</a:t>
            </a:r>
            <a:r>
              <a:rPr lang="en-GB" dirty="0" smtClean="0"/>
              <a:t>) </a:t>
            </a:r>
            <a:br>
              <a:rPr lang="en-GB" dirty="0" smtClean="0"/>
            </a:br>
            <a:r>
              <a:rPr lang="en-GB" dirty="0" smtClean="0"/>
              <a:t>      Data storage</a:t>
            </a:r>
            <a:endParaRPr lang="en-GB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533400" y="2286000"/>
            <a:ext cx="1600200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f2.pdf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5"/>
              <a:srcRect l="21176" t="88182" r="20000" b="3636"/>
              <a:stretch>
                <a:fillRect/>
              </a:stretch>
            </p:blipFill>
          </mc:Choice>
          <mc:Fallback>
            <p:blipFill>
              <a:blip r:embed="rId4"/>
              <a:srcRect l="21176" t="88182" r="20000" b="3636"/>
              <a:stretch>
                <a:fillRect/>
              </a:stretch>
            </p:blipFill>
          </mc:Fallback>
        </mc:AlternateContent>
        <p:spPr>
          <a:xfrm>
            <a:off x="4495800" y="6296907"/>
            <a:ext cx="3117307" cy="561093"/>
          </a:xfrm>
          <a:prstGeom prst="rect">
            <a:avLst/>
          </a:prstGeom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0555" y="1066800"/>
            <a:ext cx="3255264" cy="3048000"/>
          </a:xfrm>
          <a:noFill/>
        </p:spPr>
        <p:txBody>
          <a:bodyPr>
            <a:normAutofit fontScale="90000"/>
          </a:bodyPr>
          <a:lstStyle/>
          <a:p>
            <a:r>
              <a:rPr lang="en-GB" sz="2889" dirty="0" smtClean="0"/>
              <a:t/>
            </a:r>
            <a:br>
              <a:rPr lang="en-GB" sz="2889" dirty="0" smtClean="0"/>
            </a:br>
            <a:r>
              <a:rPr lang="en-GB" sz="2889" dirty="0" smtClean="0"/>
              <a:t/>
            </a:r>
            <a:br>
              <a:rPr lang="en-GB" sz="2889" dirty="0" smtClean="0"/>
            </a:br>
            <a:r>
              <a:rPr lang="en-GB" sz="2889" dirty="0" smtClean="0"/>
              <a:t/>
            </a:r>
            <a:br>
              <a:rPr lang="en-GB" sz="2889" dirty="0" smtClean="0"/>
            </a:br>
            <a:r>
              <a:rPr lang="en-GB" sz="2889" dirty="0" smtClean="0"/>
              <a:t/>
            </a:r>
            <a:br>
              <a:rPr lang="en-GB" sz="2889" dirty="0" smtClean="0"/>
            </a:br>
            <a:r>
              <a:rPr lang="en-GB" sz="2889" dirty="0" smtClean="0"/>
              <a:t/>
            </a:r>
            <a:br>
              <a:rPr lang="en-GB" sz="2889" dirty="0" smtClean="0"/>
            </a:br>
            <a:r>
              <a:rPr lang="en-GB" sz="2889" dirty="0" smtClean="0"/>
              <a:t/>
            </a:r>
            <a:br>
              <a:rPr lang="en-GB" sz="2889" dirty="0" smtClean="0"/>
            </a:br>
            <a:r>
              <a:rPr lang="en-GB" sz="2889" dirty="0" smtClean="0"/>
              <a:t/>
            </a:r>
            <a:br>
              <a:rPr lang="en-GB" sz="2889" dirty="0" smtClean="0"/>
            </a:br>
            <a:r>
              <a:rPr lang="en-GB" sz="2889" dirty="0" smtClean="0"/>
              <a:t/>
            </a:r>
            <a:br>
              <a:rPr lang="en-GB" sz="2889" dirty="0" smtClean="0"/>
            </a:br>
            <a:r>
              <a:rPr lang="en-GB" sz="2889" dirty="0" smtClean="0"/>
              <a:t/>
            </a:r>
            <a:br>
              <a:rPr lang="en-GB" sz="2889" dirty="0" smtClean="0"/>
            </a:br>
            <a:r>
              <a:rPr lang="en-GB" sz="2889" dirty="0" smtClean="0"/>
              <a:t/>
            </a:r>
            <a:br>
              <a:rPr lang="en-GB" sz="2889" dirty="0" smtClean="0"/>
            </a:br>
            <a:r>
              <a:rPr lang="en-GB" sz="2889" dirty="0" smtClean="0"/>
              <a:t/>
            </a:r>
            <a:br>
              <a:rPr lang="en-GB" sz="2889" dirty="0" smtClean="0"/>
            </a:br>
            <a:r>
              <a:rPr lang="en-GB" sz="2889" dirty="0" smtClean="0"/>
              <a:t/>
            </a:r>
            <a:br>
              <a:rPr lang="en-GB" sz="2889" dirty="0" smtClean="0"/>
            </a:br>
            <a:r>
              <a:rPr lang="en-GB" sz="2889" dirty="0" smtClean="0"/>
              <a:t>Operations</a:t>
            </a:r>
            <a:r>
              <a:rPr lang="en-GB" dirty="0" smtClean="0"/>
              <a:t> 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sz="2889" dirty="0" smtClean="0"/>
              <a:t/>
            </a:r>
            <a:br>
              <a:rPr lang="en-GB" sz="2889" dirty="0" smtClean="0"/>
            </a:br>
            <a:r>
              <a:rPr lang="en-GB" sz="2889" dirty="0" smtClean="0"/>
              <a:t>               (</a:t>
            </a:r>
            <a:r>
              <a:rPr lang="en-GB" sz="2889" dirty="0"/>
              <a:t>c)</a:t>
            </a:r>
            <a:r>
              <a:rPr lang="en-GB" sz="2889" dirty="0" smtClean="0"/>
              <a:t> </a:t>
            </a:r>
            <a:br>
              <a:rPr lang="en-GB" sz="2889" dirty="0" smtClean="0"/>
            </a:br>
            <a:r>
              <a:rPr lang="en-GB" sz="2889" dirty="0" smtClean="0"/>
              <a:t>    Data movement</a:t>
            </a:r>
            <a:endParaRPr lang="en-GB" sz="2889" dirty="0"/>
          </a:p>
        </p:txBody>
      </p:sp>
      <p:pic>
        <p:nvPicPr>
          <p:cNvPr id="6" name="Picture 5" descr="f2.pdf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3"/>
              <a:srcRect l="3529" t="46364" r="50588" b="10909"/>
              <a:stretch>
                <a:fillRect/>
              </a:stretch>
            </p:blipFill>
          </mc:Choice>
          <mc:Fallback>
            <p:blipFill>
              <a:blip r:embed="rId4"/>
              <a:srcRect l="3529" t="46364" r="50588" b="10909"/>
              <a:stretch>
                <a:fillRect/>
              </a:stretch>
            </p:blipFill>
          </mc:Fallback>
        </mc:AlternateContent>
        <p:spPr>
          <a:xfrm>
            <a:off x="3354876" y="-381000"/>
            <a:ext cx="5789124" cy="6976636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533400" y="2286000"/>
            <a:ext cx="1600200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f2.pdf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5"/>
              <a:srcRect l="21176" t="88182" r="20000" b="3636"/>
              <a:stretch>
                <a:fillRect/>
              </a:stretch>
            </p:blipFill>
          </mc:Choice>
          <mc:Fallback>
            <p:blipFill>
              <a:blip r:embed="rId4"/>
              <a:srcRect l="21176" t="88182" r="20000" b="3636"/>
              <a:stretch>
                <a:fillRect/>
              </a:stretch>
            </p:blipFill>
          </mc:Fallback>
        </mc:AlternateContent>
        <p:spPr>
          <a:xfrm>
            <a:off x="4724400" y="6296907"/>
            <a:ext cx="3117307" cy="561093"/>
          </a:xfrm>
          <a:prstGeom prst="rect">
            <a:avLst/>
          </a:prstGeom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0555" y="838200"/>
            <a:ext cx="3255264" cy="3124200"/>
          </a:xfrm>
          <a:noFill/>
        </p:spPr>
        <p:txBody>
          <a:bodyPr>
            <a:normAutofit/>
          </a:bodyPr>
          <a:lstStyle/>
          <a:p>
            <a:r>
              <a:rPr lang="en-GB" dirty="0" smtClean="0"/>
              <a:t>Operations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	    (</a:t>
            </a:r>
            <a:r>
              <a:rPr lang="en-GB" dirty="0"/>
              <a:t>d)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	Control</a:t>
            </a:r>
            <a:endParaRPr lang="en-GB" dirty="0"/>
          </a:p>
        </p:txBody>
      </p:sp>
      <p:pic>
        <p:nvPicPr>
          <p:cNvPr id="6" name="Picture 5" descr="f2.pdf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3"/>
              <a:srcRect l="52941" t="47273" r="4706" b="10000"/>
              <a:stretch>
                <a:fillRect/>
              </a:stretch>
            </p:blipFill>
          </mc:Choice>
          <mc:Fallback>
            <p:blipFill>
              <a:blip r:embed="rId4"/>
              <a:srcRect l="52941" t="47273" r="4706" b="10000"/>
              <a:stretch>
                <a:fillRect/>
              </a:stretch>
            </p:blipFill>
          </mc:Fallback>
        </mc:AlternateContent>
        <p:spPr>
          <a:xfrm>
            <a:off x="3650974" y="-313569"/>
            <a:ext cx="5493026" cy="7171569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533400" y="2438400"/>
            <a:ext cx="1600200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f2.pdf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5"/>
              <a:srcRect l="21176" t="88182" r="20000" b="3636"/>
              <a:stretch>
                <a:fillRect/>
              </a:stretch>
            </p:blipFill>
          </mc:Choice>
          <mc:Fallback>
            <p:blipFill>
              <a:blip r:embed="rId4"/>
              <a:srcRect l="21176" t="88182" r="20000" b="3636"/>
              <a:stretch>
                <a:fillRect/>
              </a:stretch>
            </p:blipFill>
          </mc:Fallback>
        </mc:AlternateContent>
        <p:spPr>
          <a:xfrm>
            <a:off x="4495800" y="6296907"/>
            <a:ext cx="3117307" cy="561093"/>
          </a:xfrm>
          <a:prstGeom prst="rect">
            <a:avLst/>
          </a:prstGeom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</a:majorFont>
      <a:minorFont>
        <a:latin typeface="Rockwell"/>
        <a:ea typeface=""/>
        <a:cs typeface=""/>
        <a:font script="Jpan" typeface="ＭＳ ゴシック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7200</TotalTime>
  <Words>2291</Words>
  <Application>Microsoft Office PowerPoint</Application>
  <PresentationFormat>On-screen Show (4:3)</PresentationFormat>
  <Paragraphs>291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ＭＳ Ｐゴシック</vt:lpstr>
      <vt:lpstr>Arial</vt:lpstr>
      <vt:lpstr>Calibri</vt:lpstr>
      <vt:lpstr>Lucida Grande</vt:lpstr>
      <vt:lpstr>Rockwell</vt:lpstr>
      <vt:lpstr>Times New Roman</vt:lpstr>
      <vt:lpstr>Wingdings</vt:lpstr>
      <vt:lpstr>Advantage</vt:lpstr>
      <vt:lpstr>Chapter 1</vt:lpstr>
      <vt:lpstr>Computer Architecture</vt:lpstr>
      <vt:lpstr>IBM System</vt:lpstr>
      <vt:lpstr>Structure and Function</vt:lpstr>
      <vt:lpstr>Function</vt:lpstr>
      <vt:lpstr>Operations        (a)     Data movement</vt:lpstr>
      <vt:lpstr>Operations        (b)        Data storage</vt:lpstr>
      <vt:lpstr>            Operations                    (c)      Data movement</vt:lpstr>
      <vt:lpstr>Operations        (d)  Control</vt:lpstr>
      <vt:lpstr>The  Computer </vt:lpstr>
      <vt:lpstr>Structure</vt:lpstr>
      <vt:lpstr>PowerPoint Presentation</vt:lpstr>
      <vt:lpstr>CPU</vt:lpstr>
      <vt:lpstr>Summary</vt:lpstr>
      <vt:lpstr>Internet Resources - Web site for book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Intrduction</dc:title>
  <dc:creator>Adrian J Pullin</dc:creator>
  <cp:lastModifiedBy>samir I</cp:lastModifiedBy>
  <cp:revision>105</cp:revision>
  <dcterms:created xsi:type="dcterms:W3CDTF">2012-06-10T02:41:24Z</dcterms:created>
  <dcterms:modified xsi:type="dcterms:W3CDTF">2014-09-08T03:53:54Z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1</vt:i4>
  </property>
  <property fmtid="{D5CDD505-2E9C-101B-9397-08002B2CF9AE}" pid="7" name="MailAddress">
    <vt:lpwstr>a.j.pullin@newi.ac.uk</vt:lpwstr>
  </property>
  <property fmtid="{D5CDD505-2E9C-101B-9397-08002B2CF9AE}" pid="8" name="HomePage">
    <vt:lpwstr>http://www.newi.ac.uk/pullina/default.htm</vt:lpwstr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H:\Data\Networks\Notes\HTML</vt:lpwstr>
  </property>
</Properties>
</file>